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1" r:id="rId2"/>
    <p:sldMasterId id="2147483675" r:id="rId3"/>
    <p:sldMasterId id="2147483677" r:id="rId4"/>
    <p:sldMasterId id="2147483681" r:id="rId5"/>
  </p:sldMasterIdLst>
  <p:notesMasterIdLst>
    <p:notesMasterId r:id="rId49"/>
  </p:notesMasterIdLst>
  <p:sldIdLst>
    <p:sldId id="257" r:id="rId6"/>
    <p:sldId id="258" r:id="rId7"/>
    <p:sldId id="316" r:id="rId8"/>
    <p:sldId id="273" r:id="rId9"/>
    <p:sldId id="275" r:id="rId10"/>
    <p:sldId id="274" r:id="rId11"/>
    <p:sldId id="276" r:id="rId12"/>
    <p:sldId id="277" r:id="rId13"/>
    <p:sldId id="278" r:id="rId14"/>
    <p:sldId id="279" r:id="rId15"/>
    <p:sldId id="280" r:id="rId16"/>
    <p:sldId id="281" r:id="rId17"/>
    <p:sldId id="286" r:id="rId18"/>
    <p:sldId id="282" r:id="rId19"/>
    <p:sldId id="283" r:id="rId20"/>
    <p:sldId id="284" r:id="rId21"/>
    <p:sldId id="288" r:id="rId22"/>
    <p:sldId id="289" r:id="rId23"/>
    <p:sldId id="287" r:id="rId24"/>
    <p:sldId id="290" r:id="rId25"/>
    <p:sldId id="291" r:id="rId26"/>
    <p:sldId id="292" r:id="rId27"/>
    <p:sldId id="293" r:id="rId28"/>
    <p:sldId id="295" r:id="rId29"/>
    <p:sldId id="294" r:id="rId30"/>
    <p:sldId id="296" r:id="rId31"/>
    <p:sldId id="297" r:id="rId32"/>
    <p:sldId id="298" r:id="rId33"/>
    <p:sldId id="299" r:id="rId34"/>
    <p:sldId id="300" r:id="rId35"/>
    <p:sldId id="301"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CCFF"/>
    <a:srgbClr val="9900FF"/>
    <a:srgbClr val="3399FF"/>
    <a:srgbClr val="FF9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9134" autoAdjust="0"/>
  </p:normalViewPr>
  <p:slideViewPr>
    <p:cSldViewPr>
      <p:cViewPr>
        <p:scale>
          <a:sx n="66" d="100"/>
          <a:sy n="66" d="100"/>
        </p:scale>
        <p:origin x="-1752" y="-72"/>
      </p:cViewPr>
      <p:guideLst>
        <p:guide orient="horz" pos="1253"/>
        <p:guide pos="2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818FE-FE5D-4E73-9374-8C74A8C7F543}" type="datetimeFigureOut">
              <a:rPr lang="zh-CN" altLang="en-US" smtClean="0"/>
              <a:t>2016/7/15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E4B86-39A2-4D05-80F4-971B0DF05F88}" type="slidenum">
              <a:rPr lang="zh-CN" altLang="en-US" smtClean="0"/>
              <a:t>‹#›</a:t>
            </a:fld>
            <a:endParaRPr lang="zh-CN" altLang="en-US"/>
          </a:p>
        </p:txBody>
      </p:sp>
    </p:spTree>
    <p:extLst>
      <p:ext uri="{BB962C8B-B14F-4D97-AF65-F5344CB8AC3E}">
        <p14:creationId xmlns:p14="http://schemas.microsoft.com/office/powerpoint/2010/main" val="204913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1</a:t>
            </a:fld>
            <a:endParaRPr lang="zh-CN" altLang="en-US"/>
          </a:p>
        </p:txBody>
      </p:sp>
    </p:spTree>
    <p:extLst>
      <p:ext uri="{BB962C8B-B14F-4D97-AF65-F5344CB8AC3E}">
        <p14:creationId xmlns:p14="http://schemas.microsoft.com/office/powerpoint/2010/main" val="385518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室性早搏：宽大畸形</a:t>
            </a:r>
            <a:r>
              <a:rPr lang="en-US" altLang="zh-CN" dirty="0" smtClean="0"/>
              <a:t>QRS</a:t>
            </a:r>
            <a:r>
              <a:rPr lang="zh-CN" altLang="en-US" dirty="0" smtClean="0"/>
              <a:t>波，</a:t>
            </a:r>
            <a:r>
              <a:rPr lang="en-US" altLang="zh-CN" dirty="0" smtClean="0"/>
              <a:t>P</a:t>
            </a:r>
            <a:r>
              <a:rPr lang="zh-CN" altLang="en-US" dirty="0" smtClean="0"/>
              <a:t>波隐匿，</a:t>
            </a:r>
            <a:r>
              <a:rPr lang="en-US" altLang="zh-CN" dirty="0" smtClean="0"/>
              <a:t>RR</a:t>
            </a:r>
            <a:r>
              <a:rPr lang="zh-CN" altLang="en-US" dirty="0" smtClean="0"/>
              <a:t>间期提前。</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11</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二度一型传导阻滞：</a:t>
            </a:r>
            <a:r>
              <a:rPr lang="en-US" altLang="zh-CN" dirty="0" smtClean="0"/>
              <a:t>PR</a:t>
            </a:r>
            <a:r>
              <a:rPr lang="zh-CN" altLang="en-US" dirty="0" smtClean="0"/>
              <a:t>间期逐渐延长，直到丢失一个</a:t>
            </a:r>
            <a:r>
              <a:rPr lang="en-US" altLang="zh-CN" dirty="0" smtClean="0"/>
              <a:t>QRS</a:t>
            </a:r>
            <a:r>
              <a:rPr lang="zh-CN" altLang="en-US" dirty="0" smtClean="0"/>
              <a:t>波。</a:t>
            </a:r>
            <a:endParaRPr lang="en-US" altLang="zh-CN" dirty="0" smtClean="0"/>
          </a:p>
          <a:p>
            <a:r>
              <a:rPr lang="zh-CN" altLang="en-US" dirty="0" smtClean="0"/>
              <a:t>二度二型传导阻滞：固定几个心拍后丢失一个</a:t>
            </a:r>
            <a:r>
              <a:rPr lang="en-US" altLang="zh-CN" dirty="0" smtClean="0"/>
              <a:t>QRS</a:t>
            </a:r>
            <a:r>
              <a:rPr lang="zh-CN" altLang="en-US" dirty="0" smtClean="0"/>
              <a:t>波</a:t>
            </a:r>
            <a:r>
              <a:rPr lang="en-US" altLang="zh-CN" dirty="0" smtClean="0"/>
              <a:t>T</a:t>
            </a:r>
            <a:r>
              <a:rPr lang="zh-CN" altLang="en-US" dirty="0" smtClean="0"/>
              <a:t>波。</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12</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effectLst/>
              </a:rPr>
              <a:t>三度传导阻滞：有</a:t>
            </a:r>
            <a:r>
              <a:rPr lang="en-US" altLang="zh-CN" dirty="0" smtClean="0">
                <a:effectLst/>
              </a:rPr>
              <a:t>P</a:t>
            </a:r>
            <a:r>
              <a:rPr lang="zh-CN" altLang="en-US" dirty="0" smtClean="0">
                <a:effectLst/>
              </a:rPr>
              <a:t>波无</a:t>
            </a:r>
            <a:r>
              <a:rPr lang="en-US" altLang="zh-CN" dirty="0" smtClean="0">
                <a:effectLst/>
              </a:rPr>
              <a:t>QRS</a:t>
            </a:r>
            <a:r>
              <a:rPr lang="zh-CN" altLang="en-US" dirty="0" smtClean="0">
                <a:effectLst/>
              </a:rPr>
              <a:t>波，</a:t>
            </a:r>
            <a:r>
              <a:rPr lang="en-US" altLang="zh-CN" dirty="0" smtClean="0">
                <a:effectLst/>
              </a:rPr>
              <a:t>P</a:t>
            </a:r>
            <a:r>
              <a:rPr lang="zh-CN" altLang="en-US" dirty="0" smtClean="0">
                <a:effectLst/>
              </a:rPr>
              <a:t>波和</a:t>
            </a:r>
            <a:r>
              <a:rPr lang="en-US" altLang="zh-CN" dirty="0" smtClean="0">
                <a:effectLst/>
              </a:rPr>
              <a:t>QRS</a:t>
            </a:r>
            <a:r>
              <a:rPr lang="zh-CN" altLang="en-US" dirty="0" smtClean="0">
                <a:effectLst/>
              </a:rPr>
              <a:t>波没有关系。</a:t>
            </a:r>
            <a:endParaRPr lang="en-US" altLang="zh-CN" dirty="0" smtClean="0">
              <a:effectLst/>
            </a:endParaRPr>
          </a:p>
          <a:p>
            <a:r>
              <a:rPr lang="zh-CN" altLang="en-US" dirty="0" smtClean="0">
                <a:effectLst/>
              </a:rPr>
              <a:t>一度传导阻滞：</a:t>
            </a:r>
            <a:r>
              <a:rPr lang="en-US" altLang="zh-CN" dirty="0" smtClean="0">
                <a:effectLst/>
              </a:rPr>
              <a:t>PR</a:t>
            </a:r>
            <a:r>
              <a:rPr lang="zh-CN" altLang="en-US" dirty="0" smtClean="0">
                <a:effectLst/>
              </a:rPr>
              <a:t>间期长于</a:t>
            </a:r>
            <a:r>
              <a:rPr lang="en-US" altLang="zh-CN" dirty="0" smtClean="0">
                <a:effectLst/>
              </a:rPr>
              <a:t>0.2sec</a:t>
            </a:r>
          </a:p>
          <a:p>
            <a:r>
              <a:rPr lang="en-US" altLang="zh-CN" dirty="0" smtClean="0">
                <a:effectLst/>
              </a:rPr>
              <a:t>A first degree AV block occurs when electrical impulses moving through the Atrioventricular (AV) node are delayed (but not blocked). First degree indicates slowed conduction without missed beats.</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13</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心搏停止</a:t>
            </a:r>
            <a:endParaRPr lang="en-US" altLang="zh-CN" dirty="0" smtClean="0"/>
          </a:p>
          <a:p>
            <a:r>
              <a:rPr lang="zh-CN" altLang="en-US" dirty="0" smtClean="0"/>
              <a:t>窦性停搏</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14</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房颤：</a:t>
            </a:r>
            <a:r>
              <a:rPr lang="en-US" altLang="zh-CN" dirty="0" smtClean="0"/>
              <a:t>HR</a:t>
            </a:r>
            <a:r>
              <a:rPr lang="zh-CN" altLang="en-US" dirty="0" smtClean="0"/>
              <a:t>极速，</a:t>
            </a:r>
            <a:r>
              <a:rPr lang="en-US" altLang="zh-CN" dirty="0" smtClean="0"/>
              <a:t>RR</a:t>
            </a:r>
            <a:r>
              <a:rPr lang="zh-CN" altLang="en-US" dirty="0" smtClean="0"/>
              <a:t>间期短，</a:t>
            </a:r>
            <a:r>
              <a:rPr lang="en-US" altLang="zh-CN" dirty="0" smtClean="0"/>
              <a:t>QRS</a:t>
            </a:r>
            <a:r>
              <a:rPr lang="zh-CN" altLang="en-US" dirty="0" smtClean="0"/>
              <a:t>波无规律，</a:t>
            </a:r>
            <a:r>
              <a:rPr lang="en-US" altLang="zh-CN" dirty="0" smtClean="0"/>
              <a:t>P</a:t>
            </a:r>
            <a:r>
              <a:rPr lang="zh-CN" altLang="en-US" dirty="0" smtClean="0"/>
              <a:t>波消失</a:t>
            </a:r>
            <a:endParaRPr lang="en-US" altLang="zh-CN" dirty="0" smtClean="0"/>
          </a:p>
          <a:p>
            <a:r>
              <a:rPr lang="zh-CN" altLang="en-US" dirty="0" smtClean="0"/>
              <a:t>房扑：</a:t>
            </a:r>
            <a:r>
              <a:rPr lang="en-US" altLang="zh-CN" dirty="0" smtClean="0"/>
              <a:t>HR</a:t>
            </a:r>
            <a:r>
              <a:rPr lang="zh-CN" altLang="en-US" dirty="0" smtClean="0"/>
              <a:t>极速，</a:t>
            </a:r>
            <a:r>
              <a:rPr lang="en-US" altLang="zh-CN" dirty="0" smtClean="0"/>
              <a:t>P</a:t>
            </a:r>
            <a:r>
              <a:rPr lang="zh-CN" altLang="en-US" dirty="0" smtClean="0"/>
              <a:t>波无规律持续锯齿状。</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15</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室速：</a:t>
            </a:r>
            <a:r>
              <a:rPr lang="en-US" altLang="zh-CN" dirty="0" smtClean="0"/>
              <a:t>HR</a:t>
            </a:r>
            <a:r>
              <a:rPr lang="zh-CN" altLang="en-US" dirty="0" smtClean="0"/>
              <a:t>极速，</a:t>
            </a:r>
            <a:r>
              <a:rPr lang="en-US" altLang="zh-CN" dirty="0" smtClean="0"/>
              <a:t>RR</a:t>
            </a:r>
            <a:r>
              <a:rPr lang="zh-CN" altLang="en-US" dirty="0" smtClean="0"/>
              <a:t>间期短，</a:t>
            </a:r>
            <a:r>
              <a:rPr lang="en-US" altLang="zh-CN" dirty="0" smtClean="0"/>
              <a:t>QRS</a:t>
            </a:r>
            <a:r>
              <a:rPr lang="zh-CN" altLang="en-US" dirty="0" smtClean="0"/>
              <a:t>宽大畸形，</a:t>
            </a:r>
            <a:r>
              <a:rPr lang="en-US" altLang="zh-CN" dirty="0" smtClean="0"/>
              <a:t>P</a:t>
            </a:r>
            <a:r>
              <a:rPr lang="zh-CN" altLang="en-US" dirty="0" smtClean="0"/>
              <a:t>波消失</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16</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17</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18</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19</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20</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3</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21</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22</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23</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24</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25</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26</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27</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28</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29</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30</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4</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31</a:t>
            </a:fld>
            <a:endParaRPr lang="zh-CN" altLang="en-US"/>
          </a:p>
        </p:txBody>
      </p:sp>
    </p:spTree>
    <p:extLst>
      <p:ext uri="{BB962C8B-B14F-4D97-AF65-F5344CB8AC3E}">
        <p14:creationId xmlns:p14="http://schemas.microsoft.com/office/powerpoint/2010/main" val="3616377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32</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12AAD6-B8B5-4D78-9917-E4A4DF123A13}" type="slidenum">
              <a:rPr lang="zh-CN" altLang="en-US" smtClean="0"/>
              <a:pPr/>
              <a:t>40</a:t>
            </a:fld>
            <a:endParaRPr lang="zh-CN" altLang="en-US"/>
          </a:p>
        </p:txBody>
      </p:sp>
    </p:spTree>
    <p:extLst>
      <p:ext uri="{BB962C8B-B14F-4D97-AF65-F5344CB8AC3E}">
        <p14:creationId xmlns:p14="http://schemas.microsoft.com/office/powerpoint/2010/main" val="187589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5</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6</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心律不齐：</a:t>
            </a:r>
            <a:r>
              <a:rPr lang="en-US" altLang="zh-CN" dirty="0" smtClean="0"/>
              <a:t>RR</a:t>
            </a:r>
            <a:r>
              <a:rPr lang="zh-CN" altLang="en-US" dirty="0" smtClean="0"/>
              <a:t>间期不等，波形正常。</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7</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窦性心动过缓：</a:t>
            </a:r>
            <a:r>
              <a:rPr lang="en-US" altLang="zh-CN" dirty="0" smtClean="0"/>
              <a:t>HR</a:t>
            </a:r>
            <a:r>
              <a:rPr lang="zh-CN" altLang="en-US" dirty="0" smtClean="0"/>
              <a:t>小于</a:t>
            </a:r>
            <a:r>
              <a:rPr lang="en-US" altLang="zh-CN" dirty="0" smtClean="0"/>
              <a:t>60</a:t>
            </a:r>
            <a:r>
              <a:rPr lang="zh-CN" altLang="en-US" dirty="0" smtClean="0"/>
              <a:t>（视年龄而定），软件可以调节判定的门槛</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8</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窦性心动过速：</a:t>
            </a:r>
            <a:r>
              <a:rPr lang="en-US" altLang="zh-CN" dirty="0" smtClean="0"/>
              <a:t>HR</a:t>
            </a:r>
            <a:r>
              <a:rPr lang="zh-CN" altLang="en-US" dirty="0" smtClean="0"/>
              <a:t>大于</a:t>
            </a:r>
            <a:r>
              <a:rPr lang="en-US" altLang="zh-CN" dirty="0" smtClean="0"/>
              <a:t>100</a:t>
            </a:r>
            <a:r>
              <a:rPr lang="zh-CN" altLang="en-US" dirty="0" smtClean="0"/>
              <a:t>（视年龄而定），软件可以调节判定的门槛</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9</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室上性早搏：</a:t>
            </a:r>
            <a:r>
              <a:rPr lang="en-US" altLang="zh-CN" dirty="0" smtClean="0"/>
              <a:t>P</a:t>
            </a:r>
            <a:r>
              <a:rPr lang="zh-CN" altLang="en-US" dirty="0" smtClean="0"/>
              <a:t>波隐匿，</a:t>
            </a:r>
            <a:r>
              <a:rPr lang="en-US" altLang="zh-CN" dirty="0" smtClean="0"/>
              <a:t>QRS</a:t>
            </a:r>
            <a:r>
              <a:rPr lang="zh-CN" altLang="en-US" dirty="0" smtClean="0"/>
              <a:t>波</a:t>
            </a:r>
            <a:r>
              <a:rPr lang="en-US" altLang="zh-CN" dirty="0" smtClean="0"/>
              <a:t>T</a:t>
            </a:r>
            <a:r>
              <a:rPr lang="zh-CN" altLang="en-US" dirty="0" smtClean="0"/>
              <a:t>波正常，</a:t>
            </a:r>
            <a:r>
              <a:rPr lang="en-US" altLang="zh-CN" dirty="0" smtClean="0"/>
              <a:t>RR</a:t>
            </a:r>
            <a:r>
              <a:rPr lang="zh-CN" altLang="en-US" dirty="0" smtClean="0"/>
              <a:t>间期提前。</a:t>
            </a:r>
            <a:endParaRPr lang="zh-CN" altLang="en-US" dirty="0"/>
          </a:p>
        </p:txBody>
      </p:sp>
      <p:sp>
        <p:nvSpPr>
          <p:cNvPr id="4" name="灯片编号占位符 3"/>
          <p:cNvSpPr>
            <a:spLocks noGrp="1"/>
          </p:cNvSpPr>
          <p:nvPr>
            <p:ph type="sldNum" sz="quarter" idx="10"/>
          </p:nvPr>
        </p:nvSpPr>
        <p:spPr/>
        <p:txBody>
          <a:bodyPr/>
          <a:lstStyle/>
          <a:p>
            <a:fld id="{B3279075-BBE9-4F9A-B091-DBE2C442F32F}" type="slidenum">
              <a:rPr lang="zh-CN" altLang="en-US" smtClean="0"/>
              <a:t>10</a:t>
            </a:fld>
            <a:endParaRPr lang="zh-CN" altLang="en-US"/>
          </a:p>
        </p:txBody>
      </p:sp>
    </p:spTree>
    <p:extLst>
      <p:ext uri="{BB962C8B-B14F-4D97-AF65-F5344CB8AC3E}">
        <p14:creationId xmlns:p14="http://schemas.microsoft.com/office/powerpoint/2010/main" val="2595110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4" name="图片 3" descr="PPT模板A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2304847" y="6663692"/>
            <a:ext cx="457259" cy="202881"/>
          </a:xfrm>
        </p:spPr>
        <p:txBody>
          <a:bodyPr lIns="0" tIns="46930" bIns="21332"/>
          <a:lstStyle>
            <a:lvl1pPr algn="l">
              <a:defRPr sz="700">
                <a:solidFill>
                  <a:srgbClr val="60605B"/>
                </a:solidFill>
                <a:latin typeface="微软雅黑" pitchFamily="34" charset="-122"/>
                <a:ea typeface="微软雅黑" pitchFamily="3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2304847" y="6663692"/>
            <a:ext cx="457259" cy="202881"/>
          </a:xfrm>
        </p:spPr>
        <p:txBody>
          <a:bodyPr lIns="0" tIns="46930" bIns="21332"/>
          <a:lstStyle>
            <a:lvl1pPr algn="l">
              <a:defRPr sz="700">
                <a:solidFill>
                  <a:srgbClr val="60605B"/>
                </a:solidFill>
                <a:latin typeface="微软雅黑" pitchFamily="34" charset="-122"/>
                <a:ea typeface="微软雅黑" pitchFamily="34" charset="-122"/>
              </a:defRPr>
            </a:lvl1pPr>
          </a:lstStyle>
          <a:p>
            <a:fld id="{0C913308-F349-4B6D-A68A-DD1791B4A57B}"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pic>
        <p:nvPicPr>
          <p:cNvPr id="3" name="图片 2" descr="PPT模板B.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pic>
        <p:nvPicPr>
          <p:cNvPr id="4" name="图片 3" descr="PPT模板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90483" y="6655120"/>
            <a:ext cx="990513" cy="202881"/>
          </a:xfrm>
          <a:prstGeom prst="rect">
            <a:avLst/>
          </a:prstGeom>
        </p:spPr>
        <p:txBody>
          <a:bodyPr lIns="106659" tIns="46930" rIns="89594" bIns="46930"/>
          <a:lstStyle>
            <a:lvl1pPr>
              <a:defRPr sz="700">
                <a:solidFill>
                  <a:schemeClr val="tx1">
                    <a:lumMod val="75000"/>
                    <a:lumOff val="25000"/>
                  </a:schemeClr>
                </a:solidFill>
                <a:latin typeface="微软雅黑" pitchFamily="34" charset="-122"/>
                <a:ea typeface="微软雅黑" pitchFamily="34" charset="-122"/>
              </a:defRPr>
            </a:lvl1pPr>
          </a:lstStyle>
          <a:p>
            <a:fld id="{530820CF-B880-4189-942D-D702A7CBA730}" type="datetimeFigureOut">
              <a:rPr lang="zh-CN" altLang="en-US" smtClean="0"/>
              <a:t>2016/7/15</a:t>
            </a:fld>
            <a:endParaRPr lang="zh-CN" altLang="en-US"/>
          </a:p>
        </p:txBody>
      </p:sp>
      <p:sp>
        <p:nvSpPr>
          <p:cNvPr id="6" name="灯片编号占位符 5"/>
          <p:cNvSpPr>
            <a:spLocks noGrp="1"/>
          </p:cNvSpPr>
          <p:nvPr>
            <p:ph type="sldNum" sz="quarter" idx="12"/>
          </p:nvPr>
        </p:nvSpPr>
        <p:spPr>
          <a:xfrm>
            <a:off x="2304847" y="6663692"/>
            <a:ext cx="457259" cy="202881"/>
          </a:xfrm>
        </p:spPr>
        <p:txBody>
          <a:bodyPr lIns="0" bIns="21332"/>
          <a:lstStyle>
            <a:lvl1pPr algn="l">
              <a:defRPr sz="700">
                <a:solidFill>
                  <a:schemeClr val="tx1">
                    <a:lumMod val="75000"/>
                    <a:lumOff val="25000"/>
                  </a:schemeClr>
                </a:solidFill>
                <a:latin typeface="微软雅黑" pitchFamily="34" charset="-122"/>
                <a:ea typeface="微软雅黑" pitchFamily="34" charset="-122"/>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pic>
        <p:nvPicPr>
          <p:cNvPr id="4" name="Picture 3" descr="section header 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304294" y="4943735"/>
            <a:ext cx="7582280" cy="492443"/>
          </a:xfrm>
        </p:spPr>
        <p:txBody>
          <a:bodyPr wrap="square" lIns="0" tIns="0" rIns="0" bIns="0" anchor="ctr" anchorCtr="0">
            <a:spAutoFit/>
          </a:bodyPr>
          <a:lstStyle>
            <a:lvl1pPr algn="l">
              <a:defRPr sz="3200" b="0" cap="none">
                <a:solidFill>
                  <a:srgbClr val="FFFFFF"/>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2993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descr="PPT模板A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 y="0"/>
            <a:ext cx="9139938" cy="6858000"/>
          </a:xfrm>
          <a:prstGeom prst="rect">
            <a:avLst/>
          </a:prstGeom>
        </p:spPr>
      </p:pic>
    </p:spTree>
    <p:extLst>
      <p:ext uri="{BB962C8B-B14F-4D97-AF65-F5344CB8AC3E}">
        <p14:creationId xmlns:p14="http://schemas.microsoft.com/office/powerpoint/2010/main" val="335457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2304847" y="6663692"/>
            <a:ext cx="457259" cy="202881"/>
          </a:xfrm>
        </p:spPr>
        <p:txBody>
          <a:bodyPr lIns="0" tIns="46930" bIns="21332"/>
          <a:lstStyle>
            <a:lvl1pPr algn="l">
              <a:defRPr sz="700">
                <a:solidFill>
                  <a:srgbClr val="60605B"/>
                </a:solidFill>
                <a:latin typeface="微软雅黑" pitchFamily="34" charset="-122"/>
                <a:ea typeface="微软雅黑" pitchFamily="34" charset="-122"/>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8698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2304847" y="6663692"/>
            <a:ext cx="457259" cy="202881"/>
          </a:xfrm>
        </p:spPr>
        <p:txBody>
          <a:bodyPr lIns="0" tIns="46930" bIns="21332"/>
          <a:lstStyle>
            <a:lvl1pPr algn="l">
              <a:defRPr sz="700">
                <a:solidFill>
                  <a:srgbClr val="60605B"/>
                </a:solidFill>
                <a:latin typeface="微软雅黑" pitchFamily="34" charset="-122"/>
                <a:ea typeface="微软雅黑" pitchFamily="34" charset="-122"/>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49744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74637"/>
            <a:ext cx="8229600" cy="114300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600200"/>
            <a:ext cx="8229600" cy="4525963"/>
          </a:xfrm>
          <a:prstGeom prst="rect">
            <a:avLst/>
          </a:prstGeom>
        </p:spPr>
        <p:txBody>
          <a:bodyPr vert="horz" lIns="91428" tIns="45714" rIns="91428" bIns="45714"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28" tIns="45714" rIns="91428" bIns="45714"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图片 7" descr="PPT模板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83" r:id="rId6"/>
    <p:sldLayoutId id="2147483684" r:id="rId7"/>
  </p:sldLayoutIdLst>
  <p:txStyles>
    <p:titleStyle>
      <a:lvl1pPr algn="ctr" defTabSz="914280"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3" indent="-285712" algn="l" defTabSz="9142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0" indent="-228570" algn="l" defTabSz="9142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1"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0" indent="-228570" algn="l" defTabSz="9142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descr="PPT模板7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标题占位符 1"/>
          <p:cNvSpPr>
            <a:spLocks noGrp="1"/>
          </p:cNvSpPr>
          <p:nvPr>
            <p:ph type="title"/>
          </p:nvPr>
        </p:nvSpPr>
        <p:spPr>
          <a:xfrm>
            <a:off x="456949" y="275486"/>
            <a:ext cx="8230104" cy="1142253"/>
          </a:xfrm>
          <a:prstGeom prst="rect">
            <a:avLst/>
          </a:prstGeom>
        </p:spPr>
        <p:txBody>
          <a:bodyPr vert="horz" lIns="108366" tIns="54183" rIns="108366" bIns="5418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949" y="1599155"/>
            <a:ext cx="8230104" cy="4526460"/>
          </a:xfrm>
          <a:prstGeom prst="rect">
            <a:avLst/>
          </a:prstGeom>
        </p:spPr>
        <p:txBody>
          <a:bodyPr vert="horz" lIns="108366" tIns="54183" rIns="108366" bIns="5418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6948" y="6356305"/>
            <a:ext cx="2133544" cy="365074"/>
          </a:xfrm>
          <a:prstGeom prst="rect">
            <a:avLst/>
          </a:prstGeom>
        </p:spPr>
        <p:txBody>
          <a:bodyPr vert="horz" lIns="108366" tIns="54183" rIns="108366" bIns="54183" rtlCol="0" anchor="ctr"/>
          <a:lstStyle>
            <a:lvl1pPr algn="l">
              <a:defRPr sz="1400">
                <a:solidFill>
                  <a:schemeClr val="tx1">
                    <a:tint val="75000"/>
                  </a:schemeClr>
                </a:solidFill>
              </a:defRPr>
            </a:lvl1pPr>
          </a:lstStyle>
          <a:p>
            <a:fld id="{58BD1232-F24E-43CB-B6F2-C4DB66931457}" type="datetime1">
              <a:rPr lang="zh-CN" altLang="en-US" smtClean="0"/>
              <a:pPr/>
              <a:t>2016/7/15</a:t>
            </a:fld>
            <a:endParaRPr lang="zh-CN" altLang="en-US"/>
          </a:p>
        </p:txBody>
      </p:sp>
      <p:sp>
        <p:nvSpPr>
          <p:cNvPr id="5" name="页脚占位符 4"/>
          <p:cNvSpPr>
            <a:spLocks noGrp="1"/>
          </p:cNvSpPr>
          <p:nvPr>
            <p:ph type="ftr" sz="quarter" idx="3"/>
          </p:nvPr>
        </p:nvSpPr>
        <p:spPr>
          <a:xfrm>
            <a:off x="3124719" y="6356305"/>
            <a:ext cx="2894564" cy="365074"/>
          </a:xfrm>
          <a:prstGeom prst="rect">
            <a:avLst/>
          </a:prstGeom>
        </p:spPr>
        <p:txBody>
          <a:bodyPr vert="horz" lIns="108366" tIns="54183" rIns="108366" bIns="5418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509" y="6356305"/>
            <a:ext cx="2133544" cy="365074"/>
          </a:xfrm>
          <a:prstGeom prst="rect">
            <a:avLst/>
          </a:prstGeom>
        </p:spPr>
        <p:txBody>
          <a:bodyPr vert="horz" lIns="108366" tIns="54183" rIns="108366" bIns="54183" rtlCol="0" anchor="ctr"/>
          <a:lstStyle>
            <a:lvl1pPr algn="r">
              <a:defRPr sz="1400">
                <a:solidFill>
                  <a:schemeClr val="tx1">
                    <a:tint val="75000"/>
                  </a:schemeClr>
                </a:solidFill>
              </a:defRPr>
            </a:lvl1pPr>
          </a:lstStyle>
          <a:p>
            <a:fld id="{89C733C4-84C8-4E79-B0F4-2A96B1BF11DB}" type="slidenum">
              <a:rPr lang="zh-CN" altLang="en-US" smtClean="0"/>
              <a:pPr/>
              <a:t>‹#›</a:t>
            </a:fld>
            <a:endParaRPr lang="zh-CN" altLang="en-US"/>
          </a:p>
        </p:txBody>
      </p:sp>
      <p:sp>
        <p:nvSpPr>
          <p:cNvPr id="9" name="日期占位符 3"/>
          <p:cNvSpPr txBox="1">
            <a:spLocks/>
          </p:cNvSpPr>
          <p:nvPr/>
        </p:nvSpPr>
        <p:spPr>
          <a:xfrm>
            <a:off x="190483" y="6655120"/>
            <a:ext cx="990513" cy="202881"/>
          </a:xfrm>
          <a:prstGeom prst="rect">
            <a:avLst/>
          </a:prstGeom>
        </p:spPr>
        <p:txBody>
          <a:bodyPr lIns="106659" tIns="46930" rIns="89594" bIns="46930"/>
          <a:lstStyle>
            <a:lvl1pPr>
              <a:defRPr sz="600">
                <a:solidFill>
                  <a:schemeClr val="tx1">
                    <a:lumMod val="75000"/>
                    <a:lumOff val="25000"/>
                  </a:schemeClr>
                </a:solidFill>
                <a:latin typeface="微软雅黑" pitchFamily="34" charset="-122"/>
                <a:ea typeface="微软雅黑" pitchFamily="34" charset="-122"/>
              </a:defRPr>
            </a:lvl1pPr>
          </a:lstStyle>
          <a:p>
            <a:pPr marL="0" marR="0" lvl="0" indent="0" algn="l" defTabSz="914280" rtl="0" eaLnBrk="1" fontAlgn="auto" latinLnBrk="0" hangingPunct="1">
              <a:lnSpc>
                <a:spcPct val="100000"/>
              </a:lnSpc>
              <a:spcBef>
                <a:spcPts val="0"/>
              </a:spcBef>
              <a:spcAft>
                <a:spcPts val="0"/>
              </a:spcAft>
              <a:buClrTx/>
              <a:buSzTx/>
              <a:buFontTx/>
              <a:buNone/>
              <a:tabLst/>
              <a:defRPr/>
            </a:pPr>
            <a:fld id="{8884C0A1-5614-4C7E-85F8-8EF9E1C29123}" type="datetime1">
              <a:rPr kumimoji="0" lang="zh-CN" altLang="en-US" sz="700" b="0" i="0" u="none" strike="noStrike" kern="1200" cap="none" spc="0" normalizeH="0" baseline="0" noProof="0" smtClean="0">
                <a:ln>
                  <a:noFill/>
                </a:ln>
                <a:solidFill>
                  <a:srgbClr val="60605B"/>
                </a:solidFill>
                <a:effectLst/>
                <a:uLnTx/>
                <a:uFillTx/>
                <a:latin typeface="微软雅黑" pitchFamily="34" charset="-122"/>
                <a:ea typeface="微软雅黑" pitchFamily="34" charset="-122"/>
                <a:cs typeface="+mn-cs"/>
              </a:rPr>
              <a:pPr marL="0" marR="0" lvl="0" indent="0" algn="l" defTabSz="914280" rtl="0" eaLnBrk="1" fontAlgn="auto" latinLnBrk="0" hangingPunct="1">
                <a:lnSpc>
                  <a:spcPct val="100000"/>
                </a:lnSpc>
                <a:spcBef>
                  <a:spcPts val="0"/>
                </a:spcBef>
                <a:spcAft>
                  <a:spcPts val="0"/>
                </a:spcAft>
                <a:buClrTx/>
                <a:buSzTx/>
                <a:buFontTx/>
                <a:buNone/>
                <a:tabLst/>
                <a:defRPr/>
              </a:pPr>
              <a:t>2016/7/15</a:t>
            </a:fld>
            <a:endParaRPr kumimoji="0" lang="zh-CN" altLang="en-US" sz="700" b="0" i="0" u="none" strike="noStrike" kern="1200" cap="none" spc="0" normalizeH="0" baseline="0" noProof="0" dirty="0">
              <a:ln>
                <a:noFill/>
              </a:ln>
              <a:solidFill>
                <a:srgbClr val="60605B"/>
              </a:solidFill>
              <a:effectLst/>
              <a:uLnTx/>
              <a:uFillTx/>
              <a:latin typeface="微软雅黑" pitchFamily="34" charset="-122"/>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ftr="0"/>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descr="PPT模板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descr="PPT模板7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标题占位符 1"/>
          <p:cNvSpPr>
            <a:spLocks noGrp="1"/>
          </p:cNvSpPr>
          <p:nvPr>
            <p:ph type="title"/>
          </p:nvPr>
        </p:nvSpPr>
        <p:spPr>
          <a:xfrm>
            <a:off x="456949" y="275486"/>
            <a:ext cx="8230104" cy="1142253"/>
          </a:xfrm>
          <a:prstGeom prst="rect">
            <a:avLst/>
          </a:prstGeom>
        </p:spPr>
        <p:txBody>
          <a:bodyPr vert="horz" lIns="108366" tIns="54183" rIns="108366" bIns="5418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949" y="1599155"/>
            <a:ext cx="8230104" cy="4526460"/>
          </a:xfrm>
          <a:prstGeom prst="rect">
            <a:avLst/>
          </a:prstGeom>
        </p:spPr>
        <p:txBody>
          <a:bodyPr vert="horz" lIns="108366" tIns="54183" rIns="108366" bIns="5418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6948" y="6356305"/>
            <a:ext cx="2133544" cy="365074"/>
          </a:xfrm>
          <a:prstGeom prst="rect">
            <a:avLst/>
          </a:prstGeom>
        </p:spPr>
        <p:txBody>
          <a:bodyPr vert="horz" lIns="108366" tIns="54183" rIns="108366" bIns="54183" rtlCol="0" anchor="ctr"/>
          <a:lstStyle>
            <a:lvl1pPr algn="l">
              <a:defRPr sz="1400">
                <a:solidFill>
                  <a:schemeClr val="tx1">
                    <a:tint val="75000"/>
                  </a:schemeClr>
                </a:solidFill>
              </a:defRPr>
            </a:lvl1pPr>
          </a:lstStyle>
          <a:p>
            <a:fld id="{58BD1232-F24E-43CB-B6F2-C4DB66931457}" type="datetime1">
              <a:rPr lang="zh-CN" altLang="en-US" smtClean="0"/>
              <a:pPr/>
              <a:t>2016/7/15</a:t>
            </a:fld>
            <a:endParaRPr lang="zh-CN" altLang="en-US"/>
          </a:p>
        </p:txBody>
      </p:sp>
      <p:sp>
        <p:nvSpPr>
          <p:cNvPr id="5" name="页脚占位符 4"/>
          <p:cNvSpPr>
            <a:spLocks noGrp="1"/>
          </p:cNvSpPr>
          <p:nvPr>
            <p:ph type="ftr" sz="quarter" idx="3"/>
          </p:nvPr>
        </p:nvSpPr>
        <p:spPr>
          <a:xfrm>
            <a:off x="3124719" y="6356305"/>
            <a:ext cx="2894564" cy="365074"/>
          </a:xfrm>
          <a:prstGeom prst="rect">
            <a:avLst/>
          </a:prstGeom>
        </p:spPr>
        <p:txBody>
          <a:bodyPr vert="horz" lIns="108366" tIns="54183" rIns="108366" bIns="5418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509" y="6356305"/>
            <a:ext cx="2133544" cy="365074"/>
          </a:xfrm>
          <a:prstGeom prst="rect">
            <a:avLst/>
          </a:prstGeom>
        </p:spPr>
        <p:txBody>
          <a:bodyPr vert="horz" lIns="108366" tIns="54183" rIns="108366" bIns="54183" rtlCol="0" anchor="ctr"/>
          <a:lstStyle>
            <a:lvl1pPr algn="r">
              <a:defRPr sz="1400">
                <a:solidFill>
                  <a:schemeClr val="tx1">
                    <a:tint val="75000"/>
                  </a:schemeClr>
                </a:solidFill>
              </a:defRPr>
            </a:lvl1pPr>
          </a:lstStyle>
          <a:p>
            <a:fld id="{89C733C4-84C8-4E79-B0F4-2A96B1BF11DB}" type="slidenum">
              <a:rPr lang="zh-CN" altLang="en-US" smtClean="0"/>
              <a:pPr/>
              <a:t>‹#›</a:t>
            </a:fld>
            <a:endParaRPr lang="zh-CN" altLang="en-US"/>
          </a:p>
        </p:txBody>
      </p:sp>
      <p:sp>
        <p:nvSpPr>
          <p:cNvPr id="9" name="日期占位符 3"/>
          <p:cNvSpPr txBox="1">
            <a:spLocks/>
          </p:cNvSpPr>
          <p:nvPr/>
        </p:nvSpPr>
        <p:spPr>
          <a:xfrm>
            <a:off x="190483" y="6655120"/>
            <a:ext cx="990513" cy="202881"/>
          </a:xfrm>
          <a:prstGeom prst="rect">
            <a:avLst/>
          </a:prstGeom>
        </p:spPr>
        <p:txBody>
          <a:bodyPr lIns="106659" tIns="46930" rIns="89594" bIns="46930"/>
          <a:lstStyle>
            <a:lvl1pPr>
              <a:defRPr sz="600">
                <a:solidFill>
                  <a:schemeClr val="tx1">
                    <a:lumMod val="75000"/>
                    <a:lumOff val="25000"/>
                  </a:schemeClr>
                </a:solidFill>
                <a:latin typeface="微软雅黑" pitchFamily="34" charset="-122"/>
                <a:ea typeface="微软雅黑" pitchFamily="34" charset="-122"/>
              </a:defRPr>
            </a:lvl1pPr>
          </a:lstStyle>
          <a:p>
            <a:pPr marL="0" marR="0" lvl="0" indent="0" algn="l" defTabSz="914280" rtl="0" eaLnBrk="1" fontAlgn="auto" latinLnBrk="0" hangingPunct="1">
              <a:lnSpc>
                <a:spcPct val="100000"/>
              </a:lnSpc>
              <a:spcBef>
                <a:spcPts val="0"/>
              </a:spcBef>
              <a:spcAft>
                <a:spcPts val="0"/>
              </a:spcAft>
              <a:buClrTx/>
              <a:buSzTx/>
              <a:buFontTx/>
              <a:buNone/>
              <a:tabLst/>
              <a:defRPr/>
            </a:pPr>
            <a:fld id="{8884C0A1-5614-4C7E-85F8-8EF9E1C29123}" type="datetime1">
              <a:rPr kumimoji="0" lang="zh-CN" altLang="en-US" sz="700" b="0" i="0" u="none" strike="noStrike" kern="1200" cap="none" spc="0" normalizeH="0" baseline="0" noProof="0" smtClean="0">
                <a:ln>
                  <a:noFill/>
                </a:ln>
                <a:solidFill>
                  <a:srgbClr val="60605B"/>
                </a:solidFill>
                <a:effectLst/>
                <a:uLnTx/>
                <a:uFillTx/>
                <a:latin typeface="微软雅黑" pitchFamily="34" charset="-122"/>
                <a:ea typeface="微软雅黑" pitchFamily="34" charset="-122"/>
                <a:cs typeface="+mn-cs"/>
              </a:rPr>
              <a:pPr marL="0" marR="0" lvl="0" indent="0" algn="l" defTabSz="914280" rtl="0" eaLnBrk="1" fontAlgn="auto" latinLnBrk="0" hangingPunct="1">
                <a:lnSpc>
                  <a:spcPct val="100000"/>
                </a:lnSpc>
                <a:spcBef>
                  <a:spcPts val="0"/>
                </a:spcBef>
                <a:spcAft>
                  <a:spcPts val="0"/>
                </a:spcAft>
                <a:buClrTx/>
                <a:buSzTx/>
                <a:buFontTx/>
                <a:buNone/>
                <a:tabLst/>
                <a:defRPr/>
              </a:pPr>
              <a:t>2016/7/15</a:t>
            </a:fld>
            <a:endParaRPr kumimoji="0" lang="zh-CN" altLang="en-US" sz="700" b="0" i="0" u="none" strike="noStrike" kern="1200" cap="none" spc="0" normalizeH="0" baseline="0" noProof="0" dirty="0">
              <a:ln>
                <a:noFill/>
              </a:ln>
              <a:solidFill>
                <a:srgbClr val="60605B"/>
              </a:solidFill>
              <a:effectLst/>
              <a:uLnTx/>
              <a:uFillTx/>
              <a:latin typeface="微软雅黑" pitchFamily="34" charset="-122"/>
              <a:ea typeface="微软雅黑" pitchFamily="34" charset="-122"/>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descr="PPT模板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1083655" rtl="0" eaLnBrk="1" latinLnBrk="0" hangingPunct="1">
        <a:spcBef>
          <a:spcPct val="0"/>
        </a:spcBef>
        <a:buNone/>
        <a:defRPr sz="5200" kern="1200">
          <a:solidFill>
            <a:schemeClr val="tx1"/>
          </a:solidFill>
          <a:latin typeface="+mj-lt"/>
          <a:ea typeface="+mj-ea"/>
          <a:cs typeface="+mj-cs"/>
        </a:defRPr>
      </a:lvl1pPr>
    </p:titleStyle>
    <p:bodyStyle>
      <a:lvl1pPr marL="406371" indent="-406371" algn="l" defTabSz="108365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0470" indent="-338642" algn="l" defTabSz="108365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54569" indent="-270914" algn="l" defTabSz="1083655"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96397"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38225"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80052"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21880"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63708"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5536" indent="-270914" algn="l" defTabSz="108365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3655" rtl="0" eaLnBrk="1" latinLnBrk="0" hangingPunct="1">
        <a:defRPr sz="2100" kern="1200">
          <a:solidFill>
            <a:schemeClr val="tx1"/>
          </a:solidFill>
          <a:latin typeface="+mn-lt"/>
          <a:ea typeface="+mn-ea"/>
          <a:cs typeface="+mn-cs"/>
        </a:defRPr>
      </a:lvl1pPr>
      <a:lvl2pPr marL="541828" algn="l" defTabSz="1083655" rtl="0" eaLnBrk="1" latinLnBrk="0" hangingPunct="1">
        <a:defRPr sz="2100" kern="1200">
          <a:solidFill>
            <a:schemeClr val="tx1"/>
          </a:solidFill>
          <a:latin typeface="+mn-lt"/>
          <a:ea typeface="+mn-ea"/>
          <a:cs typeface="+mn-cs"/>
        </a:defRPr>
      </a:lvl2pPr>
      <a:lvl3pPr marL="1083655" algn="l" defTabSz="1083655" rtl="0" eaLnBrk="1" latinLnBrk="0" hangingPunct="1">
        <a:defRPr sz="2100" kern="1200">
          <a:solidFill>
            <a:schemeClr val="tx1"/>
          </a:solidFill>
          <a:latin typeface="+mn-lt"/>
          <a:ea typeface="+mn-ea"/>
          <a:cs typeface="+mn-cs"/>
        </a:defRPr>
      </a:lvl3pPr>
      <a:lvl4pPr marL="1625483" algn="l" defTabSz="1083655" rtl="0" eaLnBrk="1" latinLnBrk="0" hangingPunct="1">
        <a:defRPr sz="2100" kern="1200">
          <a:solidFill>
            <a:schemeClr val="tx1"/>
          </a:solidFill>
          <a:latin typeface="+mn-lt"/>
          <a:ea typeface="+mn-ea"/>
          <a:cs typeface="+mn-cs"/>
        </a:defRPr>
      </a:lvl4pPr>
      <a:lvl5pPr marL="2167311" algn="l" defTabSz="1083655" rtl="0" eaLnBrk="1" latinLnBrk="0" hangingPunct="1">
        <a:defRPr sz="2100" kern="1200">
          <a:solidFill>
            <a:schemeClr val="tx1"/>
          </a:solidFill>
          <a:latin typeface="+mn-lt"/>
          <a:ea typeface="+mn-ea"/>
          <a:cs typeface="+mn-cs"/>
        </a:defRPr>
      </a:lvl5pPr>
      <a:lvl6pPr marL="2709139" algn="l" defTabSz="1083655" rtl="0" eaLnBrk="1" latinLnBrk="0" hangingPunct="1">
        <a:defRPr sz="2100" kern="1200">
          <a:solidFill>
            <a:schemeClr val="tx1"/>
          </a:solidFill>
          <a:latin typeface="+mn-lt"/>
          <a:ea typeface="+mn-ea"/>
          <a:cs typeface="+mn-cs"/>
        </a:defRPr>
      </a:lvl6pPr>
      <a:lvl7pPr marL="3250966" algn="l" defTabSz="1083655" rtl="0" eaLnBrk="1" latinLnBrk="0" hangingPunct="1">
        <a:defRPr sz="2100" kern="1200">
          <a:solidFill>
            <a:schemeClr val="tx1"/>
          </a:solidFill>
          <a:latin typeface="+mn-lt"/>
          <a:ea typeface="+mn-ea"/>
          <a:cs typeface="+mn-cs"/>
        </a:defRPr>
      </a:lvl7pPr>
      <a:lvl8pPr marL="3792794" algn="l" defTabSz="1083655" rtl="0" eaLnBrk="1" latinLnBrk="0" hangingPunct="1">
        <a:defRPr sz="2100" kern="1200">
          <a:solidFill>
            <a:schemeClr val="tx1"/>
          </a:solidFill>
          <a:latin typeface="+mn-lt"/>
          <a:ea typeface="+mn-ea"/>
          <a:cs typeface="+mn-cs"/>
        </a:defRPr>
      </a:lvl8pPr>
      <a:lvl9pPr marL="4334622" algn="l" defTabSz="108365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8.jpe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hyperlink" Target="http://www.spiddalmedicalcentre.com/wp-content/uploads/2013/01/HoltorMonitorWearing.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62.bmp"/><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55.png"/><Relationship Id="rId5" Type="http://schemas.microsoft.com/office/2007/relationships/hdphoto" Target="../media/hdphoto9.wdp"/><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10" Type="http://schemas.microsoft.com/office/2007/relationships/hdphoto" Target="../media/hdphoto2.wdp"/><Relationship Id="rId4" Type="http://schemas.openxmlformats.org/officeDocument/2006/relationships/image" Target="../media/image10.jpe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508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err="1" smtClean="0">
                <a:latin typeface="HelveticaNeueLT Pro 43 LtEx" pitchFamily="34" charset="0"/>
              </a:rPr>
              <a:t>Superventricular</a:t>
            </a:r>
            <a:r>
              <a:rPr lang="en-US" altLang="zh-CN" sz="1600" dirty="0" smtClean="0">
                <a:latin typeface="HelveticaNeueLT Pro 43 LtEx" pitchFamily="34" charset="0"/>
              </a:rPr>
              <a:t> premature beat (SVE)</a:t>
            </a:r>
          </a:p>
        </p:txBody>
      </p:sp>
      <p:sp>
        <p:nvSpPr>
          <p:cNvPr id="4" name="矩形 3"/>
          <p:cNvSpPr/>
          <p:nvPr/>
        </p:nvSpPr>
        <p:spPr>
          <a:xfrm>
            <a:off x="305520" y="4869160"/>
            <a:ext cx="8298928" cy="523220"/>
          </a:xfrm>
          <a:prstGeom prst="rect">
            <a:avLst/>
          </a:prstGeom>
        </p:spPr>
        <p:txBody>
          <a:bodyPr wrap="square">
            <a:spAutoFit/>
          </a:bodyPr>
          <a:lstStyle/>
          <a:p>
            <a:pPr algn="just"/>
            <a:r>
              <a:rPr lang="en-US" altLang="zh-CN" sz="1400" b="1" dirty="0">
                <a:solidFill>
                  <a:srgbClr val="C00000"/>
                </a:solidFill>
                <a:latin typeface="HelveticaNeueLT Pro 43 LtEx" pitchFamily="34" charset="0"/>
              </a:rPr>
              <a:t>Premature </a:t>
            </a:r>
            <a:r>
              <a:rPr lang="en-US" altLang="zh-CN" sz="1400" b="1" dirty="0" err="1">
                <a:solidFill>
                  <a:srgbClr val="C00000"/>
                </a:solidFill>
                <a:latin typeface="HelveticaNeueLT Pro 43 LtEx" pitchFamily="34" charset="0"/>
              </a:rPr>
              <a:t>Junctional</a:t>
            </a:r>
            <a:r>
              <a:rPr lang="en-US" altLang="zh-CN" sz="1400" b="1" dirty="0">
                <a:solidFill>
                  <a:srgbClr val="C00000"/>
                </a:solidFill>
                <a:latin typeface="HelveticaNeueLT Pro 43 LtEx" pitchFamily="34" charset="0"/>
              </a:rPr>
              <a:t> </a:t>
            </a:r>
            <a:r>
              <a:rPr lang="en-US" altLang="zh-CN" sz="1400" b="1" dirty="0" smtClean="0">
                <a:solidFill>
                  <a:srgbClr val="C00000"/>
                </a:solidFill>
                <a:latin typeface="HelveticaNeueLT Pro 43 LtEx" pitchFamily="34" charset="0"/>
              </a:rPr>
              <a:t>Complex </a:t>
            </a:r>
            <a:r>
              <a:rPr lang="en-US" altLang="zh-CN" sz="1400" b="1" dirty="0">
                <a:solidFill>
                  <a:srgbClr val="C00000"/>
                </a:solidFill>
                <a:latin typeface="HelveticaNeueLT Pro 43 LtEx" pitchFamily="34" charset="0"/>
              </a:rPr>
              <a:t>or Premature Atrial </a:t>
            </a:r>
            <a:r>
              <a:rPr lang="en-US" altLang="zh-CN" sz="1400" b="1" dirty="0" smtClean="0">
                <a:solidFill>
                  <a:srgbClr val="C00000"/>
                </a:solidFill>
                <a:latin typeface="HelveticaNeueLT Pro 43 LtEx" pitchFamily="34" charset="0"/>
              </a:rPr>
              <a:t>Complex, with absent or premature P wave, normal QRS shape but a sudden shorten RR interval, </a:t>
            </a:r>
            <a:endParaRPr lang="zh-CN" altLang="en-US" sz="1400" b="1" dirty="0">
              <a:solidFill>
                <a:srgbClr val="C00000"/>
              </a:solidFill>
              <a:latin typeface="HelveticaNeueLT Pro 43 LtEx"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30"/>
          <a:stretch/>
        </p:blipFill>
        <p:spPr bwMode="auto">
          <a:xfrm>
            <a:off x="391344" y="1997074"/>
            <a:ext cx="7955280" cy="26761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Ventricular premature beat (VE)</a:t>
            </a:r>
          </a:p>
        </p:txBody>
      </p:sp>
      <p:sp>
        <p:nvSpPr>
          <p:cNvPr id="4" name="矩形 3"/>
          <p:cNvSpPr/>
          <p:nvPr/>
        </p:nvSpPr>
        <p:spPr>
          <a:xfrm>
            <a:off x="305520" y="4869160"/>
            <a:ext cx="8527986" cy="307777"/>
          </a:xfrm>
          <a:prstGeom prst="rect">
            <a:avLst/>
          </a:prstGeom>
        </p:spPr>
        <p:txBody>
          <a:bodyPr wrap="square">
            <a:spAutoFit/>
          </a:bodyPr>
          <a:lstStyle/>
          <a:p>
            <a:pPr algn="just"/>
            <a:r>
              <a:rPr lang="en-US" altLang="zh-CN" sz="1400" b="1" dirty="0">
                <a:solidFill>
                  <a:srgbClr val="C00000"/>
                </a:solidFill>
                <a:latin typeface="HelveticaNeueLT Pro 43 LtEx" pitchFamily="34" charset="0"/>
              </a:rPr>
              <a:t>Rhythm </a:t>
            </a:r>
            <a:r>
              <a:rPr lang="en-US" altLang="zh-CN" sz="1400" b="1" dirty="0" smtClean="0">
                <a:solidFill>
                  <a:srgbClr val="C00000"/>
                </a:solidFill>
                <a:latin typeface="HelveticaNeueLT Pro 43 LtEx" pitchFamily="34" charset="0"/>
              </a:rPr>
              <a:t>shows Irregular, P </a:t>
            </a:r>
            <a:r>
              <a:rPr lang="en-US" altLang="zh-CN" sz="1400" b="1" dirty="0">
                <a:solidFill>
                  <a:srgbClr val="C00000"/>
                </a:solidFill>
                <a:latin typeface="HelveticaNeueLT Pro 43 LtEx" pitchFamily="34" charset="0"/>
              </a:rPr>
              <a:t>Wave </a:t>
            </a:r>
            <a:r>
              <a:rPr lang="en-US" altLang="zh-CN" sz="1400" b="1" dirty="0" smtClean="0">
                <a:solidFill>
                  <a:srgbClr val="C00000"/>
                </a:solidFill>
                <a:latin typeface="HelveticaNeueLT Pro 43 LtEx" pitchFamily="34" charset="0"/>
              </a:rPr>
              <a:t>Absent, QRS </a:t>
            </a:r>
            <a:r>
              <a:rPr lang="en-US" altLang="zh-CN" sz="1400" b="1" dirty="0">
                <a:solidFill>
                  <a:srgbClr val="C00000"/>
                </a:solidFill>
                <a:latin typeface="HelveticaNeueLT Pro 43 LtEx" pitchFamily="34" charset="0"/>
              </a:rPr>
              <a:t>Wide (&gt; 0.10 sec), bizarre </a:t>
            </a:r>
            <a:r>
              <a:rPr lang="en-US" altLang="zh-CN" sz="1400" b="1" dirty="0" smtClean="0">
                <a:solidFill>
                  <a:srgbClr val="C00000"/>
                </a:solidFill>
                <a:latin typeface="HelveticaNeueLT Pro 43 LtEx" pitchFamily="34" charset="0"/>
              </a:rPr>
              <a:t>appearance. </a:t>
            </a:r>
            <a:endParaRPr lang="en-US" altLang="zh-CN" sz="1400" b="1" dirty="0">
              <a:solidFill>
                <a:srgbClr val="C00000"/>
              </a:solidFill>
              <a:latin typeface="HelveticaNeueLT Pro 43 LtEx" pitchFamily="34" charset="0"/>
            </a:endParaRPr>
          </a:p>
        </p:txBody>
      </p:sp>
      <p:pic>
        <p:nvPicPr>
          <p:cNvPr id="5125" name="Picture 5" descr="Premature Ventricular Complex Trigeminy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39"/>
            <a:ext cx="7955280" cy="2638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Bundle Branch Block (BBB)</a:t>
            </a:r>
          </a:p>
        </p:txBody>
      </p:sp>
      <p:pic>
        <p:nvPicPr>
          <p:cNvPr id="9220" name="Picture 4" descr="Second Degree Heart Block Type II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56" y="4110796"/>
            <a:ext cx="5760640" cy="19104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6143724" y="4104962"/>
            <a:ext cx="2676748" cy="2215991"/>
          </a:xfrm>
          <a:prstGeom prst="rect">
            <a:avLst/>
          </a:prstGeom>
        </p:spPr>
        <p:txBody>
          <a:bodyPr wrap="square">
            <a:spAutoFit/>
          </a:bodyPr>
          <a:lstStyle/>
          <a:p>
            <a:r>
              <a:rPr lang="en-US" altLang="zh-CN" b="1" dirty="0"/>
              <a:t>Second Degree Heart Block Type II </a:t>
            </a:r>
            <a:endParaRPr lang="en-US" altLang="zh-CN" b="1" dirty="0" smtClean="0"/>
          </a:p>
          <a:p>
            <a:endParaRPr lang="en-US" altLang="zh-CN" b="1" dirty="0">
              <a:effectLst/>
            </a:endParaRPr>
          </a:p>
          <a:p>
            <a:r>
              <a:rPr lang="en-US" altLang="zh-CN" sz="1400" b="1" dirty="0">
                <a:solidFill>
                  <a:srgbClr val="C00000"/>
                </a:solidFill>
                <a:latin typeface="HelveticaNeueLT Pro 43 LtEx" pitchFamily="34" charset="0"/>
              </a:rPr>
              <a:t>Rhythm Regular (atrial) and irregular (ventricular) </a:t>
            </a:r>
          </a:p>
          <a:p>
            <a:r>
              <a:rPr lang="en-US" altLang="zh-CN" sz="1400" b="1" dirty="0">
                <a:solidFill>
                  <a:srgbClr val="C00000"/>
                </a:solidFill>
                <a:latin typeface="HelveticaNeueLT Pro 43 LtEx" pitchFamily="34" charset="0"/>
              </a:rPr>
              <a:t>Rate Characterized by Atrial rate usually faster than ventricular </a:t>
            </a:r>
            <a:r>
              <a:rPr lang="en-US" altLang="zh-CN" sz="1400" b="1" dirty="0" smtClean="0">
                <a:solidFill>
                  <a:srgbClr val="C00000"/>
                </a:solidFill>
                <a:latin typeface="HelveticaNeueLT Pro 43 LtEx" pitchFamily="34" charset="0"/>
              </a:rPr>
              <a:t>rate.</a:t>
            </a:r>
            <a:endParaRPr lang="en-US" altLang="zh-CN" sz="1400" b="1" dirty="0">
              <a:solidFill>
                <a:srgbClr val="C00000"/>
              </a:solidFill>
              <a:latin typeface="HelveticaNeueLT Pro 43 LtEx" pitchFamily="34" charset="0"/>
            </a:endParaRPr>
          </a:p>
          <a:p>
            <a:endParaRPr lang="en-US" altLang="zh-CN" sz="1400" b="1" dirty="0">
              <a:solidFill>
                <a:srgbClr val="C00000"/>
              </a:solidFill>
              <a:latin typeface="HelveticaNeueLT Pro 43 LtEx" pitchFamily="34" charset="0"/>
            </a:endParaRPr>
          </a:p>
        </p:txBody>
      </p:sp>
      <p:sp>
        <p:nvSpPr>
          <p:cNvPr id="5" name="矩形 4"/>
          <p:cNvSpPr/>
          <p:nvPr/>
        </p:nvSpPr>
        <p:spPr>
          <a:xfrm>
            <a:off x="6159996" y="1988839"/>
            <a:ext cx="2660476" cy="1785104"/>
          </a:xfrm>
          <a:prstGeom prst="rect">
            <a:avLst/>
          </a:prstGeom>
        </p:spPr>
        <p:txBody>
          <a:bodyPr wrap="square">
            <a:spAutoFit/>
          </a:bodyPr>
          <a:lstStyle/>
          <a:p>
            <a:r>
              <a:rPr lang="en-US" altLang="zh-CN" b="1" dirty="0"/>
              <a:t>Second Degree Heart Block Type </a:t>
            </a:r>
            <a:r>
              <a:rPr lang="en-US" altLang="zh-CN" b="1" dirty="0" smtClean="0"/>
              <a:t>I</a:t>
            </a:r>
          </a:p>
          <a:p>
            <a:endParaRPr lang="en-US" altLang="zh-CN" b="1" dirty="0"/>
          </a:p>
          <a:p>
            <a:r>
              <a:rPr lang="en-US" altLang="zh-CN" sz="1400" b="1" dirty="0">
                <a:solidFill>
                  <a:srgbClr val="C00000"/>
                </a:solidFill>
                <a:latin typeface="HelveticaNeueLT Pro 43 LtEx" pitchFamily="34" charset="0"/>
              </a:rPr>
              <a:t>Rhythm Irregular but with progressively longer PR interval lengthening  until a QRS complex is </a:t>
            </a:r>
            <a:r>
              <a:rPr lang="en-US" altLang="zh-CN" sz="1400" b="1" dirty="0" smtClean="0">
                <a:solidFill>
                  <a:srgbClr val="C00000"/>
                </a:solidFill>
                <a:latin typeface="HelveticaNeueLT Pro 43 LtEx" pitchFamily="34" charset="0"/>
              </a:rPr>
              <a:t>missed.</a:t>
            </a:r>
            <a:endParaRPr lang="en-GB" altLang="zh-CN" sz="1400" b="1" dirty="0">
              <a:solidFill>
                <a:srgbClr val="C00000"/>
              </a:solidFill>
              <a:latin typeface="HelveticaNeueLT Pro 43 LtEx" pitchFamily="34" charset="0"/>
            </a:endParaRPr>
          </a:p>
        </p:txBody>
      </p:sp>
      <p:pic>
        <p:nvPicPr>
          <p:cNvPr id="3076" name="Picture 4" descr="Second Degree Heart Block Type I EKG tra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25" y="1988839"/>
            <a:ext cx="5760720" cy="1910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Bundle Branch Block (BBB)</a:t>
            </a:r>
          </a:p>
        </p:txBody>
      </p:sp>
      <p:pic>
        <p:nvPicPr>
          <p:cNvPr id="9218" name="Picture 2" descr="Third Degree Heart Block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39"/>
            <a:ext cx="5760640" cy="19104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6143724" y="4104962"/>
            <a:ext cx="2676748" cy="1292662"/>
          </a:xfrm>
          <a:prstGeom prst="rect">
            <a:avLst/>
          </a:prstGeom>
        </p:spPr>
        <p:txBody>
          <a:bodyPr wrap="square">
            <a:spAutoFit/>
          </a:bodyPr>
          <a:lstStyle/>
          <a:p>
            <a:r>
              <a:rPr lang="en-US" altLang="zh-CN" b="1" dirty="0"/>
              <a:t>First Degree Heart </a:t>
            </a:r>
            <a:r>
              <a:rPr lang="en-US" altLang="zh-CN" b="1" dirty="0" smtClean="0"/>
              <a:t>Block</a:t>
            </a:r>
          </a:p>
          <a:p>
            <a:endParaRPr lang="en-US" altLang="zh-CN" b="1" dirty="0"/>
          </a:p>
          <a:p>
            <a:r>
              <a:rPr lang="en-US" altLang="zh-CN" sz="1400" b="1" dirty="0">
                <a:solidFill>
                  <a:srgbClr val="C00000"/>
                </a:solidFill>
                <a:latin typeface="HelveticaNeueLT Pro 43 LtEx" pitchFamily="34" charset="0"/>
              </a:rPr>
              <a:t>Rhythm Regular </a:t>
            </a:r>
            <a:endParaRPr lang="en-US" altLang="zh-CN" sz="1400" b="1" dirty="0" smtClean="0">
              <a:solidFill>
                <a:srgbClr val="C00000"/>
              </a:solidFill>
              <a:latin typeface="HelveticaNeueLT Pro 43 LtEx" pitchFamily="34" charset="0"/>
            </a:endParaRPr>
          </a:p>
          <a:p>
            <a:r>
              <a:rPr lang="en-US" altLang="zh-CN" sz="1400" b="1" dirty="0" smtClean="0">
                <a:solidFill>
                  <a:srgbClr val="C00000"/>
                </a:solidFill>
                <a:latin typeface="HelveticaNeueLT Pro 43 LtEx" pitchFamily="34" charset="0"/>
              </a:rPr>
              <a:t>PR </a:t>
            </a:r>
            <a:r>
              <a:rPr lang="en-US" altLang="zh-CN" sz="1400" b="1" dirty="0">
                <a:solidFill>
                  <a:srgbClr val="C00000"/>
                </a:solidFill>
                <a:latin typeface="HelveticaNeueLT Pro 43 LtEx" pitchFamily="34" charset="0"/>
              </a:rPr>
              <a:t>Interval Prolonged (&gt;0.20 </a:t>
            </a:r>
            <a:r>
              <a:rPr lang="en-US" altLang="zh-CN" sz="1400" b="1" dirty="0" smtClean="0">
                <a:solidFill>
                  <a:srgbClr val="C00000"/>
                </a:solidFill>
                <a:latin typeface="HelveticaNeueLT Pro 43 LtEx" pitchFamily="34" charset="0"/>
              </a:rPr>
              <a:t>sec)  </a:t>
            </a:r>
            <a:endParaRPr lang="en-US" altLang="zh-CN" sz="1400" b="1" dirty="0">
              <a:solidFill>
                <a:srgbClr val="C00000"/>
              </a:solidFill>
              <a:latin typeface="HelveticaNeueLT Pro 43 LtEx" pitchFamily="34" charset="0"/>
            </a:endParaRPr>
          </a:p>
        </p:txBody>
      </p:sp>
      <p:sp>
        <p:nvSpPr>
          <p:cNvPr id="5" name="矩形 4"/>
          <p:cNvSpPr/>
          <p:nvPr/>
        </p:nvSpPr>
        <p:spPr>
          <a:xfrm>
            <a:off x="6159996" y="1988839"/>
            <a:ext cx="2660476" cy="1938992"/>
          </a:xfrm>
          <a:prstGeom prst="rect">
            <a:avLst/>
          </a:prstGeom>
        </p:spPr>
        <p:txBody>
          <a:bodyPr wrap="square">
            <a:spAutoFit/>
          </a:bodyPr>
          <a:lstStyle/>
          <a:p>
            <a:r>
              <a:rPr lang="en-GB" altLang="zh-CN" b="1" dirty="0"/>
              <a:t>Third Degree Heart </a:t>
            </a:r>
            <a:r>
              <a:rPr lang="en-GB" altLang="zh-CN" b="1" dirty="0" smtClean="0"/>
              <a:t>Block</a:t>
            </a:r>
          </a:p>
          <a:p>
            <a:endParaRPr lang="en-GB" altLang="zh-CN" b="1" dirty="0"/>
          </a:p>
          <a:p>
            <a:r>
              <a:rPr lang="en-US" altLang="zh-CN" sz="1400" b="1" dirty="0">
                <a:solidFill>
                  <a:srgbClr val="C00000"/>
                </a:solidFill>
                <a:latin typeface="HelveticaNeueLT Pro 43 LtEx" pitchFamily="34" charset="0"/>
              </a:rPr>
              <a:t>Rhythm Regular, but atrial and ventricular rhythms are </a:t>
            </a:r>
            <a:r>
              <a:rPr lang="en-US" altLang="zh-CN" sz="1400" b="1" dirty="0" smtClean="0">
                <a:solidFill>
                  <a:srgbClr val="C00000"/>
                </a:solidFill>
                <a:latin typeface="HelveticaNeueLT Pro 43 LtEx" pitchFamily="34" charset="0"/>
              </a:rPr>
              <a:t>independent</a:t>
            </a:r>
            <a:r>
              <a:rPr lang="en-US" altLang="zh-CN" sz="1400" b="1" dirty="0">
                <a:solidFill>
                  <a:srgbClr val="C00000"/>
                </a:solidFill>
                <a:latin typeface="HelveticaNeueLT Pro 43 LtEx" pitchFamily="34" charset="0"/>
              </a:rPr>
              <a:t>. </a:t>
            </a:r>
            <a:r>
              <a:rPr lang="en-US" altLang="zh-CN" sz="1400" b="1" dirty="0" smtClean="0">
                <a:solidFill>
                  <a:srgbClr val="C00000"/>
                </a:solidFill>
                <a:latin typeface="HelveticaNeueLT Pro 43 LtEx" pitchFamily="34" charset="0"/>
              </a:rPr>
              <a:t>Characterized </a:t>
            </a:r>
            <a:r>
              <a:rPr lang="en-US" altLang="zh-CN" sz="1400" b="1" dirty="0">
                <a:solidFill>
                  <a:srgbClr val="C00000"/>
                </a:solidFill>
                <a:latin typeface="HelveticaNeueLT Pro 43 LtEx" pitchFamily="34" charset="0"/>
              </a:rPr>
              <a:t>by Atrial rate usually </a:t>
            </a:r>
            <a:r>
              <a:rPr lang="en-US" altLang="zh-CN" sz="1400" b="1" dirty="0" smtClean="0">
                <a:solidFill>
                  <a:srgbClr val="C00000"/>
                </a:solidFill>
                <a:latin typeface="HelveticaNeueLT Pro 43 LtEx" pitchFamily="34" charset="0"/>
              </a:rPr>
              <a:t>faster </a:t>
            </a:r>
            <a:r>
              <a:rPr lang="en-US" altLang="zh-CN" sz="1400" b="1" dirty="0">
                <a:solidFill>
                  <a:srgbClr val="C00000"/>
                </a:solidFill>
                <a:latin typeface="HelveticaNeueLT Pro 43 LtEx" pitchFamily="34" charset="0"/>
              </a:rPr>
              <a:t>than ventricular rate </a:t>
            </a:r>
            <a:r>
              <a:rPr lang="en-US" altLang="zh-CN" sz="1400" b="1" dirty="0" smtClean="0">
                <a:solidFill>
                  <a:srgbClr val="C00000"/>
                </a:solidFill>
                <a:latin typeface="HelveticaNeueLT Pro 43 LtEx" pitchFamily="34" charset="0"/>
              </a:rPr>
              <a:t>.</a:t>
            </a:r>
            <a:r>
              <a:rPr lang="en-GB" altLang="zh-CN" sz="1400" b="1" dirty="0" smtClean="0">
                <a:solidFill>
                  <a:srgbClr val="C00000"/>
                </a:solidFill>
                <a:latin typeface="HelveticaNeueLT Pro 43 LtEx" pitchFamily="34" charset="0"/>
              </a:rPr>
              <a:t> </a:t>
            </a:r>
            <a:endParaRPr lang="en-GB" altLang="zh-CN" sz="1400" b="1" dirty="0">
              <a:solidFill>
                <a:srgbClr val="C00000"/>
              </a:solidFill>
              <a:latin typeface="HelveticaNeueLT Pro 43 LtEx" pitchFamily="34" charset="0"/>
            </a:endParaRPr>
          </a:p>
        </p:txBody>
      </p:sp>
      <p:pic>
        <p:nvPicPr>
          <p:cNvPr id="4098" name="Picture 2" descr="First Degree Heart Block EKG tra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104962"/>
            <a:ext cx="5764708" cy="19118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78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err="1" smtClean="0">
                <a:latin typeface="HelveticaNeueLT Pro 43 LtEx" pitchFamily="34" charset="0"/>
              </a:rPr>
              <a:t>Asystole</a:t>
            </a:r>
            <a:r>
              <a:rPr lang="en-US" altLang="zh-CN" sz="1600" dirty="0" smtClean="0">
                <a:latin typeface="HelveticaNeueLT Pro 43 LtEx" pitchFamily="34" charset="0"/>
              </a:rPr>
              <a:t>/Sinus arrest</a:t>
            </a:r>
          </a:p>
        </p:txBody>
      </p:sp>
      <p:pic>
        <p:nvPicPr>
          <p:cNvPr id="8194" name="Picture 2" descr="Asystole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20" y="1988840"/>
            <a:ext cx="5760720" cy="1910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196" name="Picture 4" descr="Sinus Arrest EKG tra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96" y="4077072"/>
            <a:ext cx="5760720" cy="1910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6170917" y="4077072"/>
            <a:ext cx="2649556" cy="1077218"/>
          </a:xfrm>
          <a:prstGeom prst="rect">
            <a:avLst/>
          </a:prstGeom>
        </p:spPr>
        <p:txBody>
          <a:bodyPr wrap="square">
            <a:spAutoFit/>
          </a:bodyPr>
          <a:lstStyle/>
          <a:p>
            <a:r>
              <a:rPr lang="en-US" altLang="zh-CN" b="1" dirty="0"/>
              <a:t>Sinus </a:t>
            </a:r>
            <a:r>
              <a:rPr lang="en-US" altLang="zh-CN" b="1" dirty="0" smtClean="0"/>
              <a:t>arrest</a:t>
            </a:r>
          </a:p>
          <a:p>
            <a:endParaRPr lang="en-US" altLang="zh-CN" b="1" dirty="0"/>
          </a:p>
          <a:p>
            <a:r>
              <a:rPr lang="en-US" altLang="zh-CN" sz="1400" b="1" dirty="0">
                <a:solidFill>
                  <a:srgbClr val="C00000"/>
                </a:solidFill>
                <a:latin typeface="HelveticaNeueLT Pro 43 LtEx" pitchFamily="34" charset="0"/>
              </a:rPr>
              <a:t>Rhythm Irregular due to pause </a:t>
            </a:r>
            <a:endParaRPr lang="zh-CN" altLang="en-US" sz="1400" b="1" dirty="0">
              <a:solidFill>
                <a:srgbClr val="C00000"/>
              </a:solidFill>
              <a:latin typeface="HelveticaNeueLT Pro 43 LtEx" pitchFamily="34" charset="0"/>
            </a:endParaRPr>
          </a:p>
        </p:txBody>
      </p:sp>
      <p:sp>
        <p:nvSpPr>
          <p:cNvPr id="6" name="矩形 5"/>
          <p:cNvSpPr/>
          <p:nvPr/>
        </p:nvSpPr>
        <p:spPr>
          <a:xfrm>
            <a:off x="6155140" y="1988840"/>
            <a:ext cx="2665332" cy="1508105"/>
          </a:xfrm>
          <a:prstGeom prst="rect">
            <a:avLst/>
          </a:prstGeom>
        </p:spPr>
        <p:txBody>
          <a:bodyPr wrap="square">
            <a:spAutoFit/>
          </a:bodyPr>
          <a:lstStyle/>
          <a:p>
            <a:r>
              <a:rPr lang="en-US" altLang="zh-CN" b="1" dirty="0" err="1" smtClean="0"/>
              <a:t>Asystole</a:t>
            </a:r>
            <a:endParaRPr lang="en-US" altLang="zh-CN" b="1" dirty="0" smtClean="0"/>
          </a:p>
          <a:p>
            <a:endParaRPr lang="en-US" altLang="zh-CN" b="1" dirty="0"/>
          </a:p>
          <a:p>
            <a:r>
              <a:rPr lang="en-GB" altLang="zh-CN" sz="1400" b="1" dirty="0">
                <a:solidFill>
                  <a:srgbClr val="C00000"/>
                </a:solidFill>
                <a:latin typeface="HelveticaNeueLT Pro 43 LtEx" pitchFamily="34" charset="0"/>
              </a:rPr>
              <a:t>Rhythm Not present </a:t>
            </a:r>
          </a:p>
          <a:p>
            <a:r>
              <a:rPr lang="en-GB" altLang="zh-CN" sz="1400" b="1" dirty="0">
                <a:solidFill>
                  <a:srgbClr val="C00000"/>
                </a:solidFill>
                <a:latin typeface="HelveticaNeueLT Pro 43 LtEx" pitchFamily="34" charset="0"/>
              </a:rPr>
              <a:t>P Wave Absent </a:t>
            </a:r>
          </a:p>
          <a:p>
            <a:r>
              <a:rPr lang="en-GB" altLang="zh-CN" sz="1400" b="1" dirty="0">
                <a:solidFill>
                  <a:srgbClr val="C00000"/>
                </a:solidFill>
                <a:latin typeface="HelveticaNeueLT Pro 43 LtEx" pitchFamily="34" charset="0"/>
              </a:rPr>
              <a:t>QRS Absent </a:t>
            </a:r>
          </a:p>
          <a:p>
            <a:endParaRPr lang="zh-CN" altLang="en-US" sz="1400" b="1" dirty="0">
              <a:solidFill>
                <a:srgbClr val="C00000"/>
              </a:solidFill>
              <a:latin typeface="HelveticaNeueLT Pro 43 LtEx" pitchFamily="34" charset="0"/>
            </a:endParaRPr>
          </a:p>
        </p:txBody>
      </p:sp>
    </p:spTree>
    <p:extLst>
      <p:ext uri="{BB962C8B-B14F-4D97-AF65-F5344CB8AC3E}">
        <p14:creationId xmlns:p14="http://schemas.microsoft.com/office/powerpoint/2010/main" val="4639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Atrial fibrillation/Atrial flutter</a:t>
            </a:r>
          </a:p>
        </p:txBody>
      </p:sp>
      <p:pic>
        <p:nvPicPr>
          <p:cNvPr id="7170" name="Picture 2" descr="Atrial Fibrillation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48" y="1993032"/>
            <a:ext cx="5760720" cy="1910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7172" name="Picture 4" descr="Atrial Flutter EKG tra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84" y="4085370"/>
            <a:ext cx="5760720" cy="1910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6131768" y="4085370"/>
            <a:ext cx="2688705" cy="1938992"/>
          </a:xfrm>
          <a:prstGeom prst="rect">
            <a:avLst/>
          </a:prstGeom>
        </p:spPr>
        <p:txBody>
          <a:bodyPr wrap="square">
            <a:spAutoFit/>
          </a:bodyPr>
          <a:lstStyle/>
          <a:p>
            <a:r>
              <a:rPr lang="en-GB" altLang="zh-CN" b="1" dirty="0"/>
              <a:t>Atrial </a:t>
            </a:r>
            <a:r>
              <a:rPr lang="en-GB" altLang="zh-CN" b="1" dirty="0" smtClean="0"/>
              <a:t>Flutter</a:t>
            </a:r>
          </a:p>
          <a:p>
            <a:endParaRPr lang="en-GB" altLang="zh-CN" b="1" dirty="0"/>
          </a:p>
          <a:p>
            <a:r>
              <a:rPr lang="en-US" altLang="zh-CN" sz="1400" b="1" dirty="0">
                <a:solidFill>
                  <a:srgbClr val="C00000"/>
                </a:solidFill>
                <a:latin typeface="HelveticaNeueLT Pro 43 LtEx" pitchFamily="34" charset="0"/>
              </a:rPr>
              <a:t>Rate Fast (250-350 </a:t>
            </a:r>
            <a:r>
              <a:rPr lang="en-US" altLang="zh-CN" sz="1400" b="1" dirty="0" err="1">
                <a:solidFill>
                  <a:srgbClr val="C00000"/>
                </a:solidFill>
                <a:latin typeface="HelveticaNeueLT Pro 43 LtEx" pitchFamily="34" charset="0"/>
              </a:rPr>
              <a:t>bpm</a:t>
            </a:r>
            <a:r>
              <a:rPr lang="en-US" altLang="zh-CN" sz="1400" b="1" dirty="0">
                <a:solidFill>
                  <a:srgbClr val="C00000"/>
                </a:solidFill>
                <a:latin typeface="HelveticaNeueLT Pro 43 LtEx" pitchFamily="34" charset="0"/>
              </a:rPr>
              <a:t>) for Atrial, but ventricular rate is often </a:t>
            </a:r>
            <a:r>
              <a:rPr lang="en-US" altLang="zh-CN" sz="1400" b="1" dirty="0" smtClean="0">
                <a:solidFill>
                  <a:srgbClr val="C00000"/>
                </a:solidFill>
                <a:latin typeface="HelveticaNeueLT Pro 43 LtEx" pitchFamily="34" charset="0"/>
              </a:rPr>
              <a:t>slower.</a:t>
            </a:r>
          </a:p>
          <a:p>
            <a:r>
              <a:rPr lang="en-US" altLang="zh-CN" sz="1400" b="1" dirty="0" smtClean="0">
                <a:solidFill>
                  <a:srgbClr val="C00000"/>
                </a:solidFill>
                <a:latin typeface="HelveticaNeueLT Pro 43 LtEx" pitchFamily="34" charset="0"/>
              </a:rPr>
              <a:t>P </a:t>
            </a:r>
            <a:r>
              <a:rPr lang="en-US" altLang="zh-CN" sz="1400" b="1" dirty="0">
                <a:solidFill>
                  <a:srgbClr val="C00000"/>
                </a:solidFill>
                <a:latin typeface="HelveticaNeueLT Pro 43 LtEx" pitchFamily="34" charset="0"/>
              </a:rPr>
              <a:t>Wave Not observable, but saw-toothed flutter waves are present</a:t>
            </a:r>
            <a:r>
              <a:rPr lang="en-GB" altLang="zh-CN" sz="1400" b="1" dirty="0">
                <a:solidFill>
                  <a:srgbClr val="C00000"/>
                </a:solidFill>
                <a:latin typeface="HelveticaNeueLT Pro 43 LtEx" pitchFamily="34" charset="0"/>
              </a:rPr>
              <a:t> </a:t>
            </a:r>
          </a:p>
        </p:txBody>
      </p:sp>
      <p:sp>
        <p:nvSpPr>
          <p:cNvPr id="5" name="矩形 4"/>
          <p:cNvSpPr/>
          <p:nvPr/>
        </p:nvSpPr>
        <p:spPr>
          <a:xfrm>
            <a:off x="6143105" y="1993032"/>
            <a:ext cx="2677368" cy="1508105"/>
          </a:xfrm>
          <a:prstGeom prst="rect">
            <a:avLst/>
          </a:prstGeom>
        </p:spPr>
        <p:txBody>
          <a:bodyPr wrap="square">
            <a:spAutoFit/>
          </a:bodyPr>
          <a:lstStyle/>
          <a:p>
            <a:r>
              <a:rPr lang="en-GB" altLang="zh-CN" b="1" dirty="0"/>
              <a:t>Atrial </a:t>
            </a:r>
            <a:r>
              <a:rPr lang="en-GB" altLang="zh-CN" b="1" dirty="0" smtClean="0"/>
              <a:t>Fibrillation</a:t>
            </a:r>
          </a:p>
          <a:p>
            <a:endParaRPr lang="en-GB" altLang="zh-CN" b="1" dirty="0"/>
          </a:p>
          <a:p>
            <a:r>
              <a:rPr lang="en-US" altLang="zh-CN" sz="1400" b="1" dirty="0">
                <a:solidFill>
                  <a:srgbClr val="C00000"/>
                </a:solidFill>
                <a:latin typeface="HelveticaNeueLT Pro 43 LtEx" pitchFamily="34" charset="0"/>
              </a:rPr>
              <a:t>P Wave Absent - erratic waves are </a:t>
            </a:r>
            <a:r>
              <a:rPr lang="en-US" altLang="zh-CN" sz="1400" b="1" dirty="0" smtClean="0">
                <a:solidFill>
                  <a:srgbClr val="C00000"/>
                </a:solidFill>
                <a:latin typeface="HelveticaNeueLT Pro 43 LtEx" pitchFamily="34" charset="0"/>
              </a:rPr>
              <a:t>present</a:t>
            </a:r>
          </a:p>
          <a:p>
            <a:r>
              <a:rPr lang="en-US" altLang="zh-CN" sz="1400" b="1" dirty="0">
                <a:solidFill>
                  <a:srgbClr val="C00000"/>
                </a:solidFill>
                <a:latin typeface="HelveticaNeueLT Pro 43 LtEx" pitchFamily="34" charset="0"/>
              </a:rPr>
              <a:t>Rate </a:t>
            </a:r>
            <a:r>
              <a:rPr lang="en-US" altLang="zh-CN" sz="1400" b="1" dirty="0" smtClean="0">
                <a:solidFill>
                  <a:srgbClr val="C00000"/>
                </a:solidFill>
                <a:latin typeface="HelveticaNeueLT Pro 43 LtEx" pitchFamily="34" charset="0"/>
              </a:rPr>
              <a:t>can be very </a:t>
            </a:r>
            <a:r>
              <a:rPr lang="en-US" altLang="zh-CN" sz="1400" b="1" dirty="0">
                <a:solidFill>
                  <a:srgbClr val="C00000"/>
                </a:solidFill>
                <a:latin typeface="HelveticaNeueLT Pro 43 LtEx" pitchFamily="34" charset="0"/>
              </a:rPr>
              <a:t>fast (&gt; 350 </a:t>
            </a:r>
            <a:r>
              <a:rPr lang="en-US" altLang="zh-CN" sz="1400" b="1" dirty="0" err="1">
                <a:solidFill>
                  <a:srgbClr val="C00000"/>
                </a:solidFill>
                <a:latin typeface="HelveticaNeueLT Pro 43 LtEx" pitchFamily="34" charset="0"/>
              </a:rPr>
              <a:t>bpm</a:t>
            </a:r>
            <a:r>
              <a:rPr lang="en-US" altLang="zh-CN" sz="1400" b="1" dirty="0">
                <a:solidFill>
                  <a:srgbClr val="C00000"/>
                </a:solidFill>
                <a:latin typeface="HelveticaNeueLT Pro 43 LtEx" pitchFamily="34" charset="0"/>
              </a:rPr>
              <a:t>) </a:t>
            </a:r>
            <a:endParaRPr lang="zh-CN" altLang="en-US" sz="1400" b="1" dirty="0">
              <a:solidFill>
                <a:srgbClr val="C00000"/>
              </a:solidFill>
              <a:latin typeface="HelveticaNeueLT Pro 43 LtEx" pitchFamily="34" charset="0"/>
            </a:endParaRPr>
          </a:p>
        </p:txBody>
      </p:sp>
    </p:spTree>
    <p:extLst>
      <p:ext uri="{BB962C8B-B14F-4D97-AF65-F5344CB8AC3E}">
        <p14:creationId xmlns:p14="http://schemas.microsoft.com/office/powerpoint/2010/main" val="4639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Ventricular Tachycardia </a:t>
            </a:r>
          </a:p>
        </p:txBody>
      </p:sp>
      <p:sp>
        <p:nvSpPr>
          <p:cNvPr id="4" name="矩形 3"/>
          <p:cNvSpPr/>
          <p:nvPr/>
        </p:nvSpPr>
        <p:spPr>
          <a:xfrm>
            <a:off x="305520" y="4869160"/>
            <a:ext cx="8527986" cy="307777"/>
          </a:xfrm>
          <a:prstGeom prst="rect">
            <a:avLst/>
          </a:prstGeom>
        </p:spPr>
        <p:txBody>
          <a:bodyPr wrap="square">
            <a:spAutoFit/>
          </a:bodyPr>
          <a:lstStyle/>
          <a:p>
            <a:pPr algn="just"/>
            <a:r>
              <a:rPr lang="en-US" altLang="zh-CN" sz="1400" b="1" dirty="0">
                <a:solidFill>
                  <a:srgbClr val="C00000"/>
                </a:solidFill>
                <a:latin typeface="HelveticaNeueLT Pro 43 LtEx" pitchFamily="34" charset="0"/>
              </a:rPr>
              <a:t>Rate Fast (100-250 </a:t>
            </a:r>
            <a:r>
              <a:rPr lang="en-US" altLang="zh-CN" sz="1400" b="1" dirty="0" err="1">
                <a:solidFill>
                  <a:srgbClr val="C00000"/>
                </a:solidFill>
                <a:latin typeface="HelveticaNeueLT Pro 43 LtEx" pitchFamily="34" charset="0"/>
              </a:rPr>
              <a:t>bpm</a:t>
            </a:r>
            <a:r>
              <a:rPr lang="en-US" altLang="zh-CN" sz="1400" b="1" dirty="0" smtClean="0">
                <a:solidFill>
                  <a:srgbClr val="C00000"/>
                </a:solidFill>
                <a:latin typeface="HelveticaNeueLT Pro 43 LtEx" pitchFamily="34" charset="0"/>
              </a:rPr>
              <a:t>), P </a:t>
            </a:r>
            <a:r>
              <a:rPr lang="en-US" altLang="zh-CN" sz="1400" b="1" dirty="0">
                <a:solidFill>
                  <a:srgbClr val="C00000"/>
                </a:solidFill>
                <a:latin typeface="HelveticaNeueLT Pro 43 LtEx" pitchFamily="34" charset="0"/>
              </a:rPr>
              <a:t>Wave </a:t>
            </a:r>
            <a:r>
              <a:rPr lang="en-US" altLang="zh-CN" sz="1400" b="1" dirty="0" smtClean="0">
                <a:solidFill>
                  <a:srgbClr val="C00000"/>
                </a:solidFill>
                <a:latin typeface="HelveticaNeueLT Pro 43 LtEx" pitchFamily="34" charset="0"/>
              </a:rPr>
              <a:t>Absent, QRS </a:t>
            </a:r>
            <a:r>
              <a:rPr lang="en-US" altLang="zh-CN" sz="1400" b="1" dirty="0">
                <a:solidFill>
                  <a:srgbClr val="C00000"/>
                </a:solidFill>
                <a:latin typeface="HelveticaNeueLT Pro 43 LtEx" pitchFamily="34" charset="0"/>
              </a:rPr>
              <a:t>Wide (&gt;0.10 sec), bizarre appearance </a:t>
            </a:r>
          </a:p>
        </p:txBody>
      </p:sp>
      <p:pic>
        <p:nvPicPr>
          <p:cNvPr id="6146" name="Picture 2" descr="Ventricular Tachycardia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20" y="1988839"/>
            <a:ext cx="7955280" cy="2638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1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0" y="3068960"/>
            <a:ext cx="9144000" cy="516377"/>
          </a:xfrm>
          <a:prstGeom prst="rect">
            <a:avLst/>
          </a:prstGeom>
          <a:noFill/>
          <a:ln w="9525">
            <a:noFill/>
            <a:miter lim="800000"/>
            <a:headEnd/>
            <a:tailEnd/>
          </a:ln>
        </p:spPr>
        <p:txBody>
          <a:bodyPr wrap="square" lIns="0" tIns="0" rIns="108366" bIns="54183">
            <a:spAutoFit/>
          </a:bodyPr>
          <a:lstStyle/>
          <a:p>
            <a:pPr algn="ctr"/>
            <a:r>
              <a:rPr lang="en-US" altLang="zh-CN" sz="3000" b="1" dirty="0" smtClean="0">
                <a:solidFill>
                  <a:srgbClr val="F99B0C"/>
                </a:solidFill>
                <a:latin typeface="HelveticaNeueLT Pro 43 LtEx" pitchFamily="34" charset="0"/>
                <a:ea typeface="微软雅黑" pitchFamily="34" charset="-122"/>
                <a:cs typeface="Arial" pitchFamily="34" charset="0"/>
              </a:rPr>
              <a:t>The General Workflow</a:t>
            </a:r>
          </a:p>
        </p:txBody>
      </p:sp>
    </p:spTree>
    <p:extLst>
      <p:ext uri="{BB962C8B-B14F-4D97-AF65-F5344CB8AC3E}">
        <p14:creationId xmlns:p14="http://schemas.microsoft.com/office/powerpoint/2010/main" val="282428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1. Load </a:t>
            </a:r>
            <a:r>
              <a:rPr lang="en-US" altLang="zh-CN" sz="3000" b="1" dirty="0">
                <a:solidFill>
                  <a:srgbClr val="F99B0C"/>
                </a:solidFill>
                <a:latin typeface="HelveticaNeueLT Pro 43 LtEx" pitchFamily="34" charset="0"/>
                <a:ea typeface="微软雅黑" pitchFamily="34" charset="-122"/>
                <a:cs typeface="Arial" pitchFamily="34" charset="0"/>
              </a:rPr>
              <a:t>the data</a:t>
            </a:r>
          </a:p>
        </p:txBody>
      </p:sp>
      <p:sp>
        <p:nvSpPr>
          <p:cNvPr id="5" name="矩形 4"/>
          <p:cNvSpPr/>
          <p:nvPr/>
        </p:nvSpPr>
        <p:spPr>
          <a:xfrm>
            <a:off x="0" y="2386449"/>
            <a:ext cx="9144000" cy="29153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28830" y="1158035"/>
            <a:ext cx="1123225" cy="1155844"/>
            <a:chOff x="575181" y="368660"/>
            <a:chExt cx="1123225" cy="1155844"/>
          </a:xfrm>
        </p:grpSpPr>
        <p:sp>
          <p:nvSpPr>
            <p:cNvPr id="7" name="圆角矩形 6"/>
            <p:cNvSpPr/>
            <p:nvPr/>
          </p:nvSpPr>
          <p:spPr bwMode="auto">
            <a:xfrm>
              <a:off x="577818" y="368660"/>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grpSp>
          <p:nvGrpSpPr>
            <p:cNvPr id="8" name="组合 7"/>
            <p:cNvGrpSpPr/>
            <p:nvPr/>
          </p:nvGrpSpPr>
          <p:grpSpPr>
            <a:xfrm>
              <a:off x="902318" y="466047"/>
              <a:ext cx="494866" cy="611407"/>
              <a:chOff x="837662" y="466047"/>
              <a:chExt cx="562635" cy="744851"/>
            </a:xfrm>
          </p:grpSpPr>
          <p:grpSp>
            <p:nvGrpSpPr>
              <p:cNvPr id="10" name="组合 9"/>
              <p:cNvGrpSpPr/>
              <p:nvPr/>
            </p:nvGrpSpPr>
            <p:grpSpPr>
              <a:xfrm>
                <a:off x="837662" y="466047"/>
                <a:ext cx="562635" cy="744851"/>
                <a:chOff x="858273" y="523909"/>
                <a:chExt cx="562635" cy="810090"/>
              </a:xfrm>
            </p:grpSpPr>
            <p:sp>
              <p:nvSpPr>
                <p:cNvPr id="15" name="圆角矩形 14"/>
                <p:cNvSpPr/>
                <p:nvPr/>
              </p:nvSpPr>
              <p:spPr>
                <a:xfrm>
                  <a:off x="936771" y="523909"/>
                  <a:ext cx="484137" cy="810090"/>
                </a:xfrm>
                <a:prstGeom prst="roundRect">
                  <a:avLst>
                    <a:gd name="adj" fmla="val 64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a:off x="858273" y="672898"/>
                  <a:ext cx="79381" cy="50404"/>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58273" y="723302"/>
                  <a:ext cx="94865" cy="95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861439" y="1043735"/>
                  <a:ext cx="305634" cy="290264"/>
                </a:xfrm>
                <a:prstGeom prst="roundRect">
                  <a:avLst>
                    <a:gd name="adj" fmla="val 10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861439" y="945627"/>
                  <a:ext cx="79381" cy="50404"/>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61439" y="996031"/>
                  <a:ext cx="94865" cy="95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989534"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7694"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185855"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1284015"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575181" y="1124394"/>
              <a:ext cx="1106393"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Flexible</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Data Scan</a:t>
              </a:r>
              <a:endParaRPr lang="en-US" altLang="zh-CN" sz="1400" b="1" dirty="0">
                <a:latin typeface="HelveticaNeueLT Pro 43 LtEx" pitchFamily="34" charset="0"/>
                <a:ea typeface="Segoe UI" pitchFamily="34" charset="0"/>
                <a:cs typeface="Segoe UI" pitchFamily="34" charset="0"/>
              </a:endParaRPr>
            </a:p>
          </p:txBody>
        </p:sp>
      </p:grpSp>
      <p:sp>
        <p:nvSpPr>
          <p:cNvPr id="21" name="矩形 20"/>
          <p:cNvSpPr/>
          <p:nvPr/>
        </p:nvSpPr>
        <p:spPr>
          <a:xfrm>
            <a:off x="1614370" y="1133745"/>
            <a:ext cx="7098090" cy="1126462"/>
          </a:xfrm>
          <a:prstGeom prst="rect">
            <a:avLst/>
          </a:prstGeom>
        </p:spPr>
        <p:txBody>
          <a:bodyPr wrap="square">
            <a:spAutoFit/>
          </a:bodyPr>
          <a:lstStyle/>
          <a:p>
            <a:pPr marL="342900" indent="-342900" algn="just">
              <a:spcBef>
                <a:spcPct val="20000"/>
              </a:spcBef>
              <a:buFont typeface="Wingdings" pitchFamily="2" charset="2"/>
              <a:buChar char="n"/>
              <a:defRPr/>
            </a:pPr>
            <a:r>
              <a:rPr lang="en-US" altLang="zh-CN" sz="1600" b="1" dirty="0">
                <a:solidFill>
                  <a:srgbClr val="0274C5"/>
                </a:solidFill>
                <a:latin typeface="HelveticaNeueLT Pro 43 LtEx" pitchFamily="34" charset="0"/>
              </a:rPr>
              <a:t>Single input and Batch input </a:t>
            </a:r>
            <a:endParaRPr lang="en-US" altLang="zh-CN" sz="1600" b="1" dirty="0" smtClean="0">
              <a:solidFill>
                <a:srgbClr val="0274C5"/>
              </a:solidFill>
              <a:latin typeface="HelveticaNeueLT Pro 43 LtEx" pitchFamily="34" charset="0"/>
            </a:endParaRPr>
          </a:p>
          <a:p>
            <a:pPr algn="just">
              <a:spcBef>
                <a:spcPct val="20000"/>
              </a:spcBef>
              <a:defRPr/>
            </a:pPr>
            <a:r>
              <a:rPr lang="en-US" altLang="zh-CN" sz="1600" dirty="0" smtClean="0">
                <a:latin typeface="HelveticaNeueLT Pro 43 LtEx" pitchFamily="34" charset="0"/>
              </a:rPr>
              <a:t>Edan Holter Analysis Software support two methods for data inputting: Single input and Batch input. It automatically searches the data without setting the directory, eliminating tedious tasks.</a:t>
            </a:r>
            <a:endParaRPr lang="en-US" altLang="zh-CN" sz="1600" dirty="0">
              <a:latin typeface="HelveticaNeueLT Pro 43 LtEx" pitchFamily="34" charset="0"/>
            </a:endParaRPr>
          </a:p>
        </p:txBody>
      </p:sp>
      <p:grpSp>
        <p:nvGrpSpPr>
          <p:cNvPr id="23" name="组合 22"/>
          <p:cNvGrpSpPr/>
          <p:nvPr/>
        </p:nvGrpSpPr>
        <p:grpSpPr>
          <a:xfrm>
            <a:off x="337469" y="2528900"/>
            <a:ext cx="8510006" cy="2606521"/>
            <a:chOff x="337469" y="2528900"/>
            <a:chExt cx="8510006" cy="2606521"/>
          </a:xfrm>
        </p:grpSpPr>
        <p:grpSp>
          <p:nvGrpSpPr>
            <p:cNvPr id="24" name="组合 23"/>
            <p:cNvGrpSpPr/>
            <p:nvPr/>
          </p:nvGrpSpPr>
          <p:grpSpPr>
            <a:xfrm>
              <a:off x="444058" y="3928305"/>
              <a:ext cx="3362857" cy="1207116"/>
              <a:chOff x="444058" y="3441939"/>
              <a:chExt cx="3362857" cy="1207116"/>
            </a:xfrm>
          </p:grpSpPr>
          <p:sp>
            <p:nvSpPr>
              <p:cNvPr id="38" name="圆角矩形 37"/>
              <p:cNvSpPr/>
              <p:nvPr/>
            </p:nvSpPr>
            <p:spPr>
              <a:xfrm>
                <a:off x="444058" y="3441939"/>
                <a:ext cx="3362857" cy="1207116"/>
              </a:xfrm>
              <a:prstGeom prst="roundRect">
                <a:avLst>
                  <a:gd name="adj" fmla="val 6996"/>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9" name="矩形 38"/>
              <p:cNvSpPr/>
              <p:nvPr/>
            </p:nvSpPr>
            <p:spPr>
              <a:xfrm>
                <a:off x="540626" y="3629998"/>
                <a:ext cx="3148163" cy="830997"/>
              </a:xfrm>
              <a:prstGeom prst="rect">
                <a:avLst/>
              </a:prstGeom>
            </p:spPr>
            <p:txBody>
              <a:bodyPr wrap="square">
                <a:spAutoFit/>
              </a:bodyPr>
              <a:lstStyle/>
              <a:p>
                <a:pPr algn="just">
                  <a:spcBef>
                    <a:spcPct val="20000"/>
                  </a:spcBef>
                  <a:defRPr/>
                </a:pPr>
                <a:r>
                  <a:rPr lang="en-US" altLang="zh-CN" sz="1600" dirty="0" smtClean="0">
                    <a:latin typeface="HelveticaNeueLT Pro 43 LtEx" pitchFamily="34" charset="0"/>
                  </a:rPr>
                  <a:t>The software automatically find the Recorder and load one copy of ECG data</a:t>
                </a:r>
                <a:r>
                  <a:rPr lang="en-US" altLang="zh-CN" sz="1600" dirty="0">
                    <a:latin typeface="HelveticaNeueLT Pro 43 LtEx" pitchFamily="34" charset="0"/>
                  </a:rPr>
                  <a:t>.</a:t>
                </a:r>
              </a:p>
            </p:txBody>
          </p:sp>
        </p:grpSp>
        <p:grpSp>
          <p:nvGrpSpPr>
            <p:cNvPr id="25" name="组合 24"/>
            <p:cNvGrpSpPr/>
            <p:nvPr/>
          </p:nvGrpSpPr>
          <p:grpSpPr>
            <a:xfrm>
              <a:off x="4076945" y="2528900"/>
              <a:ext cx="4770530" cy="2606521"/>
              <a:chOff x="3822710" y="3808100"/>
              <a:chExt cx="4770530" cy="2606521"/>
            </a:xfrm>
          </p:grpSpPr>
          <p:sp>
            <p:nvSpPr>
              <p:cNvPr id="35" name="圆角矩形 34"/>
              <p:cNvSpPr/>
              <p:nvPr/>
            </p:nvSpPr>
            <p:spPr>
              <a:xfrm>
                <a:off x="3822710" y="3808100"/>
                <a:ext cx="4770530" cy="2606521"/>
              </a:xfrm>
              <a:prstGeom prst="roundRect">
                <a:avLst>
                  <a:gd name="adj" fmla="val 8542"/>
                </a:avLst>
              </a:prstGeom>
              <a:solidFill>
                <a:schemeClr val="bg1"/>
              </a:solid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矩形 35"/>
              <p:cNvSpPr/>
              <p:nvPr/>
            </p:nvSpPr>
            <p:spPr>
              <a:xfrm>
                <a:off x="3986935" y="3811513"/>
                <a:ext cx="4455495" cy="584775"/>
              </a:xfrm>
              <a:prstGeom prst="rect">
                <a:avLst/>
              </a:prstGeom>
            </p:spPr>
            <p:txBody>
              <a:bodyPr wrap="square">
                <a:spAutoFit/>
              </a:bodyPr>
              <a:lstStyle/>
              <a:p>
                <a:pPr algn="just">
                  <a:spcBef>
                    <a:spcPct val="20000"/>
                  </a:spcBef>
                  <a:defRPr/>
                </a:pPr>
                <a:r>
                  <a:rPr lang="en-US" altLang="zh-CN" sz="1600" dirty="0" smtClean="0">
                    <a:latin typeface="HelveticaNeueLT Pro 43 LtEx" pitchFamily="34" charset="0"/>
                  </a:rPr>
                  <a:t>The software automatically scan the disk and load all the ECG data.</a:t>
                </a:r>
                <a:endParaRPr lang="en-US" altLang="zh-CN" sz="1600" dirty="0">
                  <a:latin typeface="HelveticaNeueLT Pro 43 LtEx" pitchFamily="34" charset="0"/>
                </a:endParaRPr>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104" y="4399937"/>
                <a:ext cx="4480124" cy="1921412"/>
              </a:xfrm>
              <a:prstGeom prst="roundRect">
                <a:avLst>
                  <a:gd name="adj" fmla="val 505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组合 25"/>
            <p:cNvGrpSpPr/>
            <p:nvPr/>
          </p:nvGrpSpPr>
          <p:grpSpPr>
            <a:xfrm>
              <a:off x="337469" y="2528900"/>
              <a:ext cx="3739476" cy="1399405"/>
              <a:chOff x="337469" y="2528900"/>
              <a:chExt cx="3739476" cy="1399405"/>
            </a:xfrm>
          </p:grpSpPr>
          <p:grpSp>
            <p:nvGrpSpPr>
              <p:cNvPr id="27" name="组合 26"/>
              <p:cNvGrpSpPr/>
              <p:nvPr/>
            </p:nvGrpSpPr>
            <p:grpSpPr>
              <a:xfrm>
                <a:off x="337469" y="2528900"/>
                <a:ext cx="3603708" cy="1399405"/>
                <a:chOff x="1466655" y="2766976"/>
                <a:chExt cx="3603708" cy="1399405"/>
              </a:xfrm>
            </p:grpSpPr>
            <p:grpSp>
              <p:nvGrpSpPr>
                <p:cNvPr id="29" name="组合 28"/>
                <p:cNvGrpSpPr/>
                <p:nvPr/>
              </p:nvGrpSpPr>
              <p:grpSpPr>
                <a:xfrm>
                  <a:off x="1466655" y="2766976"/>
                  <a:ext cx="3603708" cy="695481"/>
                  <a:chOff x="1357360" y="2766976"/>
                  <a:chExt cx="3603708" cy="753537"/>
                </a:xfrm>
              </p:grpSpPr>
              <p:sp>
                <p:nvSpPr>
                  <p:cNvPr id="32" name="圆角矩形 31"/>
                  <p:cNvSpPr/>
                  <p:nvPr/>
                </p:nvSpPr>
                <p:spPr>
                  <a:xfrm>
                    <a:off x="1357360" y="2766976"/>
                    <a:ext cx="3603708" cy="7535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1614370" y="2832387"/>
                    <a:ext cx="1556715" cy="630070"/>
                  </a:xfrm>
                  <a:prstGeom prst="roundRect">
                    <a:avLst/>
                  </a:prstGeom>
                  <a:solidFill>
                    <a:srgbClr val="26D07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Single Input</a:t>
                    </a:r>
                    <a:endParaRPr lang="zh-CN" altLang="en-US" sz="1600" b="1" dirty="0">
                      <a:solidFill>
                        <a:schemeClr val="bg1"/>
                      </a:solidFill>
                      <a:latin typeface="HelveticaNeueLT Pro 43 LtEx" pitchFamily="34" charset="0"/>
                    </a:endParaRPr>
                  </a:p>
                </p:txBody>
              </p:sp>
              <p:sp>
                <p:nvSpPr>
                  <p:cNvPr id="34" name="圆角矩形 33"/>
                  <p:cNvSpPr/>
                  <p:nvPr/>
                </p:nvSpPr>
                <p:spPr>
                  <a:xfrm>
                    <a:off x="3171085" y="2832387"/>
                    <a:ext cx="1530718" cy="630070"/>
                  </a:xfrm>
                  <a:prstGeom prst="roundRect">
                    <a:avLst/>
                  </a:prstGeom>
                  <a:solidFill>
                    <a:srgbClr val="FFC61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HelveticaNeueLT Pro 43 LtEx" pitchFamily="34" charset="0"/>
                      </a:rPr>
                      <a:t>Batch Input</a:t>
                    </a:r>
                    <a:endParaRPr lang="zh-CN" altLang="en-US" sz="1600" b="1" dirty="0">
                      <a:solidFill>
                        <a:schemeClr val="bg1"/>
                      </a:solidFill>
                      <a:latin typeface="HelveticaNeueLT Pro 43 LtEx" pitchFamily="34" charset="0"/>
                    </a:endParaRPr>
                  </a:p>
                </p:txBody>
              </p:sp>
            </p:grpSp>
            <p:cxnSp>
              <p:nvCxnSpPr>
                <p:cNvPr id="30" name="直接连接符 29"/>
                <p:cNvCxnSpPr>
                  <a:stCxn id="33" idx="2"/>
                </p:cNvCxnSpPr>
                <p:nvPr/>
              </p:nvCxnSpPr>
              <p:spPr>
                <a:xfrm flipH="1">
                  <a:off x="2502022" y="3408873"/>
                  <a:ext cx="1" cy="757508"/>
                </a:xfrm>
                <a:prstGeom prst="line">
                  <a:avLst/>
                </a:prstGeom>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029533" y="3401435"/>
                  <a:ext cx="0" cy="386192"/>
                </a:xfrm>
                <a:prstGeom prst="line">
                  <a:avLst/>
                </a:prstGeom>
                <a:ln w="28575">
                  <a:solidFill>
                    <a:srgbClr val="FFC61E"/>
                  </a:solidFill>
                  <a:prstDash val="solid"/>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flipH="1">
                <a:off x="2900347" y="3549551"/>
                <a:ext cx="1176598" cy="0"/>
              </a:xfrm>
              <a:prstGeom prst="line">
                <a:avLst/>
              </a:prstGeom>
              <a:ln w="28575">
                <a:solidFill>
                  <a:srgbClr val="FFC61E"/>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40" name="组合 39"/>
          <p:cNvGrpSpPr/>
          <p:nvPr/>
        </p:nvGrpSpPr>
        <p:grpSpPr>
          <a:xfrm>
            <a:off x="340738" y="5413757"/>
            <a:ext cx="1202698" cy="1120588"/>
            <a:chOff x="526087" y="1827645"/>
            <a:chExt cx="1202698" cy="1120588"/>
          </a:xfrm>
        </p:grpSpPr>
        <p:sp>
          <p:nvSpPr>
            <p:cNvPr id="41" name="圆角矩形 40"/>
            <p:cNvSpPr/>
            <p:nvPr/>
          </p:nvSpPr>
          <p:spPr bwMode="auto">
            <a:xfrm>
              <a:off x="526087" y="1827645"/>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42" name="矩形 41"/>
            <p:cNvSpPr/>
            <p:nvPr/>
          </p:nvSpPr>
          <p:spPr>
            <a:xfrm>
              <a:off x="597272" y="2528900"/>
              <a:ext cx="990111" cy="135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97831" y="2528899"/>
              <a:ext cx="689363" cy="135015"/>
            </a:xfrm>
            <a:prstGeom prst="rect">
              <a:avLst/>
            </a:prstGeom>
            <a:solidFill>
              <a:srgbClr val="027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bwMode="auto">
            <a:xfrm>
              <a:off x="718472" y="2543186"/>
              <a:ext cx="928204" cy="154466"/>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70%</a:t>
              </a:r>
            </a:p>
          </p:txBody>
        </p:sp>
        <p:sp>
          <p:nvSpPr>
            <p:cNvPr id="46" name="矩形 45"/>
            <p:cNvSpPr/>
            <p:nvPr/>
          </p:nvSpPr>
          <p:spPr>
            <a:xfrm>
              <a:off x="597272" y="2528899"/>
              <a:ext cx="300559" cy="135015"/>
            </a:xfrm>
            <a:prstGeom prst="rect">
              <a:avLst/>
            </a:prstGeom>
            <a:pattFill prst="ltUpDiag">
              <a:fgClr>
                <a:srgbClr val="0274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65059" y="2213865"/>
              <a:ext cx="963726" cy="348813"/>
            </a:xfrm>
            <a:prstGeom prst="rect">
              <a:avLst/>
            </a:prstGeom>
          </p:spPr>
          <p:txBody>
            <a:bodyPr wrap="none">
              <a:spAutoFit/>
            </a:bodyPr>
            <a:lstStyle/>
            <a:p>
              <a:pPr algn="ctr">
                <a:lnSpc>
                  <a:spcPts val="1000"/>
                </a:lnSpc>
                <a:defRPr/>
              </a:pPr>
              <a:r>
                <a:rPr lang="en-US" altLang="zh-CN" sz="2400" b="1" dirty="0" smtClean="0">
                  <a:latin typeface="HelveticaNeueLT Pro 45 Lt" pitchFamily="34" charset="0"/>
                  <a:ea typeface="Segoe UI" pitchFamily="34" charset="0"/>
                  <a:cs typeface="Segoe UI" pitchFamily="34" charset="0"/>
                </a:rPr>
                <a:t> </a:t>
              </a:r>
              <a:r>
                <a:rPr lang="en-US" altLang="zh-CN" sz="2000" b="1" dirty="0" smtClean="0">
                  <a:latin typeface="HelveticaNeueLT Pro 45 Lt" pitchFamily="34" charset="0"/>
                  <a:ea typeface="Segoe UI" pitchFamily="34" charset="0"/>
                  <a:cs typeface="Segoe UI" pitchFamily="34" charset="0"/>
                </a:rPr>
                <a:t>20</a:t>
              </a:r>
              <a:r>
                <a:rPr lang="en-US" altLang="zh-CN" dirty="0" smtClean="0">
                  <a:latin typeface="HelveticaNeueLT Pro 45 Lt" pitchFamily="34" charset="0"/>
                  <a:ea typeface="Segoe UI" pitchFamily="34" charset="0"/>
                  <a:cs typeface="Segoe UI" pitchFamily="34" charset="0"/>
                </a:rPr>
                <a:t> </a:t>
              </a:r>
              <a:endParaRPr lang="en-US" altLang="zh-CN" dirty="0">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latin typeface="HelveticaNeueLT Pro 43 LtEx" pitchFamily="34" charset="0"/>
                  <a:ea typeface="Segoe UI" pitchFamily="34" charset="0"/>
                  <a:cs typeface="Segoe UI" pitchFamily="34" charset="0"/>
                </a:rPr>
                <a:t>seconds</a:t>
              </a:r>
              <a:endParaRPr lang="en-US" altLang="zh-CN" sz="1400" b="1" dirty="0">
                <a:latin typeface="HelveticaNeueLT Pro 43 LtEx" pitchFamily="34" charset="0"/>
                <a:ea typeface="Segoe UI" pitchFamily="34" charset="0"/>
                <a:cs typeface="Segoe UI" pitchFamily="34" charset="0"/>
              </a:endParaRPr>
            </a:p>
          </p:txBody>
        </p:sp>
        <p:sp>
          <p:nvSpPr>
            <p:cNvPr id="48" name="矩形 47"/>
            <p:cNvSpPr/>
            <p:nvPr/>
          </p:nvSpPr>
          <p:spPr>
            <a:xfrm>
              <a:off x="559925" y="2247632"/>
              <a:ext cx="375423" cy="255391"/>
            </a:xfrm>
            <a:prstGeom prst="rect">
              <a:avLst/>
            </a:prstGeom>
          </p:spPr>
          <p:txBody>
            <a:bodyPr wrap="none">
              <a:spAutoFit/>
            </a:bodyPr>
            <a:lstStyle/>
            <a:p>
              <a:pPr algn="ctr">
                <a:lnSpc>
                  <a:spcPts val="1000"/>
                </a:lnSpc>
                <a:defRPr/>
              </a:pPr>
              <a:r>
                <a:rPr lang="zh-CN" altLang="en-US" sz="2400" b="1" dirty="0">
                  <a:latin typeface="HelveticaNeueLT Pro 45 Lt" pitchFamily="34" charset="0"/>
                  <a:ea typeface="Segoe UI" pitchFamily="34" charset="0"/>
                  <a:cs typeface="Segoe UI" pitchFamily="34" charset="0"/>
                </a:rPr>
                <a:t>≤</a:t>
              </a:r>
              <a:endParaRPr lang="en-US" altLang="zh-CN" sz="2400" b="1" dirty="0">
                <a:latin typeface="HelveticaNeueLT Pro 45 Lt" pitchFamily="34" charset="0"/>
                <a:ea typeface="Segoe UI" pitchFamily="34" charset="0"/>
                <a:cs typeface="Segoe UI" pitchFamily="34" charset="0"/>
              </a:endParaRPr>
            </a:p>
          </p:txBody>
        </p:sp>
      </p:grpSp>
      <p:sp>
        <p:nvSpPr>
          <p:cNvPr id="49" name="矩形 48"/>
          <p:cNvSpPr/>
          <p:nvPr/>
        </p:nvSpPr>
        <p:spPr>
          <a:xfrm>
            <a:off x="1624391" y="5421100"/>
            <a:ext cx="7088069"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0274C5"/>
                </a:solidFill>
                <a:latin typeface="HelveticaNeueLT Pro 43 LtEx" pitchFamily="34" charset="0"/>
              </a:rPr>
              <a:t>Fast-loading</a:t>
            </a:r>
          </a:p>
          <a:p>
            <a:pPr algn="just">
              <a:spcBef>
                <a:spcPct val="20000"/>
              </a:spcBef>
              <a:defRPr/>
            </a:pPr>
            <a:r>
              <a:rPr lang="en-US" altLang="zh-CN" sz="1600" dirty="0" smtClean="0">
                <a:latin typeface="HelveticaNeueLT Pro 43 LtEx" pitchFamily="34" charset="0"/>
              </a:rPr>
              <a:t>EDAN Holter analysis software realizes a very short loading </a:t>
            </a:r>
            <a:r>
              <a:rPr lang="en-US" altLang="zh-CN" sz="1600" dirty="0">
                <a:latin typeface="HelveticaNeueLT Pro 43 LtEx" pitchFamily="34" charset="0"/>
              </a:rPr>
              <a:t>time </a:t>
            </a:r>
            <a:r>
              <a:rPr lang="en-US" altLang="zh-CN" sz="1600" dirty="0" smtClean="0">
                <a:latin typeface="HelveticaNeueLT Pro 43 LtEx" pitchFamily="34" charset="0"/>
              </a:rPr>
              <a:t> (less than </a:t>
            </a:r>
            <a:r>
              <a:rPr lang="en-US" altLang="zh-CN" sz="1600" b="1" dirty="0" smtClean="0">
                <a:solidFill>
                  <a:srgbClr val="FF0000"/>
                </a:solidFill>
                <a:latin typeface="HelveticaNeueLT Pro 43 LtEx" pitchFamily="34" charset="0"/>
              </a:rPr>
              <a:t>8 seconds </a:t>
            </a:r>
            <a:r>
              <a:rPr lang="en-US" altLang="zh-CN" sz="1600" dirty="0">
                <a:latin typeface="HelveticaNeueLT Pro 43 LtEx" pitchFamily="34" charset="0"/>
              </a:rPr>
              <a:t>for 3-channel </a:t>
            </a:r>
            <a:r>
              <a:rPr lang="en-US" altLang="zh-CN" sz="1600" dirty="0" smtClean="0">
                <a:latin typeface="HelveticaNeueLT Pro 43 LtEx" pitchFamily="34" charset="0"/>
              </a:rPr>
              <a:t>Data) for one patient data, faster and faster.</a:t>
            </a:r>
            <a:endParaRPr lang="en-US" altLang="zh-CN" sz="1600" dirty="0">
              <a:latin typeface="HelveticaNeueLT Pro 43 LtEx" pitchFamily="34" charset="0"/>
            </a:endParaRPr>
          </a:p>
        </p:txBody>
      </p:sp>
    </p:spTree>
    <p:extLst>
      <p:ext uri="{BB962C8B-B14F-4D97-AF65-F5344CB8AC3E}">
        <p14:creationId xmlns:p14="http://schemas.microsoft.com/office/powerpoint/2010/main" val="195890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2. Select the workflow</a:t>
            </a:r>
          </a:p>
        </p:txBody>
      </p:sp>
      <p:sp>
        <p:nvSpPr>
          <p:cNvPr id="6" name="矩形 5"/>
          <p:cNvSpPr/>
          <p:nvPr/>
        </p:nvSpPr>
        <p:spPr>
          <a:xfrm>
            <a:off x="0" y="4062211"/>
            <a:ext cx="5658988" cy="26947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1"/>
          <p:cNvSpPr>
            <a:spLocks noGrp="1"/>
          </p:cNvSpPr>
          <p:nvPr>
            <p:ph type="sldNum" sz="quarter" idx="12"/>
          </p:nvPr>
        </p:nvSpPr>
        <p:spPr>
          <a:xfrm>
            <a:off x="2304847" y="6663692"/>
            <a:ext cx="457259" cy="202881"/>
          </a:xfrm>
        </p:spPr>
        <p:txBody>
          <a:bodyPr/>
          <a:lstStyle/>
          <a:p>
            <a:fld id="{0C913308-F349-4B6D-A68A-DD1791B4A57B}" type="slidenum">
              <a:rPr lang="zh-CN" altLang="en-US" smtClean="0"/>
              <a:pPr/>
              <a:t>19</a:t>
            </a:fld>
            <a:endParaRPr lang="zh-CN" altLang="en-US"/>
          </a:p>
        </p:txBody>
      </p:sp>
      <p:grpSp>
        <p:nvGrpSpPr>
          <p:cNvPr id="8" name="组合 7"/>
          <p:cNvGrpSpPr/>
          <p:nvPr/>
        </p:nvGrpSpPr>
        <p:grpSpPr>
          <a:xfrm>
            <a:off x="341530" y="1276625"/>
            <a:ext cx="1120588" cy="1120588"/>
            <a:chOff x="526087" y="1827645"/>
            <a:chExt cx="1120588" cy="1120588"/>
          </a:xfrm>
        </p:grpSpPr>
        <p:grpSp>
          <p:nvGrpSpPr>
            <p:cNvPr id="10" name="组合 9"/>
            <p:cNvGrpSpPr/>
            <p:nvPr/>
          </p:nvGrpSpPr>
          <p:grpSpPr>
            <a:xfrm>
              <a:off x="526087" y="1827645"/>
              <a:ext cx="1120588" cy="1120588"/>
              <a:chOff x="526087" y="1827645"/>
              <a:chExt cx="1120588" cy="1120588"/>
            </a:xfrm>
          </p:grpSpPr>
          <p:sp>
            <p:nvSpPr>
              <p:cNvPr id="12" name="圆角矩形 11"/>
              <p:cNvSpPr/>
              <p:nvPr/>
            </p:nvSpPr>
            <p:spPr bwMode="auto">
              <a:xfrm>
                <a:off x="526087" y="1827645"/>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13" name="椭圆 12"/>
              <p:cNvSpPr/>
              <p:nvPr/>
            </p:nvSpPr>
            <p:spPr>
              <a:xfrm>
                <a:off x="946296" y="1844926"/>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2</a:t>
                </a:r>
                <a:endParaRPr lang="zh-CN" altLang="en-US" sz="1600" b="1" dirty="0">
                  <a:solidFill>
                    <a:schemeClr val="bg1"/>
                  </a:solidFill>
                  <a:latin typeface="HelveticaNeueLT Pro 43 LtEx" pitchFamily="34" charset="0"/>
                </a:endParaRPr>
              </a:p>
            </p:txBody>
          </p:sp>
          <p:sp>
            <p:nvSpPr>
              <p:cNvPr id="14" name="椭圆 13"/>
              <p:cNvSpPr/>
              <p:nvPr/>
            </p:nvSpPr>
            <p:spPr>
              <a:xfrm>
                <a:off x="1346706" y="2260860"/>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4</a:t>
                </a:r>
                <a:endParaRPr lang="zh-CN" altLang="en-US" sz="1600" b="1" dirty="0">
                  <a:solidFill>
                    <a:schemeClr val="bg1"/>
                  </a:solidFill>
                  <a:latin typeface="HelveticaNeueLT Pro 43 LtEx" pitchFamily="34" charset="0"/>
                </a:endParaRPr>
              </a:p>
            </p:txBody>
          </p:sp>
          <p:sp>
            <p:nvSpPr>
              <p:cNvPr id="15" name="椭圆 14"/>
              <p:cNvSpPr/>
              <p:nvPr/>
            </p:nvSpPr>
            <p:spPr>
              <a:xfrm>
                <a:off x="946296" y="2659595"/>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3</a:t>
                </a:r>
                <a:endParaRPr lang="zh-CN" altLang="en-US" sz="1600" b="1" dirty="0">
                  <a:solidFill>
                    <a:schemeClr val="bg1"/>
                  </a:solidFill>
                  <a:latin typeface="HelveticaNeueLT Pro 43 LtEx" pitchFamily="34" charset="0"/>
                </a:endParaRPr>
              </a:p>
            </p:txBody>
          </p:sp>
          <p:cxnSp>
            <p:nvCxnSpPr>
              <p:cNvPr id="16" name="直接箭头连接符 15"/>
              <p:cNvCxnSpPr>
                <a:stCxn id="13" idx="4"/>
                <a:endCxn id="15" idx="0"/>
              </p:cNvCxnSpPr>
              <p:nvPr/>
            </p:nvCxnSpPr>
            <p:spPr>
              <a:xfrm>
                <a:off x="1086381" y="2119275"/>
                <a:ext cx="0" cy="540320"/>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5" idx="7"/>
                <a:endCxn id="14" idx="3"/>
              </p:cNvCxnSpPr>
              <p:nvPr/>
            </p:nvCxnSpPr>
            <p:spPr>
              <a:xfrm flipV="1">
                <a:off x="1185435" y="2495032"/>
                <a:ext cx="202301" cy="204740"/>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540611" y="2260859"/>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1</a:t>
                </a:r>
                <a:endParaRPr lang="zh-CN" altLang="en-US" sz="1600" b="1" dirty="0">
                  <a:solidFill>
                    <a:schemeClr val="bg1"/>
                  </a:solidFill>
                  <a:latin typeface="HelveticaNeueLT Pro 43 LtEx" pitchFamily="34" charset="0"/>
                </a:endParaRPr>
              </a:p>
            </p:txBody>
          </p:sp>
        </p:grpSp>
        <p:cxnSp>
          <p:nvCxnSpPr>
            <p:cNvPr id="11" name="直接箭头连接符 10"/>
            <p:cNvCxnSpPr>
              <a:stCxn id="18" idx="7"/>
              <a:endCxn id="13" idx="3"/>
            </p:cNvCxnSpPr>
            <p:nvPr/>
          </p:nvCxnSpPr>
          <p:spPr>
            <a:xfrm flipV="1">
              <a:off x="779750" y="2079098"/>
              <a:ext cx="207576" cy="221938"/>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1612642" y="1268760"/>
            <a:ext cx="7235278" cy="1372683"/>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sz="1600" b="1" dirty="0">
                <a:solidFill>
                  <a:srgbClr val="C90E2B"/>
                </a:solidFill>
                <a:latin typeface="HelveticaNeueLT Pro 43 LtEx" pitchFamily="34" charset="0"/>
              </a:rPr>
              <a:t>Smooth Workflow</a:t>
            </a:r>
          </a:p>
          <a:p>
            <a:pPr algn="just">
              <a:spcBef>
                <a:spcPct val="20000"/>
              </a:spcBef>
              <a:defRPr/>
            </a:pPr>
            <a:r>
              <a:rPr lang="en-US" altLang="zh-CN" sz="1600" dirty="0" smtClean="0">
                <a:latin typeface="HelveticaNeueLT Pro 43 LtEx" pitchFamily="34" charset="0"/>
              </a:rPr>
              <a:t>The Commonly used functions are placed at the top toolbar to facilitate your workflow. </a:t>
            </a:r>
            <a:r>
              <a:rPr lang="en-US" altLang="zh-CN" sz="1600" dirty="0">
                <a:latin typeface="HelveticaNeueLT Pro 43 LtEx" pitchFamily="34" charset="0"/>
              </a:rPr>
              <a:t>Combining with the auxiliary functions (R-R Histogram, Waveform Superposition), users can experience a very smooth and comfortable workflow</a:t>
            </a:r>
            <a:r>
              <a:rPr lang="en-US" altLang="zh-CN" sz="1600" dirty="0" smtClean="0">
                <a:latin typeface="HelveticaNeueLT Pro 43 LtEx" pitchFamily="34" charset="0"/>
              </a:rPr>
              <a:t>. </a:t>
            </a:r>
            <a:endParaRPr lang="en-US" altLang="zh-CN" sz="1600" dirty="0">
              <a:latin typeface="HelveticaNeueLT Pro 43 LtEx" pitchFamily="34" charset="0"/>
            </a:endParaRPr>
          </a:p>
        </p:txBody>
      </p:sp>
      <p:pic>
        <p:nvPicPr>
          <p:cNvPr id="20" name="Picture 3" descr="C:\Users\huhaixiao\Desktop\workf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75" y="4205091"/>
            <a:ext cx="5181600" cy="2438400"/>
          </a:xfrm>
          <a:prstGeom prst="roundRect">
            <a:avLst>
              <a:gd name="adj" fmla="val 2917"/>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3890057" y="4525547"/>
            <a:ext cx="1070558" cy="621792"/>
          </a:xfrm>
          <a:prstGeom prst="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23" name="直接连接符 22"/>
          <p:cNvCxnSpPr/>
          <p:nvPr/>
        </p:nvCxnSpPr>
        <p:spPr>
          <a:xfrm>
            <a:off x="4962720" y="4865019"/>
            <a:ext cx="817992" cy="0"/>
          </a:xfrm>
          <a:prstGeom prst="line">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780712" y="4224141"/>
            <a:ext cx="3060340" cy="1146719"/>
          </a:xfrm>
          <a:prstGeom prst="rect">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endParaRPr>
          </a:p>
        </p:txBody>
      </p:sp>
      <p:sp>
        <p:nvSpPr>
          <p:cNvPr id="25" name="矩形 24"/>
          <p:cNvSpPr/>
          <p:nvPr/>
        </p:nvSpPr>
        <p:spPr>
          <a:xfrm>
            <a:off x="5780712" y="4201309"/>
            <a:ext cx="3060340" cy="1169551"/>
          </a:xfrm>
          <a:prstGeom prst="rect">
            <a:avLst/>
          </a:prstGeom>
        </p:spPr>
        <p:txBody>
          <a:bodyPr wrap="square">
            <a:spAutoFit/>
          </a:bodyPr>
          <a:lstStyle/>
          <a:p>
            <a:pPr algn="just"/>
            <a:r>
              <a:rPr lang="en-US" altLang="zh-CN" sz="1400" dirty="0" smtClean="0">
                <a:latin typeface="HelveticaNeueLT Pro 43 LtEx" pitchFamily="34" charset="0"/>
              </a:rPr>
              <a:t>The commonly used functions are preset with a user-friendly workflow. You can switch into different analyzing modules with corresponding functions. </a:t>
            </a:r>
            <a:endParaRPr lang="zh-CN" altLang="en-US" sz="1400" dirty="0"/>
          </a:p>
        </p:txBody>
      </p:sp>
      <p:sp>
        <p:nvSpPr>
          <p:cNvPr id="26" name="矩形 25"/>
          <p:cNvSpPr/>
          <p:nvPr/>
        </p:nvSpPr>
        <p:spPr>
          <a:xfrm>
            <a:off x="3892162" y="5167445"/>
            <a:ext cx="1070558" cy="621792"/>
          </a:xfrm>
          <a:prstGeom prst="rect">
            <a:avLst/>
          </a:prstGeom>
          <a:no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27" name="直接连接符 26"/>
          <p:cNvCxnSpPr>
            <a:stCxn id="26" idx="3"/>
          </p:cNvCxnSpPr>
          <p:nvPr/>
        </p:nvCxnSpPr>
        <p:spPr>
          <a:xfrm>
            <a:off x="4962720" y="5478341"/>
            <a:ext cx="373428" cy="527649"/>
          </a:xfrm>
          <a:prstGeom prst="line">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787580" y="5432631"/>
            <a:ext cx="3060340" cy="1146719"/>
          </a:xfrm>
          <a:prstGeom prst="rect">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endParaRPr>
          </a:p>
        </p:txBody>
      </p:sp>
      <p:sp>
        <p:nvSpPr>
          <p:cNvPr id="29" name="矩形 28"/>
          <p:cNvSpPr/>
          <p:nvPr/>
        </p:nvSpPr>
        <p:spPr>
          <a:xfrm>
            <a:off x="5787580" y="5409799"/>
            <a:ext cx="3060340" cy="1169551"/>
          </a:xfrm>
          <a:prstGeom prst="rect">
            <a:avLst/>
          </a:prstGeom>
        </p:spPr>
        <p:txBody>
          <a:bodyPr wrap="square">
            <a:spAutoFit/>
          </a:bodyPr>
          <a:lstStyle/>
          <a:p>
            <a:pPr algn="just"/>
            <a:r>
              <a:rPr lang="en-US" altLang="zh-CN" sz="1400" dirty="0" smtClean="0">
                <a:latin typeface="HelveticaNeueLT Pro 43 LtEx" pitchFamily="34" charset="0"/>
              </a:rPr>
              <a:t>You can also change the preset analyzing modules or create a new module with user-defined functions based on your own practice habit</a:t>
            </a:r>
            <a:endParaRPr lang="zh-CN" altLang="en-US" sz="1400" dirty="0"/>
          </a:p>
        </p:txBody>
      </p:sp>
      <p:cxnSp>
        <p:nvCxnSpPr>
          <p:cNvPr id="30" name="直接连接符 29"/>
          <p:cNvCxnSpPr>
            <a:endCxn id="28" idx="1"/>
          </p:cNvCxnSpPr>
          <p:nvPr/>
        </p:nvCxnSpPr>
        <p:spPr>
          <a:xfrm>
            <a:off x="5330662" y="6005991"/>
            <a:ext cx="456918" cy="0"/>
          </a:xfrm>
          <a:prstGeom prst="line">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601670" y="2686194"/>
            <a:ext cx="7246250" cy="1027974"/>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dirty="0">
                <a:solidFill>
                  <a:srgbClr val="C90E2B"/>
                </a:solidFill>
                <a:latin typeface="HelveticaNeueLT Pro 43 LtEx" pitchFamily="34" charset="0"/>
              </a:rPr>
              <a:t>User-defined toolbar</a:t>
            </a:r>
          </a:p>
          <a:p>
            <a:pPr algn="just"/>
            <a:r>
              <a:rPr lang="en-US" altLang="zh-CN" sz="1600" dirty="0">
                <a:latin typeface="HelveticaNeueLT Pro 43 LtEx" pitchFamily="34" charset="0"/>
              </a:rPr>
              <a:t>The top toolbar </a:t>
            </a:r>
            <a:r>
              <a:rPr lang="en-US" altLang="zh-CN" sz="1600" dirty="0" smtClean="0">
                <a:latin typeface="HelveticaNeueLT Pro 43 LtEx" pitchFamily="34" charset="0"/>
              </a:rPr>
              <a:t>can </a:t>
            </a:r>
            <a:r>
              <a:rPr lang="en-US" altLang="zh-CN" sz="1600" dirty="0">
                <a:latin typeface="HelveticaNeueLT Pro 43 LtEx" pitchFamily="34" charset="0"/>
              </a:rPr>
              <a:t>be defined by users based on their </a:t>
            </a:r>
            <a:r>
              <a:rPr lang="en-US" altLang="zh-CN" sz="1600" dirty="0" smtClean="0">
                <a:latin typeface="HelveticaNeueLT Pro 43 LtEx" pitchFamily="34" charset="0"/>
              </a:rPr>
              <a:t>preference, which brings clinicians a </a:t>
            </a:r>
            <a:r>
              <a:rPr lang="en-US" altLang="zh-CN" sz="1600" dirty="0">
                <a:latin typeface="HelveticaNeueLT Pro 43 LtEx" pitchFamily="34" charset="0"/>
              </a:rPr>
              <a:t>customized workflow. </a:t>
            </a:r>
            <a:r>
              <a:rPr lang="en-US" altLang="zh-CN" sz="1600" dirty="0" smtClean="0">
                <a:latin typeface="HelveticaNeueLT Pro 43 LtEx" pitchFamily="34" charset="0"/>
              </a:rPr>
              <a:t>Let the software fit your preference, but not you adapt to the software.</a:t>
            </a:r>
            <a:endParaRPr lang="en-US" altLang="zh-CN" sz="1600" dirty="0">
              <a:latin typeface="HelveticaNeueLT Pro 43 LtEx" pitchFamily="34" charset="0"/>
            </a:endParaRPr>
          </a:p>
        </p:txBody>
      </p:sp>
      <p:grpSp>
        <p:nvGrpSpPr>
          <p:cNvPr id="32" name="组合 31"/>
          <p:cNvGrpSpPr/>
          <p:nvPr/>
        </p:nvGrpSpPr>
        <p:grpSpPr>
          <a:xfrm>
            <a:off x="341530" y="2676395"/>
            <a:ext cx="1127533" cy="1120588"/>
            <a:chOff x="341530" y="2663915"/>
            <a:chExt cx="1127533" cy="1120588"/>
          </a:xfrm>
        </p:grpSpPr>
        <p:grpSp>
          <p:nvGrpSpPr>
            <p:cNvPr id="33" name="组合 32"/>
            <p:cNvGrpSpPr/>
            <p:nvPr/>
          </p:nvGrpSpPr>
          <p:grpSpPr>
            <a:xfrm>
              <a:off x="341530" y="2663915"/>
              <a:ext cx="1127533" cy="1120588"/>
              <a:chOff x="341530" y="2663915"/>
              <a:chExt cx="1127533" cy="1120588"/>
            </a:xfrm>
          </p:grpSpPr>
          <p:grpSp>
            <p:nvGrpSpPr>
              <p:cNvPr id="35" name="组合 34"/>
              <p:cNvGrpSpPr/>
              <p:nvPr/>
            </p:nvGrpSpPr>
            <p:grpSpPr>
              <a:xfrm>
                <a:off x="341530" y="2663915"/>
                <a:ext cx="1127533" cy="1120588"/>
                <a:chOff x="527973" y="3599269"/>
                <a:chExt cx="1127533" cy="1120588"/>
              </a:xfrm>
            </p:grpSpPr>
            <p:sp>
              <p:nvSpPr>
                <p:cNvPr id="38" name="圆角矩形 37"/>
                <p:cNvSpPr/>
                <p:nvPr/>
              </p:nvSpPr>
              <p:spPr bwMode="auto">
                <a:xfrm>
                  <a:off x="527973" y="3599269"/>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39" name="矩形 38"/>
                <p:cNvSpPr/>
                <p:nvPr/>
              </p:nvSpPr>
              <p:spPr>
                <a:xfrm>
                  <a:off x="549163" y="4055547"/>
                  <a:ext cx="320040"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HelveticaNeueLT Pro 43 LtEx" pitchFamily="34" charset="0"/>
                    </a:rPr>
                    <a:t>1</a:t>
                  </a:r>
                  <a:endParaRPr lang="zh-CN" altLang="en-US" dirty="0">
                    <a:latin typeface="HelveticaNeueLT Pro 43 LtEx" pitchFamily="34" charset="0"/>
                  </a:endParaRPr>
                </a:p>
              </p:txBody>
            </p:sp>
            <p:sp>
              <p:nvSpPr>
                <p:cNvPr id="40" name="矩形 39"/>
                <p:cNvSpPr/>
                <p:nvPr/>
              </p:nvSpPr>
              <p:spPr>
                <a:xfrm>
                  <a:off x="1024170" y="4057560"/>
                  <a:ext cx="320040"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2</a:t>
                  </a:r>
                  <a:endParaRPr lang="zh-CN" altLang="en-US" dirty="0"/>
                </a:p>
              </p:txBody>
            </p:sp>
            <p:sp>
              <p:nvSpPr>
                <p:cNvPr id="41" name="矩形 40"/>
                <p:cNvSpPr/>
                <p:nvPr/>
              </p:nvSpPr>
              <p:spPr>
                <a:xfrm rot="19664800">
                  <a:off x="842151" y="3795451"/>
                  <a:ext cx="320040"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3</a:t>
                  </a:r>
                  <a:endParaRPr lang="zh-CN" altLang="en-US" dirty="0"/>
                </a:p>
              </p:txBody>
            </p:sp>
            <p:sp>
              <p:nvSpPr>
                <p:cNvPr id="42" name="矩形 41"/>
                <p:cNvSpPr/>
                <p:nvPr/>
              </p:nvSpPr>
              <p:spPr>
                <a:xfrm>
                  <a:off x="1373388" y="4057560"/>
                  <a:ext cx="253487"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TextBox 42"/>
                <p:cNvSpPr txBox="1"/>
                <p:nvPr/>
              </p:nvSpPr>
              <p:spPr bwMode="auto">
                <a:xfrm>
                  <a:off x="534918" y="4360613"/>
                  <a:ext cx="1120588"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latin typeface="HelveticaNeueLT Pro 43 LtEx" pitchFamily="34" charset="0"/>
                      <a:ea typeface="Segoe UI" pitchFamily="34" charset="0"/>
                      <a:cs typeface="Calibri" pitchFamily="34" charset="0"/>
                    </a:rPr>
                    <a:t>User-define</a:t>
                  </a:r>
                </a:p>
                <a:p>
                  <a:pPr algn="ctr" fontAlgn="base">
                    <a:lnSpc>
                      <a:spcPts val="1200"/>
                    </a:lnSpc>
                    <a:spcBef>
                      <a:spcPct val="0"/>
                    </a:spcBef>
                    <a:spcAft>
                      <a:spcPct val="0"/>
                    </a:spcAft>
                    <a:defRPr/>
                  </a:pPr>
                  <a:r>
                    <a:rPr lang="en-US" altLang="zh-CN" sz="1400" dirty="0" smtClean="0">
                      <a:latin typeface="HelveticaNeueLT Pro 43 LtEx" pitchFamily="34" charset="0"/>
                      <a:ea typeface="Segoe UI" pitchFamily="34" charset="0"/>
                      <a:cs typeface="Calibri" pitchFamily="34" charset="0"/>
                    </a:rPr>
                    <a:t>Toolbar</a:t>
                  </a:r>
                  <a:endParaRPr lang="zh-CN" altLang="en-US" sz="1400" dirty="0">
                    <a:latin typeface="HelveticaNeueLT Pro 43 LtEx" pitchFamily="34" charset="0"/>
                    <a:ea typeface="Segoe UI" pitchFamily="34" charset="0"/>
                    <a:cs typeface="Calibri" pitchFamily="34" charset="0"/>
                  </a:endParaRPr>
                </a:p>
              </p:txBody>
            </p:sp>
          </p:grpSp>
          <p:sp>
            <p:nvSpPr>
              <p:cNvPr id="36" name="弧形 35"/>
              <p:cNvSpPr/>
              <p:nvPr/>
            </p:nvSpPr>
            <p:spPr>
              <a:xfrm rot="14252734">
                <a:off x="575212" y="2904558"/>
                <a:ext cx="99055" cy="112973"/>
              </a:xfrm>
              <a:prstGeom prst="arc">
                <a:avLst/>
              </a:prstGeom>
              <a:ln>
                <a:solidFill>
                  <a:srgbClr val="C90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p:cNvSpPr/>
              <p:nvPr/>
            </p:nvSpPr>
            <p:spPr>
              <a:xfrm rot="14252734">
                <a:off x="548654" y="2877764"/>
                <a:ext cx="132389" cy="149076"/>
              </a:xfrm>
              <a:prstGeom prst="arc">
                <a:avLst/>
              </a:prstGeom>
              <a:ln>
                <a:solidFill>
                  <a:srgbClr val="C90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4" name="矩形 33"/>
            <p:cNvSpPr/>
            <p:nvPr/>
          </p:nvSpPr>
          <p:spPr>
            <a:xfrm>
              <a:off x="1160265" y="3053596"/>
              <a:ext cx="301685" cy="369332"/>
            </a:xfrm>
            <a:prstGeom prst="rect">
              <a:avLst/>
            </a:prstGeom>
          </p:spPr>
          <p:txBody>
            <a:bodyPr wrap="none">
              <a:spAutoFit/>
            </a:bodyPr>
            <a:lstStyle/>
            <a:p>
              <a:pPr algn="ctr"/>
              <a:r>
                <a:rPr lang="en-US" altLang="zh-CN" b="1" dirty="0">
                  <a:solidFill>
                    <a:schemeClr val="bg1"/>
                  </a:solidFill>
                </a:rPr>
                <a:t>4</a:t>
              </a:r>
              <a:endParaRPr lang="zh-CN" altLang="en-US" dirty="0"/>
            </a:p>
          </p:txBody>
        </p:sp>
      </p:grpSp>
    </p:spTree>
    <p:extLst>
      <p:ext uri="{BB962C8B-B14F-4D97-AF65-F5344CB8AC3E}">
        <p14:creationId xmlns:p14="http://schemas.microsoft.com/office/powerpoint/2010/main" val="945182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rot="5400000">
            <a:off x="3657672" y="5739588"/>
            <a:ext cx="1828655" cy="1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图片 12" descr="PPT模板12.png"/>
          <p:cNvPicPr>
            <a:picLocks noChangeAspect="1"/>
          </p:cNvPicPr>
          <p:nvPr/>
        </p:nvPicPr>
        <p:blipFill>
          <a:blip r:embed="rId2"/>
          <a:stretch>
            <a:fillRect/>
          </a:stretch>
        </p:blipFill>
        <p:spPr>
          <a:xfrm>
            <a:off x="3124200" y="5226677"/>
            <a:ext cx="1066791" cy="863023"/>
          </a:xfrm>
          <a:prstGeom prst="rect">
            <a:avLst/>
          </a:prstGeom>
        </p:spPr>
      </p:pic>
      <p:sp>
        <p:nvSpPr>
          <p:cNvPr id="12" name="Text Box 36"/>
          <p:cNvSpPr txBox="1">
            <a:spLocks noChangeArrowheads="1"/>
          </p:cNvSpPr>
          <p:nvPr/>
        </p:nvSpPr>
        <p:spPr bwMode="auto">
          <a:xfrm>
            <a:off x="840" y="1193977"/>
            <a:ext cx="9143999" cy="670265"/>
          </a:xfrm>
          <a:prstGeom prst="rect">
            <a:avLst/>
          </a:prstGeom>
          <a:noFill/>
          <a:ln w="9525">
            <a:noFill/>
            <a:miter lim="800000"/>
            <a:headEnd/>
            <a:tailEnd/>
          </a:ln>
        </p:spPr>
        <p:txBody>
          <a:bodyPr wrap="square" lIns="0" tIns="0" rIns="108366" bIns="54183">
            <a:spAutoFit/>
          </a:bodyPr>
          <a:lstStyle>
            <a:defPPr>
              <a:defRPr lang="zh-CN"/>
            </a:defPPr>
            <a:lvl1pPr>
              <a:defRPr sz="3000" b="1">
                <a:solidFill>
                  <a:srgbClr val="F99B0C"/>
                </a:solidFill>
                <a:latin typeface="HelveticaNeueLT Pro 43 LtEx" pitchFamily="34" charset="0"/>
                <a:ea typeface="微软雅黑" pitchFamily="34" charset="-122"/>
                <a:cs typeface="Arial" pitchFamily="34" charset="0"/>
              </a:defRPr>
            </a:lvl1pPr>
          </a:lstStyle>
          <a:p>
            <a:pPr algn="ctr"/>
            <a:r>
              <a:rPr lang="en-US" altLang="zh-CN" sz="4000" dirty="0" smtClean="0"/>
              <a:t>Holter Training</a:t>
            </a:r>
            <a:endParaRPr lang="zh-CN" altLang="en-US" sz="4000" dirty="0"/>
          </a:p>
        </p:txBody>
      </p:sp>
      <p:sp>
        <p:nvSpPr>
          <p:cNvPr id="17" name="Text Box 50"/>
          <p:cNvSpPr txBox="1">
            <a:spLocks noChangeArrowheads="1"/>
          </p:cNvSpPr>
          <p:nvPr/>
        </p:nvSpPr>
        <p:spPr bwMode="auto">
          <a:xfrm>
            <a:off x="4951696" y="5214950"/>
            <a:ext cx="2592172" cy="1015651"/>
          </a:xfrm>
          <a:prstGeom prst="rect">
            <a:avLst/>
          </a:prstGeom>
          <a:noFill/>
          <a:ln w="9525">
            <a:noFill/>
            <a:miter lim="800000"/>
            <a:headEnd/>
            <a:tailEnd/>
          </a:ln>
        </p:spPr>
        <p:txBody>
          <a:bodyPr lIns="0" tIns="45714" rIns="0" bIns="45714">
            <a:spAutoFit/>
          </a:bodyPr>
          <a:lstStyle/>
          <a:p>
            <a:r>
              <a:rPr lang="en-US" altLang="zh-CN" sz="1200" b="1" dirty="0" smtClean="0">
                <a:solidFill>
                  <a:schemeClr val="bg1"/>
                </a:solidFill>
                <a:latin typeface="HelveticaNeueLT Pro 43 LtEx" pitchFamily="34" charset="0"/>
                <a:ea typeface="微软雅黑" pitchFamily="34" charset="-122"/>
                <a:cs typeface="Arial" pitchFamily="34" charset="0"/>
              </a:rPr>
              <a:t>Edan Instruments, Inc.</a:t>
            </a:r>
            <a:endParaRPr lang="en-US" altLang="zh-CN" sz="1200" b="1" dirty="0">
              <a:solidFill>
                <a:schemeClr val="bg1"/>
              </a:solidFill>
              <a:latin typeface="HelveticaNeueLT Pro 43 LtEx" pitchFamily="34" charset="0"/>
              <a:ea typeface="微软雅黑" pitchFamily="34" charset="-122"/>
              <a:cs typeface="Arial" pitchFamily="34" charset="0"/>
            </a:endParaRPr>
          </a:p>
          <a:p>
            <a:endParaRPr lang="zh-CN" altLang="en-US" sz="1200" dirty="0" smtClean="0">
              <a:solidFill>
                <a:schemeClr val="bg1"/>
              </a:solidFill>
              <a:latin typeface="HelveticaNeueLT Pro 43 LtEx" pitchFamily="34" charset="0"/>
              <a:ea typeface="微软雅黑" pitchFamily="34" charset="-122"/>
              <a:cs typeface="Arial" pitchFamily="34" charset="0"/>
            </a:endParaRPr>
          </a:p>
          <a:p>
            <a:r>
              <a:rPr lang="en-US" altLang="zh-CN" sz="1200" dirty="0" smtClean="0">
                <a:solidFill>
                  <a:schemeClr val="bg1"/>
                </a:solidFill>
                <a:latin typeface="HelveticaNeueLT Pro 43 LtEx" pitchFamily="34" charset="0"/>
                <a:ea typeface="微软雅黑" pitchFamily="34" charset="-122"/>
                <a:cs typeface="Arial" pitchFamily="34" charset="0"/>
              </a:rPr>
              <a:t>www.edan.com.cn</a:t>
            </a:r>
          </a:p>
          <a:p>
            <a:r>
              <a:rPr lang="en-US" altLang="zh-CN" sz="1200" dirty="0" smtClean="0">
                <a:solidFill>
                  <a:schemeClr val="bg1"/>
                </a:solidFill>
                <a:latin typeface="HelveticaNeueLT Pro 43 LtEx" pitchFamily="34" charset="0"/>
                <a:ea typeface="微软雅黑" pitchFamily="34" charset="-122"/>
                <a:cs typeface="Arial" pitchFamily="34" charset="0"/>
              </a:rPr>
              <a:t>info@edan.com.cn</a:t>
            </a:r>
          </a:p>
          <a:p>
            <a:r>
              <a:rPr lang="en-US" altLang="zh-CN" sz="1200" dirty="0">
                <a:solidFill>
                  <a:schemeClr val="bg1"/>
                </a:solidFill>
                <a:latin typeface="HelveticaNeueLT Pro 43 LtEx" pitchFamily="34" charset="0"/>
                <a:ea typeface="微软雅黑" pitchFamily="34" charset="-122"/>
                <a:cs typeface="Arial" pitchFamily="34" charset="0"/>
              </a:rPr>
              <a:t>Mar</a:t>
            </a:r>
            <a:r>
              <a:rPr lang="en-US" altLang="zh-CN" sz="1200" dirty="0" smtClean="0">
                <a:solidFill>
                  <a:schemeClr val="bg1"/>
                </a:solidFill>
                <a:latin typeface="HelveticaNeueLT Pro 43 LtEx" pitchFamily="34" charset="0"/>
                <a:ea typeface="微软雅黑" pitchFamily="34" charset="-122"/>
                <a:cs typeface="Arial" pitchFamily="34" charset="0"/>
              </a:rPr>
              <a:t>. 1, 2016</a:t>
            </a:r>
            <a:endParaRPr lang="zh-CN" altLang="en-US" sz="1200" dirty="0" smtClean="0">
              <a:solidFill>
                <a:schemeClr val="bg1"/>
              </a:solidFill>
              <a:latin typeface="HelveticaNeueLT Pro 43 LtEx" pitchFamily="34" charset="0"/>
              <a:ea typeface="微软雅黑" pitchFamily="34" charset="-122"/>
              <a:cs typeface="Arial" pitchFamily="34" charset="0"/>
            </a:endParaRPr>
          </a:p>
        </p:txBody>
      </p:sp>
    </p:spTree>
    <p:extLst>
      <p:ext uri="{BB962C8B-B14F-4D97-AF65-F5344CB8AC3E}">
        <p14:creationId xmlns:p14="http://schemas.microsoft.com/office/powerpoint/2010/main" val="4286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101"/>
          <p:cNvSpPr/>
          <p:nvPr/>
        </p:nvSpPr>
        <p:spPr>
          <a:xfrm>
            <a:off x="0" y="2486465"/>
            <a:ext cx="9144000" cy="42772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82554" y="2618110"/>
            <a:ext cx="7935372" cy="1944855"/>
          </a:xfrm>
          <a:prstGeom prst="roundRect">
            <a:avLst>
              <a:gd name="adj" fmla="val 4464"/>
            </a:avLst>
          </a:prstGeom>
          <a:solidFill>
            <a:schemeClr val="bg1"/>
          </a:solid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 name="灯片编号占位符 1"/>
          <p:cNvSpPr>
            <a:spLocks noGrp="1"/>
          </p:cNvSpPr>
          <p:nvPr>
            <p:ph type="sldNum" sz="quarter" idx="12"/>
          </p:nvPr>
        </p:nvSpPr>
        <p:spPr>
          <a:xfrm>
            <a:off x="2304847" y="6763708"/>
            <a:ext cx="457259" cy="202881"/>
          </a:xfrm>
        </p:spPr>
        <p:txBody>
          <a:bodyPr/>
          <a:lstStyle/>
          <a:p>
            <a:fld id="{0C913308-F349-4B6D-A68A-DD1791B4A57B}" type="slidenum">
              <a:rPr lang="zh-CN" altLang="en-US" smtClean="0"/>
              <a:pPr/>
              <a:t>20</a:t>
            </a:fld>
            <a:endParaRPr lang="zh-CN" altLang="en-US"/>
          </a:p>
        </p:txBody>
      </p:sp>
      <p:grpSp>
        <p:nvGrpSpPr>
          <p:cNvPr id="63" name="组合 62"/>
          <p:cNvGrpSpPr/>
          <p:nvPr/>
        </p:nvGrpSpPr>
        <p:grpSpPr>
          <a:xfrm>
            <a:off x="258174" y="1162773"/>
            <a:ext cx="1306769" cy="1120588"/>
            <a:chOff x="434082" y="3418254"/>
            <a:chExt cx="1306769" cy="1120588"/>
          </a:xfrm>
        </p:grpSpPr>
        <p:sp>
          <p:nvSpPr>
            <p:cNvPr id="110" name="矩形 109"/>
            <p:cNvSpPr/>
            <p:nvPr/>
          </p:nvSpPr>
          <p:spPr>
            <a:xfrm>
              <a:off x="595833" y="3773832"/>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grpSp>
          <p:nvGrpSpPr>
            <p:cNvPr id="4106" name="组合 4105"/>
            <p:cNvGrpSpPr/>
            <p:nvPr/>
          </p:nvGrpSpPr>
          <p:grpSpPr>
            <a:xfrm>
              <a:off x="434082" y="3418254"/>
              <a:ext cx="1306769" cy="1120588"/>
              <a:chOff x="461696" y="4399505"/>
              <a:chExt cx="1306769" cy="1120588"/>
            </a:xfrm>
          </p:grpSpPr>
          <p:sp>
            <p:nvSpPr>
              <p:cNvPr id="114" name="圆角矩形 113"/>
              <p:cNvSpPr/>
              <p:nvPr/>
            </p:nvSpPr>
            <p:spPr bwMode="auto">
              <a:xfrm>
                <a:off x="551235" y="439950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116" name="矩形 115"/>
              <p:cNvSpPr/>
              <p:nvPr/>
            </p:nvSpPr>
            <p:spPr>
              <a:xfrm>
                <a:off x="461696" y="4494392"/>
                <a:ext cx="1306769"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C</a:t>
                </a:r>
                <a:r>
                  <a:rPr lang="en-US" altLang="zh-CN" sz="1400" dirty="0" smtClean="0">
                    <a:solidFill>
                      <a:srgbClr val="FF0000"/>
                    </a:solidFill>
                    <a:latin typeface="HelveticaNeueLT Pro 43 LtEx" pitchFamily="34" charset="0"/>
                    <a:ea typeface="Segoe UI" pitchFamily="34" charset="0"/>
                    <a:cs typeface="Segoe UI" pitchFamily="34" charset="0"/>
                  </a:rPr>
                  <a:t>o</a:t>
                </a:r>
                <a:r>
                  <a:rPr lang="en-US" altLang="zh-CN" sz="1400" dirty="0" smtClean="0">
                    <a:solidFill>
                      <a:srgbClr val="993300"/>
                    </a:solidFill>
                    <a:latin typeface="HelveticaNeueLT Pro 43 LtEx" pitchFamily="34" charset="0"/>
                    <a:ea typeface="Segoe UI" pitchFamily="34" charset="0"/>
                    <a:cs typeface="Segoe UI" pitchFamily="34" charset="0"/>
                  </a:rPr>
                  <a:t>l</a:t>
                </a:r>
                <a:r>
                  <a:rPr lang="en-US" altLang="zh-CN" sz="1400" dirty="0" smtClean="0">
                    <a:solidFill>
                      <a:srgbClr val="6699FF"/>
                    </a:solidFill>
                    <a:latin typeface="HelveticaNeueLT Pro 43 LtEx" pitchFamily="34" charset="0"/>
                    <a:ea typeface="Segoe UI" pitchFamily="34" charset="0"/>
                    <a:cs typeface="Segoe UI" pitchFamily="34" charset="0"/>
                  </a:rPr>
                  <a:t>o</a:t>
                </a:r>
                <a:r>
                  <a:rPr lang="en-US" altLang="zh-CN" sz="1400" dirty="0" smtClean="0">
                    <a:solidFill>
                      <a:schemeClr val="accent4">
                        <a:lumMod val="75000"/>
                      </a:schemeClr>
                    </a:solidFill>
                    <a:latin typeface="HelveticaNeueLT Pro 43 LtEx" pitchFamily="34" charset="0"/>
                    <a:ea typeface="Segoe UI" pitchFamily="34" charset="0"/>
                    <a:cs typeface="Segoe UI" pitchFamily="34" charset="0"/>
                  </a:rPr>
                  <a:t>r</a:t>
                </a:r>
                <a:r>
                  <a:rPr lang="en-US" altLang="zh-CN" sz="1400" dirty="0" smtClean="0">
                    <a:latin typeface="HelveticaNeueLT Pro 43 LtEx" pitchFamily="34" charset="0"/>
                    <a:ea typeface="Segoe UI" pitchFamily="34" charset="0"/>
                    <a:cs typeface="Segoe UI" pitchFamily="34" charset="0"/>
                  </a:rPr>
                  <a:t> coded</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templates</a:t>
                </a:r>
                <a:endParaRPr lang="en-US" altLang="zh-CN" sz="1400" b="1" dirty="0">
                  <a:latin typeface="HelveticaNeueLT Pro 43 LtEx" pitchFamily="34" charset="0"/>
                  <a:ea typeface="Segoe UI" pitchFamily="34" charset="0"/>
                  <a:cs typeface="Segoe UI" pitchFamily="34" charset="0"/>
                </a:endParaRPr>
              </a:p>
            </p:txBody>
          </p:sp>
        </p:grpSp>
        <p:grpSp>
          <p:nvGrpSpPr>
            <p:cNvPr id="61" name="组合 60"/>
            <p:cNvGrpSpPr/>
            <p:nvPr/>
          </p:nvGrpSpPr>
          <p:grpSpPr>
            <a:xfrm>
              <a:off x="736215" y="3887353"/>
              <a:ext cx="723301" cy="576951"/>
              <a:chOff x="2591780" y="4415121"/>
              <a:chExt cx="847331" cy="720776"/>
            </a:xfrm>
          </p:grpSpPr>
          <p:grpSp>
            <p:nvGrpSpPr>
              <p:cNvPr id="27" name="组合 26"/>
              <p:cNvGrpSpPr/>
              <p:nvPr/>
            </p:nvGrpSpPr>
            <p:grpSpPr>
              <a:xfrm>
                <a:off x="2643289" y="4588810"/>
                <a:ext cx="127726" cy="370062"/>
                <a:chOff x="611125" y="3723320"/>
                <a:chExt cx="127726" cy="370062"/>
              </a:xfrm>
              <a:effectLst>
                <a:outerShdw blurRad="63500" sx="102000" sy="102000" algn="ctr" rotWithShape="0">
                  <a:prstClr val="black">
                    <a:alpha val="40000"/>
                  </a:prstClr>
                </a:outerShdw>
              </a:effectLst>
            </p:grpSpPr>
            <p:cxnSp>
              <p:nvCxnSpPr>
                <p:cNvPr id="28" name="直接连接符 27"/>
                <p:cNvCxnSpPr/>
                <p:nvPr/>
              </p:nvCxnSpPr>
              <p:spPr>
                <a:xfrm flipH="1" flipV="1">
                  <a:off x="689841" y="3723320"/>
                  <a:ext cx="49010" cy="370062"/>
                </a:xfrm>
                <a:prstGeom prst="line">
                  <a:avLst/>
                </a:prstGeom>
                <a:ln w="25400" cap="rnd">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52847" y="3723320"/>
                  <a:ext cx="36993" cy="328580"/>
                </a:xfrm>
                <a:prstGeom prst="line">
                  <a:avLst/>
                </a:prstGeom>
                <a:ln w="25400" cap="rnd">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11125" y="4050660"/>
                  <a:ext cx="41723" cy="124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flipH="1" flipV="1">
                <a:off x="2614283" y="4868862"/>
                <a:ext cx="25786" cy="4728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591780" y="4868862"/>
                <a:ext cx="22503" cy="4852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2775021" y="4911529"/>
                <a:ext cx="33754" cy="47344"/>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2974260" y="4860811"/>
                <a:ext cx="25786" cy="4728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2951757" y="4860811"/>
                <a:ext cx="22503" cy="4852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812357" y="4913867"/>
                <a:ext cx="139400" cy="1"/>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000046" y="4427447"/>
                <a:ext cx="78787" cy="48735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弧形 38"/>
              <p:cNvSpPr/>
              <p:nvPr/>
            </p:nvSpPr>
            <p:spPr>
              <a:xfrm rot="19980000">
                <a:off x="3060652" y="4415121"/>
                <a:ext cx="56671" cy="27432"/>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2" name="直接连接符 61"/>
              <p:cNvCxnSpPr/>
              <p:nvPr/>
            </p:nvCxnSpPr>
            <p:spPr>
              <a:xfrm flipH="1" flipV="1">
                <a:off x="3114427" y="4420308"/>
                <a:ext cx="42859" cy="53856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弧形 66"/>
              <p:cNvSpPr/>
              <p:nvPr/>
            </p:nvSpPr>
            <p:spPr>
              <a:xfrm rot="2418178" flipV="1">
                <a:off x="3217926" y="5090178"/>
                <a:ext cx="45720" cy="45719"/>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0" name="直接连接符 69"/>
              <p:cNvCxnSpPr/>
              <p:nvPr/>
            </p:nvCxnSpPr>
            <p:spPr>
              <a:xfrm flipH="1" flipV="1">
                <a:off x="3156674" y="4958874"/>
                <a:ext cx="58703" cy="16230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3262216" y="4911529"/>
                <a:ext cx="52865" cy="21584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413325" y="4862889"/>
                <a:ext cx="25786" cy="4728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3390822" y="4862889"/>
                <a:ext cx="22503" cy="4852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3315081" y="4908099"/>
                <a:ext cx="69700" cy="124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85" name="矩形 84"/>
          <p:cNvSpPr/>
          <p:nvPr/>
        </p:nvSpPr>
        <p:spPr>
          <a:xfrm>
            <a:off x="1614369" y="1154093"/>
            <a:ext cx="7233105" cy="1323439"/>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a:solidFill>
                  <a:srgbClr val="0274C5"/>
                </a:solidFill>
                <a:latin typeface="HelveticaNeueLT Pro 43 LtEx" pitchFamily="34" charset="0"/>
              </a:rPr>
              <a:t>C</a:t>
            </a:r>
            <a:r>
              <a:rPr lang="en-US" altLang="zh-CN" sz="1600" b="1" kern="0" dirty="0" smtClean="0">
                <a:solidFill>
                  <a:srgbClr val="0274C5"/>
                </a:solidFill>
                <a:latin typeface="HelveticaNeueLT Pro 43 LtEx" pitchFamily="34" charset="0"/>
              </a:rPr>
              <a:t>olor coded templates classification</a:t>
            </a:r>
          </a:p>
          <a:p>
            <a:pPr algn="just">
              <a:spcBef>
                <a:spcPct val="20000"/>
              </a:spcBef>
              <a:defRPr/>
            </a:pPr>
            <a:r>
              <a:rPr lang="en-US" altLang="zh-CN" sz="1600" dirty="0" smtClean="0">
                <a:latin typeface="HelveticaNeueLT Pro 43 LtEx" pitchFamily="34" charset="0"/>
              </a:rPr>
              <a:t>Based on the QRS morphology features, beats signal will be automatically categorized as </a:t>
            </a:r>
            <a:r>
              <a:rPr lang="en-US" altLang="zh-CN" sz="1600" i="1" dirty="0" smtClean="0">
                <a:latin typeface="HelveticaNeueLT Pro 43 LtEx" pitchFamily="34" charset="0"/>
              </a:rPr>
              <a:t>Normal, VE, SVE, Pace, Artifacts</a:t>
            </a:r>
            <a:r>
              <a:rPr lang="en-US" altLang="zh-CN" sz="1600" dirty="0">
                <a:latin typeface="HelveticaNeueLT Pro 43 LtEx" pitchFamily="34" charset="0"/>
              </a:rPr>
              <a:t> </a:t>
            </a:r>
            <a:r>
              <a:rPr lang="en-US" altLang="zh-CN" sz="1600" dirty="0" smtClean="0">
                <a:latin typeface="HelveticaNeueLT Pro 43 LtEx" pitchFamily="34" charset="0"/>
              </a:rPr>
              <a:t>and Others, with corresponding color codes. You can notice the segment in one glance.</a:t>
            </a:r>
            <a:endParaRPr lang="en-US" altLang="zh-CN" sz="1600" dirty="0">
              <a:latin typeface="HelveticaNeueLT Pro 43 LtEx" pitchFamily="34" charset="0"/>
            </a:endParaRPr>
          </a:p>
        </p:txBody>
      </p:sp>
      <p:pic>
        <p:nvPicPr>
          <p:cNvPr id="2050" name="Picture 2" descr="C:\Users\huhaixiao\Desktop\temp.bmp"/>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10165" y="2949610"/>
            <a:ext cx="7665867" cy="156663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6" name="圆角矩形 5"/>
          <p:cNvSpPr/>
          <p:nvPr/>
        </p:nvSpPr>
        <p:spPr>
          <a:xfrm>
            <a:off x="597067" y="2632624"/>
            <a:ext cx="2448948" cy="26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93782" y="2581770"/>
            <a:ext cx="2437719" cy="338554"/>
          </a:xfrm>
          <a:prstGeom prst="rect">
            <a:avLst/>
          </a:prstGeom>
        </p:spPr>
        <p:txBody>
          <a:bodyPr wrap="none">
            <a:spAutoFit/>
          </a:bodyPr>
          <a:lstStyle/>
          <a:p>
            <a:r>
              <a:rPr lang="en-US" altLang="zh-CN" sz="1600" b="1" dirty="0" smtClean="0">
                <a:latin typeface="HelveticaNeueLT Pro 43 LtEx" pitchFamily="34" charset="0"/>
              </a:rPr>
              <a:t>Template Categorize</a:t>
            </a:r>
            <a:endParaRPr lang="zh-CN" altLang="en-US" sz="1600" b="1" dirty="0"/>
          </a:p>
        </p:txBody>
      </p:sp>
      <p:grpSp>
        <p:nvGrpSpPr>
          <p:cNvPr id="9" name="组合 8"/>
          <p:cNvGrpSpPr/>
          <p:nvPr/>
        </p:nvGrpSpPr>
        <p:grpSpPr>
          <a:xfrm>
            <a:off x="577224" y="4668952"/>
            <a:ext cx="3649250" cy="1969494"/>
            <a:chOff x="337686" y="4658649"/>
            <a:chExt cx="3649250" cy="1969494"/>
          </a:xfrm>
        </p:grpSpPr>
        <p:sp>
          <p:nvSpPr>
            <p:cNvPr id="92" name="圆角矩形 91"/>
            <p:cNvSpPr/>
            <p:nvPr/>
          </p:nvSpPr>
          <p:spPr>
            <a:xfrm>
              <a:off x="337686" y="4683288"/>
              <a:ext cx="3649250" cy="1944855"/>
            </a:xfrm>
            <a:prstGeom prst="roundRect">
              <a:avLst>
                <a:gd name="adj" fmla="val 4464"/>
              </a:avLst>
            </a:prstGeom>
            <a:solidFill>
              <a:schemeClr val="bg1"/>
            </a:solid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64" y="4991128"/>
              <a:ext cx="3334489" cy="1593473"/>
            </a:xfrm>
            <a:prstGeom prst="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圆角矩形 92"/>
            <p:cNvSpPr/>
            <p:nvPr/>
          </p:nvSpPr>
          <p:spPr>
            <a:xfrm>
              <a:off x="348790" y="4709503"/>
              <a:ext cx="2448948" cy="26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606757" y="4658649"/>
              <a:ext cx="1903085" cy="338554"/>
            </a:xfrm>
            <a:prstGeom prst="rect">
              <a:avLst/>
            </a:prstGeom>
          </p:spPr>
          <p:txBody>
            <a:bodyPr wrap="none">
              <a:spAutoFit/>
            </a:bodyPr>
            <a:lstStyle/>
            <a:p>
              <a:r>
                <a:rPr lang="en-US" altLang="zh-CN" sz="1600" b="1" dirty="0" smtClean="0">
                  <a:latin typeface="HelveticaNeueLT Pro 43 LtEx" pitchFamily="34" charset="0"/>
                </a:rPr>
                <a:t>Segment Graph</a:t>
              </a:r>
              <a:endParaRPr lang="zh-CN" altLang="en-US" sz="1600" b="1" dirty="0"/>
            </a:p>
          </p:txBody>
        </p:sp>
      </p:grpSp>
      <p:grpSp>
        <p:nvGrpSpPr>
          <p:cNvPr id="11" name="组合 10"/>
          <p:cNvGrpSpPr/>
          <p:nvPr/>
        </p:nvGrpSpPr>
        <p:grpSpPr>
          <a:xfrm>
            <a:off x="4862121" y="4675641"/>
            <a:ext cx="3657600" cy="1968657"/>
            <a:chOff x="5052540" y="4665338"/>
            <a:chExt cx="3657600" cy="1968657"/>
          </a:xfrm>
        </p:grpSpPr>
        <p:sp>
          <p:nvSpPr>
            <p:cNvPr id="95" name="圆角矩形 94"/>
            <p:cNvSpPr/>
            <p:nvPr/>
          </p:nvSpPr>
          <p:spPr>
            <a:xfrm>
              <a:off x="5052540" y="4689140"/>
              <a:ext cx="3657600" cy="1944855"/>
            </a:xfrm>
            <a:prstGeom prst="roundRect">
              <a:avLst>
                <a:gd name="adj" fmla="val 4464"/>
              </a:avLst>
            </a:prstGeom>
            <a:solidFill>
              <a:schemeClr val="bg1"/>
            </a:solid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469" y="4991642"/>
              <a:ext cx="3353982" cy="1583214"/>
            </a:xfrm>
            <a:prstGeom prst="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圆角矩形 95"/>
            <p:cNvSpPr/>
            <p:nvPr/>
          </p:nvSpPr>
          <p:spPr>
            <a:xfrm>
              <a:off x="5067055" y="4705513"/>
              <a:ext cx="2448948" cy="26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5194864" y="4665338"/>
              <a:ext cx="2185214" cy="338554"/>
            </a:xfrm>
            <a:prstGeom prst="rect">
              <a:avLst/>
            </a:prstGeom>
          </p:spPr>
          <p:txBody>
            <a:bodyPr wrap="none">
              <a:spAutoFit/>
            </a:bodyPr>
            <a:lstStyle/>
            <a:p>
              <a:r>
                <a:rPr lang="en-US" altLang="zh-CN" sz="1600" b="1" dirty="0" smtClean="0">
                  <a:latin typeface="HelveticaNeueLT Pro 43 LtEx" pitchFamily="34" charset="0"/>
                </a:rPr>
                <a:t>Electrocardiogram</a:t>
              </a:r>
              <a:endParaRPr lang="zh-CN" altLang="en-US" sz="1600" b="1" dirty="0"/>
            </a:p>
          </p:txBody>
        </p:sp>
      </p:grpSp>
      <p:sp>
        <p:nvSpPr>
          <p:cNvPr id="45" name="TextBox 4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3696566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 y="2482127"/>
            <a:ext cx="5382090" cy="409722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1614370" y="1154093"/>
            <a:ext cx="7098090"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0274C5"/>
                </a:solidFill>
                <a:latin typeface="HelveticaNeueLT Pro 43 LtEx" pitchFamily="34" charset="0"/>
              </a:rPr>
              <a:t>Sub-templates Classification</a:t>
            </a:r>
          </a:p>
          <a:p>
            <a:pPr algn="just">
              <a:spcBef>
                <a:spcPct val="20000"/>
              </a:spcBef>
              <a:defRPr/>
            </a:pPr>
            <a:r>
              <a:rPr lang="en-US" altLang="zh-CN" sz="1600" dirty="0" smtClean="0">
                <a:latin typeface="HelveticaNeueLT Pro 43 LtEx" pitchFamily="34" charset="0"/>
              </a:rPr>
              <a:t>Each automatically categorized template is separated into several sets as sub-templates, which brings you multilevel classification for ECG morphologies with organized batching procedures.</a:t>
            </a:r>
            <a:endParaRPr lang="en-US" altLang="zh-CN" sz="1600" dirty="0">
              <a:latin typeface="HelveticaNeueLT Pro 43 LtEx" pitchFamily="34" charset="0"/>
            </a:endParaRPr>
          </a:p>
        </p:txBody>
      </p:sp>
      <p:grpSp>
        <p:nvGrpSpPr>
          <p:cNvPr id="11" name="组合 10"/>
          <p:cNvGrpSpPr/>
          <p:nvPr/>
        </p:nvGrpSpPr>
        <p:grpSpPr>
          <a:xfrm>
            <a:off x="258172" y="1162773"/>
            <a:ext cx="1355403" cy="1120588"/>
            <a:chOff x="258172" y="1162773"/>
            <a:chExt cx="1355403" cy="1120588"/>
          </a:xfrm>
        </p:grpSpPr>
        <p:sp>
          <p:nvSpPr>
            <p:cNvPr id="110" name="矩形 109"/>
            <p:cNvSpPr/>
            <p:nvPr/>
          </p:nvSpPr>
          <p:spPr>
            <a:xfrm>
              <a:off x="645745" y="1518351"/>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114" name="圆角矩形 113"/>
            <p:cNvSpPr/>
            <p:nvPr/>
          </p:nvSpPr>
          <p:spPr bwMode="auto">
            <a:xfrm>
              <a:off x="347713" y="116277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116" name="矩形 115"/>
            <p:cNvSpPr/>
            <p:nvPr/>
          </p:nvSpPr>
          <p:spPr>
            <a:xfrm>
              <a:off x="258172" y="1257660"/>
              <a:ext cx="1306768"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Sub-QRS</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classification</a:t>
              </a:r>
              <a:endParaRPr lang="en-US" altLang="zh-CN" sz="1400" dirty="0">
                <a:latin typeface="HelveticaNeueLT Pro 43 LtEx" pitchFamily="34" charset="0"/>
                <a:ea typeface="Segoe UI" pitchFamily="34" charset="0"/>
                <a:cs typeface="Segoe UI" pitchFamily="34" charset="0"/>
              </a:endParaRPr>
            </a:p>
          </p:txBody>
        </p:sp>
        <p:grpSp>
          <p:nvGrpSpPr>
            <p:cNvPr id="45" name="组合 44"/>
            <p:cNvGrpSpPr/>
            <p:nvPr/>
          </p:nvGrpSpPr>
          <p:grpSpPr>
            <a:xfrm>
              <a:off x="401009" y="1640358"/>
              <a:ext cx="404278" cy="566364"/>
              <a:chOff x="499842" y="2866437"/>
              <a:chExt cx="471323" cy="585465"/>
            </a:xfrm>
          </p:grpSpPr>
          <p:sp>
            <p:nvSpPr>
              <p:cNvPr id="47" name="圆角矩形 46"/>
              <p:cNvSpPr/>
              <p:nvPr/>
            </p:nvSpPr>
            <p:spPr>
              <a:xfrm>
                <a:off x="513520" y="2866437"/>
                <a:ext cx="445931" cy="585465"/>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8" name="矩形 47"/>
              <p:cNvSpPr/>
              <p:nvPr/>
            </p:nvSpPr>
            <p:spPr>
              <a:xfrm>
                <a:off x="499842" y="2923501"/>
                <a:ext cx="47132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a:t>
                </a:r>
                <a:endParaRPr lang="zh-CN" altLang="en-US" sz="2400" b="1" dirty="0">
                  <a:solidFill>
                    <a:schemeClr val="bg1"/>
                  </a:solidFill>
                </a:endParaRPr>
              </a:p>
            </p:txBody>
          </p:sp>
        </p:grpSp>
        <p:sp>
          <p:nvSpPr>
            <p:cNvPr id="65" name="矩形 64"/>
            <p:cNvSpPr/>
            <p:nvPr/>
          </p:nvSpPr>
          <p:spPr>
            <a:xfrm>
              <a:off x="460295" y="1795153"/>
              <a:ext cx="184731" cy="369332"/>
            </a:xfrm>
            <a:prstGeom prst="rect">
              <a:avLst/>
            </a:prstGeom>
          </p:spPr>
          <p:txBody>
            <a:bodyPr wrap="none">
              <a:spAutoFit/>
            </a:bodyPr>
            <a:lstStyle/>
            <a:p>
              <a:endParaRPr lang="zh-CN" altLang="en-US" dirty="0">
                <a:solidFill>
                  <a:schemeClr val="bg1"/>
                </a:solidFill>
              </a:endParaRPr>
            </a:p>
          </p:txBody>
        </p:sp>
        <p:grpSp>
          <p:nvGrpSpPr>
            <p:cNvPr id="3" name="组合 2"/>
            <p:cNvGrpSpPr/>
            <p:nvPr/>
          </p:nvGrpSpPr>
          <p:grpSpPr>
            <a:xfrm>
              <a:off x="853474" y="1593914"/>
              <a:ext cx="572304" cy="638304"/>
              <a:chOff x="853474" y="1593914"/>
              <a:chExt cx="572304" cy="638304"/>
            </a:xfrm>
          </p:grpSpPr>
          <p:sp>
            <p:nvSpPr>
              <p:cNvPr id="50" name="圆角矩形 49"/>
              <p:cNvSpPr/>
              <p:nvPr/>
            </p:nvSpPr>
            <p:spPr>
              <a:xfrm>
                <a:off x="888975" y="1668379"/>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1153102" y="1668379"/>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1154763" y="1932300"/>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853474" y="1593914"/>
                <a:ext cx="301686" cy="369332"/>
              </a:xfrm>
              <a:prstGeom prst="rect">
                <a:avLst/>
              </a:prstGeom>
            </p:spPr>
            <p:txBody>
              <a:bodyPr wrap="none">
                <a:spAutoFit/>
              </a:bodyPr>
              <a:lstStyle/>
              <a:p>
                <a:r>
                  <a:rPr lang="en-US" altLang="zh-CN" dirty="0" smtClean="0">
                    <a:solidFill>
                      <a:schemeClr val="bg1"/>
                    </a:solidFill>
                  </a:rPr>
                  <a:t>1</a:t>
                </a:r>
                <a:endParaRPr lang="zh-CN" altLang="en-US" dirty="0">
                  <a:solidFill>
                    <a:schemeClr val="bg1"/>
                  </a:solidFill>
                </a:endParaRPr>
              </a:p>
            </p:txBody>
          </p:sp>
          <p:sp>
            <p:nvSpPr>
              <p:cNvPr id="64" name="矩形 63"/>
              <p:cNvSpPr/>
              <p:nvPr/>
            </p:nvSpPr>
            <p:spPr>
              <a:xfrm>
                <a:off x="1124092" y="1599193"/>
                <a:ext cx="301686" cy="369332"/>
              </a:xfrm>
              <a:prstGeom prst="rect">
                <a:avLst/>
              </a:prstGeom>
            </p:spPr>
            <p:txBody>
              <a:bodyPr wrap="none">
                <a:spAutoFit/>
              </a:bodyPr>
              <a:lstStyle/>
              <a:p>
                <a:r>
                  <a:rPr lang="en-US" altLang="zh-CN" dirty="0" smtClean="0">
                    <a:solidFill>
                      <a:schemeClr val="bg1"/>
                    </a:solidFill>
                  </a:rPr>
                  <a:t>2</a:t>
                </a:r>
                <a:endParaRPr lang="zh-CN" altLang="en-US" dirty="0">
                  <a:solidFill>
                    <a:schemeClr val="bg1"/>
                  </a:solidFill>
                </a:endParaRPr>
              </a:p>
            </p:txBody>
          </p:sp>
          <p:sp>
            <p:nvSpPr>
              <p:cNvPr id="68" name="矩形 67"/>
              <p:cNvSpPr/>
              <p:nvPr/>
            </p:nvSpPr>
            <p:spPr>
              <a:xfrm>
                <a:off x="1121238" y="1862886"/>
                <a:ext cx="301686" cy="369332"/>
              </a:xfrm>
              <a:prstGeom prst="rect">
                <a:avLst/>
              </a:prstGeom>
            </p:spPr>
            <p:txBody>
              <a:bodyPr wrap="none">
                <a:spAutoFit/>
              </a:bodyPr>
              <a:lstStyle/>
              <a:p>
                <a:r>
                  <a:rPr lang="en-US" altLang="zh-CN" dirty="0">
                    <a:solidFill>
                      <a:schemeClr val="bg1"/>
                    </a:solidFill>
                  </a:rPr>
                  <a:t>4</a:t>
                </a:r>
                <a:endParaRPr lang="zh-CN" altLang="en-US" dirty="0">
                  <a:solidFill>
                    <a:schemeClr val="bg1"/>
                  </a:solidFill>
                </a:endParaRPr>
              </a:p>
            </p:txBody>
          </p:sp>
          <p:sp>
            <p:nvSpPr>
              <p:cNvPr id="69" name="圆角矩形 68"/>
              <p:cNvSpPr/>
              <p:nvPr/>
            </p:nvSpPr>
            <p:spPr>
              <a:xfrm>
                <a:off x="894154" y="1930148"/>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860629" y="1860734"/>
                <a:ext cx="301686" cy="369332"/>
              </a:xfrm>
              <a:prstGeom prst="rect">
                <a:avLst/>
              </a:prstGeom>
            </p:spPr>
            <p:txBody>
              <a:bodyPr wrap="none">
                <a:spAutoFit/>
              </a:bodyPr>
              <a:lstStyle/>
              <a:p>
                <a:r>
                  <a:rPr lang="en-US" altLang="zh-CN" dirty="0" smtClean="0">
                    <a:solidFill>
                      <a:schemeClr val="bg1"/>
                    </a:solidFill>
                  </a:rPr>
                  <a:t>3</a:t>
                </a:r>
                <a:endParaRPr lang="zh-CN" altLang="en-US" dirty="0">
                  <a:solidFill>
                    <a:schemeClr val="bg1"/>
                  </a:solidFill>
                </a:endParaRPr>
              </a:p>
            </p:txBody>
          </p:sp>
        </p:grpSp>
      </p:grpSp>
      <p:grpSp>
        <p:nvGrpSpPr>
          <p:cNvPr id="5" name="组合 4"/>
          <p:cNvGrpSpPr/>
          <p:nvPr/>
        </p:nvGrpSpPr>
        <p:grpSpPr>
          <a:xfrm>
            <a:off x="338962" y="2631058"/>
            <a:ext cx="5403168" cy="3813277"/>
            <a:chOff x="338962" y="2438890"/>
            <a:chExt cx="5926399" cy="4203617"/>
          </a:xfrm>
        </p:grpSpPr>
        <p:pic>
          <p:nvPicPr>
            <p:cNvPr id="1026" name="Picture 2" descr="C:\Users\huhaixiao\Desktop\ghj.bmp"/>
            <p:cNvPicPr>
              <a:picLocks noChangeAspect="1" noChangeArrowheads="1"/>
            </p:cNvPicPr>
            <p:nvPr/>
          </p:nvPicPr>
          <p:blipFill rotWithShape="1">
            <a:blip r:embed="rId3">
              <a:extLst>
                <a:ext uri="{28A0092B-C50C-407E-A947-70E740481C1C}">
                  <a14:useLocalDpi xmlns:a14="http://schemas.microsoft.com/office/drawing/2010/main" val="0"/>
                </a:ext>
              </a:extLst>
            </a:blip>
            <a:srcRect l="8611" t="27953" r="7225"/>
            <a:stretch/>
          </p:blipFill>
          <p:spPr bwMode="auto">
            <a:xfrm>
              <a:off x="338962" y="2458642"/>
              <a:ext cx="5457851" cy="4177618"/>
            </a:xfrm>
            <a:prstGeom prst="roundRect">
              <a:avLst>
                <a:gd name="adj" fmla="val 809"/>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38963" y="2438890"/>
              <a:ext cx="2963198" cy="33601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934991" y="5794614"/>
              <a:ext cx="3330370" cy="84789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38963" y="5794614"/>
              <a:ext cx="2596028" cy="841646"/>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5" name="矩形 24"/>
            <p:cNvSpPr/>
            <p:nvPr/>
          </p:nvSpPr>
          <p:spPr>
            <a:xfrm>
              <a:off x="3312511" y="2458642"/>
              <a:ext cx="2484301" cy="3335972"/>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pSp>
      <p:cxnSp>
        <p:nvCxnSpPr>
          <p:cNvPr id="7" name="直接连接符 6"/>
          <p:cNvCxnSpPr>
            <a:stCxn id="22" idx="1"/>
          </p:cNvCxnSpPr>
          <p:nvPr/>
        </p:nvCxnSpPr>
        <p:spPr>
          <a:xfrm flipV="1">
            <a:off x="2705792" y="6058339"/>
            <a:ext cx="2856318" cy="1417"/>
          </a:xfrm>
          <a:prstGeom prst="line">
            <a:avLst/>
          </a:prstGeom>
          <a:solidFill>
            <a:schemeClr val="bg1"/>
          </a:solid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314949" y="3166455"/>
            <a:ext cx="247161" cy="0"/>
          </a:xfrm>
          <a:prstGeom prst="line">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562110" y="2624635"/>
            <a:ext cx="3150350" cy="1530501"/>
          </a:xfrm>
          <a:prstGeom prst="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b="1">
              <a:latin typeface="HelveticaNeueLT Pro 43 LtEx" pitchFamily="34" charset="0"/>
            </a:endParaRPr>
          </a:p>
        </p:txBody>
      </p:sp>
      <p:sp>
        <p:nvSpPr>
          <p:cNvPr id="10" name="矩形 9"/>
          <p:cNvSpPr/>
          <p:nvPr/>
        </p:nvSpPr>
        <p:spPr>
          <a:xfrm>
            <a:off x="5562110" y="2631058"/>
            <a:ext cx="3150350" cy="1372683"/>
          </a:xfrm>
          <a:prstGeom prst="rect">
            <a:avLst/>
          </a:prstGeom>
          <a:ln>
            <a:noFill/>
            <a:prstDash val="sysDash"/>
          </a:ln>
        </p:spPr>
        <p:txBody>
          <a:bodyPr wrap="square">
            <a:spAutoFit/>
          </a:bodyPr>
          <a:lstStyle/>
          <a:p>
            <a:pPr marL="285750" indent="-285750" algn="just">
              <a:spcBef>
                <a:spcPct val="20000"/>
              </a:spcBef>
              <a:buFont typeface="Wingdings" pitchFamily="2" charset="2"/>
              <a:buChar char="n"/>
              <a:defRPr/>
            </a:pPr>
            <a:r>
              <a:rPr lang="en-US" altLang="zh-CN" sz="1600" b="1" dirty="0" smtClean="0">
                <a:latin typeface="HelveticaNeueLT Pro 43 LtEx" pitchFamily="34" charset="0"/>
              </a:rPr>
              <a:t>Detailed QRS segment</a:t>
            </a:r>
            <a:endParaRPr lang="en-US" altLang="zh-CN" sz="1600" b="1" dirty="0">
              <a:latin typeface="HelveticaNeueLT Pro 43 LtEx" pitchFamily="34" charset="0"/>
            </a:endParaRPr>
          </a:p>
          <a:p>
            <a:pPr algn="just">
              <a:spcBef>
                <a:spcPct val="20000"/>
              </a:spcBef>
              <a:defRPr/>
            </a:pPr>
            <a:r>
              <a:rPr lang="en-US" altLang="zh-CN" sz="1600" dirty="0" smtClean="0">
                <a:latin typeface="HelveticaNeueLT Pro 43 LtEx" pitchFamily="34" charset="0"/>
              </a:rPr>
              <a:t>Every single QRS segment is displayed in this area for detailed checking and classification.</a:t>
            </a:r>
            <a:endParaRPr lang="en-US" altLang="zh-CN" sz="1600" dirty="0">
              <a:latin typeface="HelveticaNeueLT Pro 43 LtEx" pitchFamily="34" charset="0"/>
            </a:endParaRPr>
          </a:p>
        </p:txBody>
      </p:sp>
      <p:sp>
        <p:nvSpPr>
          <p:cNvPr id="38" name="矩形 37"/>
          <p:cNvSpPr/>
          <p:nvPr/>
        </p:nvSpPr>
        <p:spPr>
          <a:xfrm>
            <a:off x="5562110" y="4373570"/>
            <a:ext cx="3150350" cy="2205780"/>
          </a:xfrm>
          <a:prstGeom prst="rect">
            <a:avLst/>
          </a:prstGeom>
          <a:solidFill>
            <a:schemeClr val="bg1"/>
          </a:solidFill>
          <a:ln w="28575">
            <a:solidFill>
              <a:srgbClr val="26D07C"/>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39" name="矩形 38"/>
          <p:cNvSpPr/>
          <p:nvPr/>
        </p:nvSpPr>
        <p:spPr>
          <a:xfrm>
            <a:off x="5562110" y="4389478"/>
            <a:ext cx="3150350" cy="1865126"/>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sz="1600" b="1" dirty="0" smtClean="0">
                <a:latin typeface="HelveticaNeueLT Pro 43 LtEx" pitchFamily="34" charset="0"/>
              </a:rPr>
              <a:t>Sub-template</a:t>
            </a:r>
          </a:p>
          <a:p>
            <a:pPr algn="just">
              <a:spcBef>
                <a:spcPct val="20000"/>
              </a:spcBef>
              <a:defRPr/>
            </a:pPr>
            <a:r>
              <a:rPr lang="en-US" altLang="zh-CN" sz="1600" dirty="0" smtClean="0">
                <a:latin typeface="HelveticaNeueLT Pro 43 LtEx" pitchFamily="34" charset="0"/>
              </a:rPr>
              <a:t>Based on QRS morphology features, each QRS template is divided into sub-templates. This function helps you with multi-level batch modification on QRS categorizing.</a:t>
            </a:r>
            <a:endParaRPr lang="en-US" altLang="zh-CN" sz="1600" dirty="0">
              <a:latin typeface="HelveticaNeueLT Pro 43 LtEx" pitchFamily="34" charset="0"/>
            </a:endParaRPr>
          </a:p>
        </p:txBody>
      </p:sp>
      <p:sp>
        <p:nvSpPr>
          <p:cNvPr id="34" name="TextBox 33"/>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2768292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a:xfrm>
            <a:off x="1614369" y="1874173"/>
            <a:ext cx="7233105" cy="1323439"/>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0274C5"/>
                </a:solidFill>
                <a:latin typeface="HelveticaNeueLT Pro 43 LtEx" pitchFamily="34" charset="0"/>
              </a:rPr>
              <a:t>Match QRS by Type</a:t>
            </a:r>
          </a:p>
          <a:p>
            <a:pPr algn="just">
              <a:spcBef>
                <a:spcPct val="20000"/>
              </a:spcBef>
              <a:defRPr/>
            </a:pPr>
            <a:r>
              <a:rPr lang="en-US" altLang="zh-CN" sz="1600" dirty="0">
                <a:latin typeface="HelveticaNeueLT Pro 43 LtEx" pitchFamily="34" charset="0"/>
              </a:rPr>
              <a:t>Matching QRS by Type helps to batch categorize QRS complex whose morphology features are similar with the one you confirmed. This is an automatically reverse selection, avoiding manually checking QRS complex one by one.</a:t>
            </a:r>
          </a:p>
        </p:txBody>
      </p:sp>
      <p:grpSp>
        <p:nvGrpSpPr>
          <p:cNvPr id="3" name="组合 2"/>
          <p:cNvGrpSpPr/>
          <p:nvPr/>
        </p:nvGrpSpPr>
        <p:grpSpPr>
          <a:xfrm>
            <a:off x="306262" y="1882853"/>
            <a:ext cx="1307313" cy="1120588"/>
            <a:chOff x="306262" y="1882853"/>
            <a:chExt cx="1307313" cy="1120588"/>
          </a:xfrm>
        </p:grpSpPr>
        <p:sp>
          <p:nvSpPr>
            <p:cNvPr id="110" name="矩形 109"/>
            <p:cNvSpPr/>
            <p:nvPr/>
          </p:nvSpPr>
          <p:spPr>
            <a:xfrm>
              <a:off x="645745" y="2238431"/>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114" name="圆角矩形 113"/>
            <p:cNvSpPr/>
            <p:nvPr/>
          </p:nvSpPr>
          <p:spPr bwMode="auto">
            <a:xfrm>
              <a:off x="347713" y="188285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116" name="矩形 115"/>
            <p:cNvSpPr/>
            <p:nvPr/>
          </p:nvSpPr>
          <p:spPr>
            <a:xfrm>
              <a:off x="306262" y="1977740"/>
              <a:ext cx="1210588"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Match QRS</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By Type</a:t>
              </a:r>
              <a:endParaRPr lang="en-US" altLang="zh-CN" sz="1400" dirty="0">
                <a:latin typeface="HelveticaNeueLT Pro 43 LtEx" pitchFamily="34" charset="0"/>
                <a:ea typeface="Segoe UI" pitchFamily="34" charset="0"/>
                <a:cs typeface="Segoe UI" pitchFamily="34" charset="0"/>
              </a:endParaRPr>
            </a:p>
          </p:txBody>
        </p:sp>
        <p:grpSp>
          <p:nvGrpSpPr>
            <p:cNvPr id="45" name="组合 44"/>
            <p:cNvGrpSpPr/>
            <p:nvPr/>
          </p:nvGrpSpPr>
          <p:grpSpPr>
            <a:xfrm>
              <a:off x="401009" y="2360438"/>
              <a:ext cx="404278" cy="566364"/>
              <a:chOff x="499842" y="2866437"/>
              <a:chExt cx="471323" cy="585465"/>
            </a:xfrm>
          </p:grpSpPr>
          <p:sp>
            <p:nvSpPr>
              <p:cNvPr id="47" name="圆角矩形 46"/>
              <p:cNvSpPr/>
              <p:nvPr/>
            </p:nvSpPr>
            <p:spPr>
              <a:xfrm>
                <a:off x="513520" y="2866437"/>
                <a:ext cx="445931" cy="585465"/>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8" name="矩形 47"/>
              <p:cNvSpPr/>
              <p:nvPr/>
            </p:nvSpPr>
            <p:spPr>
              <a:xfrm>
                <a:off x="499842" y="2923501"/>
                <a:ext cx="47132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a:t>
                </a:r>
                <a:endParaRPr lang="zh-CN" altLang="en-US" sz="2400" b="1" dirty="0">
                  <a:solidFill>
                    <a:schemeClr val="bg1"/>
                  </a:solidFill>
                </a:endParaRPr>
              </a:p>
            </p:txBody>
          </p:sp>
        </p:grpSp>
        <p:sp>
          <p:nvSpPr>
            <p:cNvPr id="74" name="圆角矩形 73"/>
            <p:cNvSpPr/>
            <p:nvPr/>
          </p:nvSpPr>
          <p:spPr>
            <a:xfrm>
              <a:off x="876313" y="2364299"/>
              <a:ext cx="545337"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4" name="组合 3"/>
            <p:cNvGrpSpPr/>
            <p:nvPr/>
          </p:nvGrpSpPr>
          <p:grpSpPr>
            <a:xfrm>
              <a:off x="918290" y="2412837"/>
              <a:ext cx="461382" cy="481325"/>
              <a:chOff x="921022" y="1205263"/>
              <a:chExt cx="535011" cy="576951"/>
            </a:xfrm>
          </p:grpSpPr>
          <p:cxnSp>
            <p:nvCxnSpPr>
              <p:cNvPr id="44" name="直接连接符 43"/>
              <p:cNvCxnSpPr/>
              <p:nvPr/>
            </p:nvCxnSpPr>
            <p:spPr>
              <a:xfrm flipH="1" flipV="1">
                <a:off x="1059226" y="1562019"/>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040017" y="1562019"/>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921022" y="1604488"/>
                <a:ext cx="118995" cy="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081237" y="1215129"/>
                <a:ext cx="67254" cy="390104"/>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弧形 52"/>
              <p:cNvSpPr/>
              <p:nvPr/>
            </p:nvSpPr>
            <p:spPr>
              <a:xfrm rot="19980000">
                <a:off x="1132972" y="1205263"/>
                <a:ext cx="48376" cy="21958"/>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4" name="直接连接符 53"/>
              <p:cNvCxnSpPr/>
              <p:nvPr/>
            </p:nvCxnSpPr>
            <p:spPr>
              <a:xfrm flipH="1" flipV="1">
                <a:off x="1178875" y="1209415"/>
                <a:ext cx="36585" cy="431099"/>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弧形 54"/>
              <p:cNvSpPr/>
              <p:nvPr/>
            </p:nvSpPr>
            <p:spPr>
              <a:xfrm rot="2418178" flipV="1">
                <a:off x="1267224" y="1745618"/>
                <a:ext cx="39028" cy="36596"/>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6" name="直接连接符 55"/>
              <p:cNvCxnSpPr/>
              <p:nvPr/>
            </p:nvCxnSpPr>
            <p:spPr>
              <a:xfrm flipH="1" flipV="1">
                <a:off x="1214938" y="1640515"/>
                <a:ext cx="50110" cy="12991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05031" y="1602617"/>
                <a:ext cx="45127" cy="172777"/>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flipV="1">
                <a:off x="1434021" y="1563683"/>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1414812" y="1563683"/>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1350158" y="1599871"/>
                <a:ext cx="59498" cy="993"/>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5" name="矩形 74"/>
          <p:cNvSpPr/>
          <p:nvPr/>
        </p:nvSpPr>
        <p:spPr>
          <a:xfrm>
            <a:off x="1604633" y="3547544"/>
            <a:ext cx="7242840" cy="1323439"/>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0274C5"/>
                </a:solidFill>
                <a:latin typeface="HelveticaNeueLT Pro 43 LtEx" pitchFamily="34" charset="0"/>
              </a:rPr>
              <a:t>Match QRS by Premature</a:t>
            </a:r>
          </a:p>
          <a:p>
            <a:pPr algn="just">
              <a:spcBef>
                <a:spcPct val="20000"/>
              </a:spcBef>
              <a:defRPr/>
            </a:pPr>
            <a:r>
              <a:rPr lang="en-US" altLang="zh-CN" sz="1600" dirty="0">
                <a:latin typeface="HelveticaNeueLT Pro 43 LtEx" pitchFamily="34" charset="0"/>
              </a:rPr>
              <a:t>By setting the timing advance value, QRS complex can be automatically divided into the higher group and the lower group base on the paling. This function helps to exam ventricular escape and premature ventricular contraction efficiently.</a:t>
            </a:r>
          </a:p>
        </p:txBody>
      </p:sp>
      <p:grpSp>
        <p:nvGrpSpPr>
          <p:cNvPr id="2" name="组合 1"/>
          <p:cNvGrpSpPr/>
          <p:nvPr/>
        </p:nvGrpSpPr>
        <p:grpSpPr>
          <a:xfrm>
            <a:off x="282900" y="3556224"/>
            <a:ext cx="1320938" cy="1120588"/>
            <a:chOff x="282900" y="2713457"/>
            <a:chExt cx="1320938" cy="1120588"/>
          </a:xfrm>
        </p:grpSpPr>
        <p:sp>
          <p:nvSpPr>
            <p:cNvPr id="77" name="矩形 76"/>
            <p:cNvSpPr/>
            <p:nvPr/>
          </p:nvSpPr>
          <p:spPr>
            <a:xfrm>
              <a:off x="636008" y="3069035"/>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78" name="圆角矩形 77"/>
            <p:cNvSpPr/>
            <p:nvPr/>
          </p:nvSpPr>
          <p:spPr bwMode="auto">
            <a:xfrm>
              <a:off x="337976" y="2713457"/>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79" name="矩形 78"/>
            <p:cNvSpPr/>
            <p:nvPr/>
          </p:nvSpPr>
          <p:spPr>
            <a:xfrm>
              <a:off x="282900" y="2808344"/>
              <a:ext cx="1237839"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Match QRS</a:t>
              </a:r>
            </a:p>
            <a:p>
              <a:pPr algn="ctr">
                <a:lnSpc>
                  <a:spcPts val="1200"/>
                </a:lnSpc>
                <a:defRPr/>
              </a:pPr>
              <a:r>
                <a:rPr lang="en-US" altLang="zh-CN" sz="1200" dirty="0" smtClean="0">
                  <a:latin typeface="HelveticaNeueLT Pro 43 LtEx" pitchFamily="34" charset="0"/>
                  <a:ea typeface="Segoe UI" pitchFamily="34" charset="0"/>
                  <a:cs typeface="Segoe UI" pitchFamily="34" charset="0"/>
                </a:rPr>
                <a:t>by Premature</a:t>
              </a:r>
              <a:endParaRPr lang="en-US" altLang="zh-CN" sz="1200" dirty="0">
                <a:latin typeface="HelveticaNeueLT Pro 43 LtEx" pitchFamily="34" charset="0"/>
                <a:ea typeface="Segoe UI" pitchFamily="34" charset="0"/>
                <a:cs typeface="Segoe UI" pitchFamily="34" charset="0"/>
              </a:endParaRPr>
            </a:p>
          </p:txBody>
        </p:sp>
        <p:grpSp>
          <p:nvGrpSpPr>
            <p:cNvPr id="80" name="组合 79"/>
            <p:cNvGrpSpPr/>
            <p:nvPr/>
          </p:nvGrpSpPr>
          <p:grpSpPr>
            <a:xfrm>
              <a:off x="349730" y="3191042"/>
              <a:ext cx="489236" cy="566364"/>
              <a:chOff x="451410" y="2866437"/>
              <a:chExt cx="570370" cy="585465"/>
            </a:xfrm>
          </p:grpSpPr>
          <p:sp>
            <p:nvSpPr>
              <p:cNvPr id="96" name="圆角矩形 95"/>
              <p:cNvSpPr/>
              <p:nvPr/>
            </p:nvSpPr>
            <p:spPr>
              <a:xfrm>
                <a:off x="513520" y="2866437"/>
                <a:ext cx="445931" cy="585465"/>
              </a:xfrm>
              <a:prstGeom prst="roundRect">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7" name="矩形 96"/>
              <p:cNvSpPr/>
              <p:nvPr/>
            </p:nvSpPr>
            <p:spPr>
              <a:xfrm>
                <a:off x="451410" y="2923501"/>
                <a:ext cx="570370"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a:t>
                </a:r>
                <a:endParaRPr lang="zh-CN" altLang="en-US" sz="2400" b="1" dirty="0">
                  <a:solidFill>
                    <a:schemeClr val="bg1"/>
                  </a:solidFill>
                </a:endParaRPr>
              </a:p>
            </p:txBody>
          </p:sp>
        </p:grpSp>
        <p:sp>
          <p:nvSpPr>
            <p:cNvPr id="81" name="圆角矩形 80"/>
            <p:cNvSpPr/>
            <p:nvPr/>
          </p:nvSpPr>
          <p:spPr>
            <a:xfrm>
              <a:off x="866576" y="3194903"/>
              <a:ext cx="545337"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20" name="组合 19"/>
            <p:cNvGrpSpPr/>
            <p:nvPr/>
          </p:nvGrpSpPr>
          <p:grpSpPr>
            <a:xfrm>
              <a:off x="894264" y="3337923"/>
              <a:ext cx="482722" cy="235549"/>
              <a:chOff x="908550" y="3337923"/>
              <a:chExt cx="482722" cy="235549"/>
            </a:xfrm>
          </p:grpSpPr>
          <p:grpSp>
            <p:nvGrpSpPr>
              <p:cNvPr id="82" name="组合 81"/>
              <p:cNvGrpSpPr/>
              <p:nvPr/>
            </p:nvGrpSpPr>
            <p:grpSpPr>
              <a:xfrm>
                <a:off x="908550" y="3337923"/>
                <a:ext cx="391282" cy="235549"/>
                <a:chOff x="921022" y="1398429"/>
                <a:chExt cx="453726" cy="282346"/>
              </a:xfrm>
            </p:grpSpPr>
            <p:cxnSp>
              <p:nvCxnSpPr>
                <p:cNvPr id="83" name="直接连接符 82"/>
                <p:cNvCxnSpPr/>
                <p:nvPr/>
              </p:nvCxnSpPr>
              <p:spPr>
                <a:xfrm flipH="1" flipV="1">
                  <a:off x="1059226" y="1562019"/>
                  <a:ext cx="22012" cy="37852"/>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1040017" y="1562019"/>
                  <a:ext cx="19209" cy="38845"/>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921022" y="1604488"/>
                  <a:ext cx="118995" cy="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081522" y="1407501"/>
                  <a:ext cx="44632" cy="19237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8" name="弧形 87"/>
                <p:cNvSpPr/>
                <p:nvPr/>
              </p:nvSpPr>
              <p:spPr>
                <a:xfrm rot="19980000">
                  <a:off x="1116406" y="1398429"/>
                  <a:ext cx="48376" cy="21958"/>
                </a:xfrm>
                <a:prstGeom prst="arc">
                  <a:avLst/>
                </a:prstGeom>
                <a:noFill/>
                <a:ln w="28575"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9" name="直接连接符 88"/>
                <p:cNvCxnSpPr/>
                <p:nvPr/>
              </p:nvCxnSpPr>
              <p:spPr>
                <a:xfrm flipH="1" flipV="1">
                  <a:off x="1166124" y="1407501"/>
                  <a:ext cx="33694" cy="19237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0" name="弧形 89"/>
                <p:cNvSpPr/>
                <p:nvPr/>
              </p:nvSpPr>
              <p:spPr>
                <a:xfrm rot="2418178" flipV="1">
                  <a:off x="1223502" y="1644179"/>
                  <a:ext cx="39028" cy="36596"/>
                </a:xfrm>
                <a:prstGeom prst="arc">
                  <a:avLst/>
                </a:prstGeom>
                <a:noFill/>
                <a:ln w="28575"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91" name="直接连接符 90"/>
                <p:cNvCxnSpPr/>
                <p:nvPr/>
              </p:nvCxnSpPr>
              <p:spPr>
                <a:xfrm flipH="1" flipV="1">
                  <a:off x="1208458" y="1604489"/>
                  <a:ext cx="18292" cy="6495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259635" y="1601534"/>
                  <a:ext cx="9713" cy="7884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1352736" y="1563683"/>
                  <a:ext cx="22012" cy="37852"/>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1333529" y="1563683"/>
                  <a:ext cx="19209" cy="38845"/>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268873" y="1599871"/>
                  <a:ext cx="59498" cy="993"/>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9" name="直接连接符 98"/>
              <p:cNvCxnSpPr/>
              <p:nvPr/>
            </p:nvCxnSpPr>
            <p:spPr>
              <a:xfrm flipH="1">
                <a:off x="1299832" y="3509830"/>
                <a:ext cx="91440" cy="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50" name="矩形 49"/>
          <p:cNvSpPr/>
          <p:nvPr/>
        </p:nvSpPr>
        <p:spPr>
          <a:xfrm>
            <a:off x="1601828" y="5225057"/>
            <a:ext cx="7245645"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0274C5"/>
                </a:solidFill>
                <a:latin typeface="HelveticaNeueLT Pro 43 LtEx" pitchFamily="34" charset="0"/>
              </a:rPr>
              <a:t>Del Artifact</a:t>
            </a:r>
          </a:p>
          <a:p>
            <a:pPr algn="just">
              <a:spcBef>
                <a:spcPct val="20000"/>
              </a:spcBef>
              <a:defRPr/>
            </a:pPr>
            <a:r>
              <a:rPr lang="en-US" altLang="zh-CN" sz="1600" dirty="0">
                <a:latin typeface="HelveticaNeueLT Pro 43 LtEx" pitchFamily="34" charset="0"/>
              </a:rPr>
              <a:t>By selecting a certain segment as artifact, this function helps you to filter out all the artifacts </a:t>
            </a:r>
            <a:r>
              <a:rPr lang="en-US" altLang="zh-CN" sz="1600" dirty="0" smtClean="0">
                <a:latin typeface="HelveticaNeueLT Pro 43 LtEx" pitchFamily="34" charset="0"/>
              </a:rPr>
              <a:t>similar with the chosen one in </a:t>
            </a:r>
            <a:r>
              <a:rPr lang="en-US" altLang="zh-CN" sz="1600" dirty="0">
                <a:latin typeface="HelveticaNeueLT Pro 43 LtEx" pitchFamily="34" charset="0"/>
              </a:rPr>
              <a:t>this sub-template group.</a:t>
            </a:r>
          </a:p>
        </p:txBody>
      </p:sp>
      <p:grpSp>
        <p:nvGrpSpPr>
          <p:cNvPr id="33" name="组合 32"/>
          <p:cNvGrpSpPr/>
          <p:nvPr/>
        </p:nvGrpSpPr>
        <p:grpSpPr>
          <a:xfrm>
            <a:off x="322575" y="5233737"/>
            <a:ext cx="1278459" cy="1120588"/>
            <a:chOff x="322575" y="4337780"/>
            <a:chExt cx="1278459" cy="1120588"/>
          </a:xfrm>
        </p:grpSpPr>
        <p:sp>
          <p:nvSpPr>
            <p:cNvPr id="58" name="矩形 57"/>
            <p:cNvSpPr/>
            <p:nvPr/>
          </p:nvSpPr>
          <p:spPr>
            <a:xfrm>
              <a:off x="633204" y="4693358"/>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60" name="圆角矩形 59"/>
            <p:cNvSpPr/>
            <p:nvPr/>
          </p:nvSpPr>
          <p:spPr bwMode="auto">
            <a:xfrm>
              <a:off x="335172" y="4337780"/>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64" name="矩形 63"/>
            <p:cNvSpPr/>
            <p:nvPr/>
          </p:nvSpPr>
          <p:spPr>
            <a:xfrm>
              <a:off x="322575" y="4432667"/>
              <a:ext cx="1152880" cy="248145"/>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Del Artifact</a:t>
              </a:r>
            </a:p>
          </p:txBody>
        </p:sp>
        <p:grpSp>
          <p:nvGrpSpPr>
            <p:cNvPr id="65" name="组合 64"/>
            <p:cNvGrpSpPr/>
            <p:nvPr/>
          </p:nvGrpSpPr>
          <p:grpSpPr>
            <a:xfrm>
              <a:off x="380260" y="4815365"/>
              <a:ext cx="574196" cy="566364"/>
              <a:chOff x="490274" y="2866437"/>
              <a:chExt cx="669419" cy="585465"/>
            </a:xfrm>
          </p:grpSpPr>
          <p:sp>
            <p:nvSpPr>
              <p:cNvPr id="106" name="圆角矩形 105"/>
              <p:cNvSpPr/>
              <p:nvPr/>
            </p:nvSpPr>
            <p:spPr>
              <a:xfrm>
                <a:off x="513520" y="2866437"/>
                <a:ext cx="604007" cy="585465"/>
              </a:xfrm>
              <a:prstGeom prst="roundRect">
                <a:avLst/>
              </a:prstGeom>
              <a:solidFill>
                <a:schemeClr val="accent5">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07" name="矩形 106"/>
              <p:cNvSpPr/>
              <p:nvPr/>
            </p:nvSpPr>
            <p:spPr>
              <a:xfrm>
                <a:off x="490274" y="2967804"/>
                <a:ext cx="669419" cy="381788"/>
              </a:xfrm>
              <a:prstGeom prst="rect">
                <a:avLst/>
              </a:prstGeom>
            </p:spPr>
            <p:txBody>
              <a:bodyPr wrap="none">
                <a:spAutoFit/>
              </a:bodyPr>
              <a:lstStyle/>
              <a:p>
                <a:r>
                  <a:rPr lang="en-US" altLang="zh-CN" b="1" dirty="0" smtClean="0">
                    <a:solidFill>
                      <a:schemeClr val="bg1"/>
                    </a:solidFill>
                    <a:latin typeface="HelveticaNeueLT Pro 43 LtEx" pitchFamily="34" charset="0"/>
                  </a:rPr>
                  <a:t>Del</a:t>
                </a:r>
                <a:endParaRPr lang="zh-CN" altLang="en-US" b="1" dirty="0">
                  <a:solidFill>
                    <a:schemeClr val="bg1"/>
                  </a:solidFill>
                </a:endParaRPr>
              </a:p>
            </p:txBody>
          </p:sp>
        </p:grpSp>
        <p:sp>
          <p:nvSpPr>
            <p:cNvPr id="66" name="圆角矩形 65"/>
            <p:cNvSpPr/>
            <p:nvPr/>
          </p:nvSpPr>
          <p:spPr>
            <a:xfrm>
              <a:off x="1005164" y="4819226"/>
              <a:ext cx="403945"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30" name="组合 29"/>
            <p:cNvGrpSpPr/>
            <p:nvPr/>
          </p:nvGrpSpPr>
          <p:grpSpPr>
            <a:xfrm>
              <a:off x="1033038" y="5004175"/>
              <a:ext cx="346213" cy="254859"/>
              <a:chOff x="891460" y="5004175"/>
              <a:chExt cx="346213" cy="254859"/>
            </a:xfrm>
          </p:grpSpPr>
          <p:cxnSp>
            <p:nvCxnSpPr>
              <p:cNvPr id="70" name="直接连接符 69"/>
              <p:cNvCxnSpPr/>
              <p:nvPr/>
            </p:nvCxnSpPr>
            <p:spPr>
              <a:xfrm flipH="1" flipV="1">
                <a:off x="945644" y="5098722"/>
                <a:ext cx="23955" cy="130478"/>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26595" y="5098722"/>
                <a:ext cx="16565" cy="32407"/>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91460" y="5134152"/>
                <a:ext cx="27432" cy="1"/>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969599" y="5004175"/>
                <a:ext cx="27283" cy="225025"/>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1139337" y="5134153"/>
                <a:ext cx="15775" cy="541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1159660" y="5131593"/>
                <a:ext cx="26615" cy="89679"/>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1190463" y="5129035"/>
                <a:ext cx="47210" cy="0"/>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flipV="1">
                <a:off x="996882" y="5004175"/>
                <a:ext cx="16565" cy="1932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1013415" y="5055394"/>
                <a:ext cx="12904" cy="14728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flipV="1">
                <a:off x="1029191" y="5050057"/>
                <a:ext cx="17774" cy="13247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1046954" y="5098547"/>
                <a:ext cx="13919" cy="8979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066284" y="5098547"/>
                <a:ext cx="14527" cy="1604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1083617" y="5042171"/>
                <a:ext cx="19212" cy="21686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flipV="1">
                <a:off x="1102449" y="5041148"/>
                <a:ext cx="16565" cy="1932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1118982" y="5092367"/>
                <a:ext cx="12904" cy="14728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1134758" y="5087030"/>
                <a:ext cx="17774" cy="13247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p:nvSpPr>
        <p:spPr>
          <a:xfrm>
            <a:off x="345582" y="1033757"/>
            <a:ext cx="8501891" cy="584775"/>
          </a:xfrm>
          <a:prstGeom prst="rect">
            <a:avLst/>
          </a:prstGeom>
        </p:spPr>
        <p:txBody>
          <a:bodyPr wrap="square">
            <a:spAutoFit/>
          </a:bodyPr>
          <a:lstStyle/>
          <a:p>
            <a:pPr algn="just">
              <a:spcBef>
                <a:spcPct val="20000"/>
              </a:spcBef>
              <a:defRPr/>
            </a:pPr>
            <a:r>
              <a:rPr lang="en-US" altLang="zh-CN" sz="1600" dirty="0">
                <a:latin typeface="HelveticaNeueLT Pro 43 LtEx" pitchFamily="34" charset="0"/>
              </a:rPr>
              <a:t>The interactive tools provide you with information and control to quickly group beat morphology.</a:t>
            </a:r>
            <a:endParaRPr lang="en-US" altLang="zh-CN" sz="1600" dirty="0">
              <a:solidFill>
                <a:schemeClr val="accent6"/>
              </a:solidFill>
              <a:latin typeface="HelveticaNeueLT Pro 43 LtEx" pitchFamily="34" charset="0"/>
            </a:endParaRPr>
          </a:p>
        </p:txBody>
      </p:sp>
      <p:sp>
        <p:nvSpPr>
          <p:cNvPr id="76" name="TextBox 75"/>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689027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23</a:t>
            </a:fld>
            <a:endParaRPr lang="zh-CN" altLang="en-US"/>
          </a:p>
        </p:txBody>
      </p:sp>
      <p:grpSp>
        <p:nvGrpSpPr>
          <p:cNvPr id="3" name="组合 2"/>
          <p:cNvGrpSpPr/>
          <p:nvPr/>
        </p:nvGrpSpPr>
        <p:grpSpPr>
          <a:xfrm>
            <a:off x="325262" y="1148033"/>
            <a:ext cx="1120588" cy="1120588"/>
            <a:chOff x="325262" y="1148033"/>
            <a:chExt cx="1120588" cy="1120588"/>
          </a:xfrm>
        </p:grpSpPr>
        <p:sp>
          <p:nvSpPr>
            <p:cNvPr id="87" name="圆角矩形 86"/>
            <p:cNvSpPr/>
            <p:nvPr/>
          </p:nvSpPr>
          <p:spPr bwMode="auto">
            <a:xfrm>
              <a:off x="325262" y="114803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effectLst/>
                <a:latin typeface="HelveticaNeueLT Pro 45 Lt" pitchFamily="34" charset="0"/>
                <a:ea typeface="宋体" pitchFamily="2" charset="-122"/>
              </a:endParaRPr>
            </a:p>
          </p:txBody>
        </p:sp>
        <p:sp>
          <p:nvSpPr>
            <p:cNvPr id="97" name="圆角矩形 96"/>
            <p:cNvSpPr/>
            <p:nvPr/>
          </p:nvSpPr>
          <p:spPr>
            <a:xfrm>
              <a:off x="634583" y="1601711"/>
              <a:ext cx="228600" cy="228600"/>
            </a:xfrm>
            <a:prstGeom prst="roundRect">
              <a:avLst/>
            </a:prstGeom>
            <a:solidFill>
              <a:srgbClr val="26D07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圆角矩形 97"/>
            <p:cNvSpPr/>
            <p:nvPr/>
          </p:nvSpPr>
          <p:spPr>
            <a:xfrm>
              <a:off x="898710" y="1601711"/>
              <a:ext cx="228600" cy="228600"/>
            </a:xfrm>
            <a:prstGeom prst="roundRect">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9" name="圆角矩形 98"/>
            <p:cNvSpPr/>
            <p:nvPr/>
          </p:nvSpPr>
          <p:spPr>
            <a:xfrm>
              <a:off x="501117" y="1865519"/>
              <a:ext cx="228600" cy="228600"/>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圆角矩形 99"/>
            <p:cNvSpPr/>
            <p:nvPr/>
          </p:nvSpPr>
          <p:spPr>
            <a:xfrm>
              <a:off x="764367" y="1865519"/>
              <a:ext cx="228600" cy="228600"/>
            </a:xfrm>
            <a:prstGeom prst="roundRect">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1" name="圆角矩形 100"/>
            <p:cNvSpPr/>
            <p:nvPr/>
          </p:nvSpPr>
          <p:spPr>
            <a:xfrm>
              <a:off x="1028494" y="1865632"/>
              <a:ext cx="228600" cy="228600"/>
            </a:xfrm>
            <a:prstGeom prst="roundRect">
              <a:avLst/>
            </a:prstGeom>
            <a:solidFill>
              <a:srgbClr val="26262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3" name="矩形 102"/>
            <p:cNvSpPr/>
            <p:nvPr/>
          </p:nvSpPr>
          <p:spPr>
            <a:xfrm>
              <a:off x="589558" y="1527246"/>
              <a:ext cx="317716" cy="369332"/>
            </a:xfrm>
            <a:prstGeom prst="rect">
              <a:avLst/>
            </a:prstGeom>
          </p:spPr>
          <p:txBody>
            <a:bodyPr wrap="none">
              <a:spAutoFit/>
            </a:bodyPr>
            <a:lstStyle/>
            <a:p>
              <a:r>
                <a:rPr lang="en-US" altLang="zh-CN" dirty="0" smtClean="0">
                  <a:solidFill>
                    <a:schemeClr val="bg1"/>
                  </a:solidFill>
                </a:rPr>
                <a:t>A</a:t>
              </a:r>
              <a:endParaRPr lang="zh-CN" altLang="en-US" dirty="0">
                <a:solidFill>
                  <a:schemeClr val="bg1"/>
                </a:solidFill>
              </a:endParaRPr>
            </a:p>
          </p:txBody>
        </p:sp>
        <p:sp>
          <p:nvSpPr>
            <p:cNvPr id="104" name="矩形 103"/>
            <p:cNvSpPr/>
            <p:nvPr/>
          </p:nvSpPr>
          <p:spPr>
            <a:xfrm>
              <a:off x="869700" y="1532525"/>
              <a:ext cx="290464" cy="369332"/>
            </a:xfrm>
            <a:prstGeom prst="rect">
              <a:avLst/>
            </a:prstGeom>
          </p:spPr>
          <p:txBody>
            <a:bodyPr wrap="none">
              <a:spAutoFit/>
            </a:bodyPr>
            <a:lstStyle/>
            <a:p>
              <a:r>
                <a:rPr lang="en-US" altLang="zh-CN" dirty="0" smtClean="0">
                  <a:solidFill>
                    <a:schemeClr val="bg1"/>
                  </a:solidFill>
                </a:rPr>
                <a:t>S</a:t>
              </a:r>
              <a:endParaRPr lang="zh-CN" altLang="en-US" dirty="0">
                <a:solidFill>
                  <a:schemeClr val="bg1"/>
                </a:solidFill>
              </a:endParaRPr>
            </a:p>
          </p:txBody>
        </p:sp>
        <p:sp>
          <p:nvSpPr>
            <p:cNvPr id="105" name="矩形 104"/>
            <p:cNvSpPr/>
            <p:nvPr/>
          </p:nvSpPr>
          <p:spPr>
            <a:xfrm>
              <a:off x="460295" y="1795153"/>
              <a:ext cx="316112" cy="369332"/>
            </a:xfrm>
            <a:prstGeom prst="rect">
              <a:avLst/>
            </a:prstGeom>
          </p:spPr>
          <p:txBody>
            <a:bodyPr wrap="none">
              <a:spAutoFit/>
            </a:bodyPr>
            <a:lstStyle/>
            <a:p>
              <a:r>
                <a:rPr lang="en-US" altLang="zh-CN" dirty="0" smtClean="0">
                  <a:solidFill>
                    <a:schemeClr val="bg1"/>
                  </a:solidFill>
                </a:rPr>
                <a:t>V</a:t>
              </a:r>
              <a:endParaRPr lang="zh-CN" altLang="en-US" dirty="0">
                <a:solidFill>
                  <a:schemeClr val="bg1"/>
                </a:solidFill>
              </a:endParaRPr>
            </a:p>
          </p:txBody>
        </p:sp>
        <p:sp>
          <p:nvSpPr>
            <p:cNvPr id="106" name="矩形 105"/>
            <p:cNvSpPr/>
            <p:nvPr/>
          </p:nvSpPr>
          <p:spPr>
            <a:xfrm>
              <a:off x="728548" y="1797352"/>
              <a:ext cx="304892" cy="369332"/>
            </a:xfrm>
            <a:prstGeom prst="rect">
              <a:avLst/>
            </a:prstGeom>
          </p:spPr>
          <p:txBody>
            <a:bodyPr wrap="none">
              <a:spAutoFit/>
            </a:bodyPr>
            <a:lstStyle/>
            <a:p>
              <a:r>
                <a:rPr lang="en-US" altLang="zh-CN" dirty="0" smtClean="0">
                  <a:solidFill>
                    <a:schemeClr val="bg1"/>
                  </a:solidFill>
                </a:rPr>
                <a:t>X</a:t>
              </a:r>
              <a:endParaRPr lang="zh-CN" altLang="en-US" dirty="0">
                <a:solidFill>
                  <a:schemeClr val="bg1"/>
                </a:solidFill>
              </a:endParaRPr>
            </a:p>
          </p:txBody>
        </p:sp>
        <p:sp>
          <p:nvSpPr>
            <p:cNvPr id="107" name="矩形 106"/>
            <p:cNvSpPr/>
            <p:nvPr/>
          </p:nvSpPr>
          <p:spPr>
            <a:xfrm>
              <a:off x="978302" y="1796218"/>
              <a:ext cx="333746" cy="369332"/>
            </a:xfrm>
            <a:prstGeom prst="rect">
              <a:avLst/>
            </a:prstGeom>
          </p:spPr>
          <p:txBody>
            <a:bodyPr wrap="none">
              <a:spAutoFit/>
            </a:bodyPr>
            <a:lstStyle/>
            <a:p>
              <a:r>
                <a:rPr lang="en-US" altLang="zh-CN" dirty="0" smtClean="0">
                  <a:solidFill>
                    <a:schemeClr val="bg1"/>
                  </a:solidFill>
                </a:rPr>
                <a:t>N</a:t>
              </a:r>
              <a:endParaRPr lang="zh-CN" altLang="en-US" dirty="0">
                <a:solidFill>
                  <a:schemeClr val="bg1"/>
                </a:solidFill>
              </a:endParaRPr>
            </a:p>
          </p:txBody>
        </p:sp>
        <p:sp>
          <p:nvSpPr>
            <p:cNvPr id="109" name="矩形 108"/>
            <p:cNvSpPr/>
            <p:nvPr/>
          </p:nvSpPr>
          <p:spPr>
            <a:xfrm>
              <a:off x="482926" y="1220353"/>
              <a:ext cx="785793"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Fast</a:t>
              </a:r>
              <a:endParaRPr lang="en-US" altLang="zh-CN" sz="1400" b="1" dirty="0">
                <a:latin typeface="HelveticaNeueLT Pro 43 LtEx" pitchFamily="34" charset="0"/>
                <a:ea typeface="Segoe UI" pitchFamily="34" charset="0"/>
                <a:cs typeface="Segoe UI" pitchFamily="34" charset="0"/>
              </a:endParaRPr>
            </a:p>
            <a:p>
              <a:pPr algn="ctr">
                <a:lnSpc>
                  <a:spcPts val="1200"/>
                </a:lnSpc>
                <a:defRPr/>
              </a:pPr>
              <a:r>
                <a:rPr lang="en-US" altLang="zh-CN" sz="1400" dirty="0">
                  <a:latin typeface="HelveticaNeueLT Pro 43 LtEx" pitchFamily="34" charset="0"/>
                  <a:ea typeface="Segoe UI" pitchFamily="34" charset="0"/>
                  <a:cs typeface="Segoe UI" pitchFamily="34" charset="0"/>
                </a:rPr>
                <a:t>e</a:t>
              </a:r>
              <a:r>
                <a:rPr lang="en-US" altLang="zh-CN" sz="1400" dirty="0" smtClean="0">
                  <a:latin typeface="HelveticaNeueLT Pro 43 LtEx" pitchFamily="34" charset="0"/>
                  <a:ea typeface="Segoe UI" pitchFamily="34" charset="0"/>
                  <a:cs typeface="Segoe UI" pitchFamily="34" charset="0"/>
                </a:rPr>
                <a:t>diting</a:t>
              </a:r>
              <a:endParaRPr lang="en-US" altLang="zh-CN" sz="1400" dirty="0">
                <a:latin typeface="HelveticaNeueLT Pro 43 LtEx" pitchFamily="34" charset="0"/>
                <a:ea typeface="Segoe UI" pitchFamily="34" charset="0"/>
                <a:cs typeface="Segoe UI" pitchFamily="34" charset="0"/>
              </a:endParaRPr>
            </a:p>
          </p:txBody>
        </p:sp>
      </p:grpSp>
      <p:sp>
        <p:nvSpPr>
          <p:cNvPr id="111" name="矩形 110"/>
          <p:cNvSpPr/>
          <p:nvPr/>
        </p:nvSpPr>
        <p:spPr>
          <a:xfrm>
            <a:off x="1602314" y="1149472"/>
            <a:ext cx="7095858"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a:solidFill>
                  <a:srgbClr val="0274C5"/>
                </a:solidFill>
                <a:latin typeface="HelveticaNeueLT Pro 43 LtEx" pitchFamily="34" charset="0"/>
              </a:rPr>
              <a:t>Fast-editing</a:t>
            </a:r>
          </a:p>
          <a:p>
            <a:pPr algn="just">
              <a:spcBef>
                <a:spcPct val="20000"/>
              </a:spcBef>
              <a:defRPr/>
            </a:pPr>
            <a:r>
              <a:rPr lang="en-US" altLang="zh-CN" sz="1600" dirty="0">
                <a:latin typeface="HelveticaNeueLT Pro 43 LtEx" pitchFamily="34" charset="0"/>
              </a:rPr>
              <a:t>QRS templates editing is one of the most common operation. Users are able to edit the QRS classification by simply pressing “A/S/V/X/N” buttons on the PC keyboard. </a:t>
            </a:r>
            <a:endParaRPr lang="en-US" altLang="zh-CN" sz="1600" dirty="0">
              <a:solidFill>
                <a:schemeClr val="accent6"/>
              </a:solidFill>
              <a:latin typeface="HelveticaNeueLT Pro 43 LtEx" pitchFamily="34" charset="0"/>
            </a:endParaRPr>
          </a:p>
        </p:txBody>
      </p:sp>
      <p:grpSp>
        <p:nvGrpSpPr>
          <p:cNvPr id="25" name="组合 24"/>
          <p:cNvGrpSpPr/>
          <p:nvPr/>
        </p:nvGrpSpPr>
        <p:grpSpPr>
          <a:xfrm>
            <a:off x="1602" y="3670392"/>
            <a:ext cx="9144000" cy="630470"/>
            <a:chOff x="1602" y="3670392"/>
            <a:chExt cx="9144000" cy="630470"/>
          </a:xfrm>
        </p:grpSpPr>
        <p:sp>
          <p:nvSpPr>
            <p:cNvPr id="6" name="矩形 5"/>
            <p:cNvSpPr/>
            <p:nvPr/>
          </p:nvSpPr>
          <p:spPr>
            <a:xfrm>
              <a:off x="1602" y="3670392"/>
              <a:ext cx="9144000" cy="63047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70524" y="3701113"/>
              <a:ext cx="437940" cy="566364"/>
              <a:chOff x="485034" y="2866437"/>
              <a:chExt cx="510568" cy="585465"/>
            </a:xfrm>
          </p:grpSpPr>
          <p:sp>
            <p:nvSpPr>
              <p:cNvPr id="7" name="圆角矩形 6"/>
              <p:cNvSpPr/>
              <p:nvPr/>
            </p:nvSpPr>
            <p:spPr>
              <a:xfrm>
                <a:off x="513520" y="2866437"/>
                <a:ext cx="445931" cy="585465"/>
              </a:xfrm>
              <a:prstGeom prst="roundRect">
                <a:avLst/>
              </a:prstGeom>
              <a:solidFill>
                <a:srgbClr val="26262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 name="矩形 7"/>
              <p:cNvSpPr/>
              <p:nvPr/>
            </p:nvSpPr>
            <p:spPr>
              <a:xfrm>
                <a:off x="485034" y="2923501"/>
                <a:ext cx="510568"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N</a:t>
                </a:r>
                <a:endParaRPr lang="zh-CN" altLang="en-US" sz="2400" b="1" dirty="0">
                  <a:solidFill>
                    <a:schemeClr val="bg1"/>
                  </a:solidFill>
                </a:endParaRPr>
              </a:p>
            </p:txBody>
          </p:sp>
        </p:grpSp>
        <p:grpSp>
          <p:nvGrpSpPr>
            <p:cNvPr id="10" name="组合 9"/>
            <p:cNvGrpSpPr/>
            <p:nvPr/>
          </p:nvGrpSpPr>
          <p:grpSpPr>
            <a:xfrm>
              <a:off x="831427" y="3701113"/>
              <a:ext cx="404278" cy="566364"/>
              <a:chOff x="1078419" y="2869490"/>
              <a:chExt cx="471324" cy="585465"/>
            </a:xfrm>
          </p:grpSpPr>
          <p:sp>
            <p:nvSpPr>
              <p:cNvPr id="90" name="圆角矩形 89"/>
              <p:cNvSpPr/>
              <p:nvPr/>
            </p:nvSpPr>
            <p:spPr>
              <a:xfrm>
                <a:off x="1083091" y="2869490"/>
                <a:ext cx="445931" cy="585465"/>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矩形 90"/>
              <p:cNvSpPr/>
              <p:nvPr/>
            </p:nvSpPr>
            <p:spPr>
              <a:xfrm>
                <a:off x="1078419" y="2926554"/>
                <a:ext cx="471324"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a:t>
                </a:r>
                <a:endParaRPr lang="zh-CN" altLang="en-US" sz="2400" b="1" dirty="0">
                  <a:solidFill>
                    <a:schemeClr val="bg1"/>
                  </a:solidFill>
                </a:endParaRPr>
              </a:p>
            </p:txBody>
          </p:sp>
        </p:grpSp>
        <p:grpSp>
          <p:nvGrpSpPr>
            <p:cNvPr id="92" name="组合 91"/>
            <p:cNvGrpSpPr/>
            <p:nvPr/>
          </p:nvGrpSpPr>
          <p:grpSpPr>
            <a:xfrm>
              <a:off x="1268097" y="3701113"/>
              <a:ext cx="397866" cy="566364"/>
              <a:chOff x="507259" y="2866437"/>
              <a:chExt cx="463850" cy="585465"/>
            </a:xfrm>
          </p:grpSpPr>
          <p:sp>
            <p:nvSpPr>
              <p:cNvPr id="93" name="圆角矩形 92"/>
              <p:cNvSpPr/>
              <p:nvPr/>
            </p:nvSpPr>
            <p:spPr>
              <a:xfrm>
                <a:off x="513520" y="2866437"/>
                <a:ext cx="445931" cy="585465"/>
              </a:xfrm>
              <a:prstGeom prst="roundRect">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4" name="矩形 93"/>
              <p:cNvSpPr/>
              <p:nvPr/>
            </p:nvSpPr>
            <p:spPr>
              <a:xfrm>
                <a:off x="507259" y="2923501"/>
                <a:ext cx="463850"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S</a:t>
                </a:r>
                <a:endParaRPr lang="zh-CN" altLang="en-US" sz="2400" b="1" dirty="0">
                  <a:solidFill>
                    <a:schemeClr val="bg1"/>
                  </a:solidFill>
                </a:endParaRPr>
              </a:p>
            </p:txBody>
          </p:sp>
        </p:grpSp>
        <p:grpSp>
          <p:nvGrpSpPr>
            <p:cNvPr id="95" name="组合 94"/>
            <p:cNvGrpSpPr/>
            <p:nvPr/>
          </p:nvGrpSpPr>
          <p:grpSpPr>
            <a:xfrm>
              <a:off x="1698357" y="3701113"/>
              <a:ext cx="415498" cy="566364"/>
              <a:chOff x="1068894" y="2869490"/>
              <a:chExt cx="484405" cy="585465"/>
            </a:xfrm>
          </p:grpSpPr>
          <p:sp>
            <p:nvSpPr>
              <p:cNvPr id="96" name="圆角矩形 95"/>
              <p:cNvSpPr/>
              <p:nvPr/>
            </p:nvSpPr>
            <p:spPr>
              <a:xfrm>
                <a:off x="1083090" y="2869490"/>
                <a:ext cx="445931" cy="585465"/>
              </a:xfrm>
              <a:prstGeom prst="roundRect">
                <a:avLst/>
              </a:prstGeom>
              <a:solidFill>
                <a:srgbClr val="26D07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 name="矩形 101"/>
              <p:cNvSpPr/>
              <p:nvPr/>
            </p:nvSpPr>
            <p:spPr>
              <a:xfrm>
                <a:off x="1068894" y="2926554"/>
                <a:ext cx="484405"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A</a:t>
                </a:r>
                <a:endParaRPr lang="zh-CN" altLang="en-US" sz="2400" b="1" dirty="0">
                  <a:solidFill>
                    <a:schemeClr val="bg1"/>
                  </a:solidFill>
                </a:endParaRPr>
              </a:p>
            </p:txBody>
          </p:sp>
        </p:grpSp>
        <p:grpSp>
          <p:nvGrpSpPr>
            <p:cNvPr id="108" name="组合 107"/>
            <p:cNvGrpSpPr/>
            <p:nvPr/>
          </p:nvGrpSpPr>
          <p:grpSpPr>
            <a:xfrm>
              <a:off x="2139928" y="3701113"/>
              <a:ext cx="397940" cy="566364"/>
              <a:chOff x="513520" y="2866437"/>
              <a:chExt cx="463935" cy="585465"/>
            </a:xfrm>
          </p:grpSpPr>
          <p:sp>
            <p:nvSpPr>
              <p:cNvPr id="112" name="圆角矩形 111"/>
              <p:cNvSpPr/>
              <p:nvPr/>
            </p:nvSpPr>
            <p:spPr>
              <a:xfrm>
                <a:off x="513520" y="2866437"/>
                <a:ext cx="445931" cy="585465"/>
              </a:xfrm>
              <a:prstGeom prst="roundRect">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13" name="矩形 112"/>
              <p:cNvSpPr/>
              <p:nvPr/>
            </p:nvSpPr>
            <p:spPr>
              <a:xfrm>
                <a:off x="513606" y="2923501"/>
                <a:ext cx="463849"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X</a:t>
                </a:r>
                <a:endParaRPr lang="zh-CN" altLang="en-US" sz="2400" b="1" dirty="0">
                  <a:solidFill>
                    <a:schemeClr val="bg1"/>
                  </a:solidFill>
                </a:endParaRPr>
              </a:p>
            </p:txBody>
          </p:sp>
        </p:grpSp>
        <p:grpSp>
          <p:nvGrpSpPr>
            <p:cNvPr id="115" name="组合 114"/>
            <p:cNvGrpSpPr/>
            <p:nvPr/>
          </p:nvGrpSpPr>
          <p:grpSpPr>
            <a:xfrm>
              <a:off x="2532173" y="3701113"/>
              <a:ext cx="707245" cy="566364"/>
              <a:chOff x="1040323" y="2869490"/>
              <a:chExt cx="824535" cy="585465"/>
            </a:xfrm>
          </p:grpSpPr>
          <p:sp>
            <p:nvSpPr>
              <p:cNvPr id="117" name="圆角矩形 116"/>
              <p:cNvSpPr/>
              <p:nvPr/>
            </p:nvSpPr>
            <p:spPr>
              <a:xfrm>
                <a:off x="1083090" y="2869490"/>
                <a:ext cx="740569" cy="585465"/>
              </a:xfrm>
              <a:prstGeom prst="roundRect">
                <a:avLst/>
              </a:prstGeom>
              <a:solidFill>
                <a:schemeClr val="accent5">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矩形 117"/>
              <p:cNvSpPr/>
              <p:nvPr/>
            </p:nvSpPr>
            <p:spPr>
              <a:xfrm>
                <a:off x="1040323" y="2926554"/>
                <a:ext cx="824535"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Del</a:t>
                </a:r>
                <a:endParaRPr lang="zh-CN" altLang="en-US" sz="2400" b="1" dirty="0">
                  <a:solidFill>
                    <a:schemeClr val="bg1"/>
                  </a:solidFill>
                </a:endParaRPr>
              </a:p>
            </p:txBody>
          </p:sp>
        </p:grpSp>
        <p:grpSp>
          <p:nvGrpSpPr>
            <p:cNvPr id="119" name="组合 118"/>
            <p:cNvGrpSpPr/>
            <p:nvPr/>
          </p:nvGrpSpPr>
          <p:grpSpPr>
            <a:xfrm>
              <a:off x="3245441" y="3701113"/>
              <a:ext cx="635223" cy="566364"/>
              <a:chOff x="1083090" y="2869490"/>
              <a:chExt cx="740569" cy="585465"/>
            </a:xfrm>
          </p:grpSpPr>
          <p:sp>
            <p:nvSpPr>
              <p:cNvPr id="120" name="圆角矩形 119"/>
              <p:cNvSpPr/>
              <p:nvPr/>
            </p:nvSpPr>
            <p:spPr>
              <a:xfrm>
                <a:off x="1083090" y="2869490"/>
                <a:ext cx="740569" cy="585465"/>
              </a:xfrm>
              <a:prstGeom prst="round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20"/>
              <p:cNvSpPr/>
              <p:nvPr/>
            </p:nvSpPr>
            <p:spPr>
              <a:xfrm>
                <a:off x="1101760" y="2926554"/>
                <a:ext cx="704929"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aP</a:t>
                </a:r>
                <a:endParaRPr lang="zh-CN" altLang="en-US" sz="2400" b="1" dirty="0">
                  <a:solidFill>
                    <a:schemeClr val="bg1"/>
                  </a:solidFill>
                </a:endParaRPr>
              </a:p>
            </p:txBody>
          </p:sp>
        </p:grpSp>
        <p:grpSp>
          <p:nvGrpSpPr>
            <p:cNvPr id="122" name="组合 121"/>
            <p:cNvGrpSpPr/>
            <p:nvPr/>
          </p:nvGrpSpPr>
          <p:grpSpPr>
            <a:xfrm>
              <a:off x="3925467" y="3701113"/>
              <a:ext cx="635223" cy="566364"/>
              <a:chOff x="1083090" y="2869490"/>
              <a:chExt cx="740569" cy="585465"/>
            </a:xfrm>
          </p:grpSpPr>
          <p:sp>
            <p:nvSpPr>
              <p:cNvPr id="123" name="圆角矩形 122"/>
              <p:cNvSpPr/>
              <p:nvPr/>
            </p:nvSpPr>
            <p:spPr>
              <a:xfrm>
                <a:off x="1083090" y="2869490"/>
                <a:ext cx="740569" cy="585465"/>
              </a:xfrm>
              <a:prstGeom prst="round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矩形 123"/>
              <p:cNvSpPr/>
              <p:nvPr/>
            </p:nvSpPr>
            <p:spPr>
              <a:xfrm>
                <a:off x="1114134" y="2926554"/>
                <a:ext cx="686241"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vP</a:t>
                </a:r>
                <a:endParaRPr lang="zh-CN" altLang="en-US" sz="2400" b="1" dirty="0">
                  <a:solidFill>
                    <a:schemeClr val="bg1"/>
                  </a:solidFill>
                </a:endParaRPr>
              </a:p>
            </p:txBody>
          </p:sp>
        </p:grpSp>
        <p:grpSp>
          <p:nvGrpSpPr>
            <p:cNvPr id="125" name="组合 124"/>
            <p:cNvGrpSpPr/>
            <p:nvPr/>
          </p:nvGrpSpPr>
          <p:grpSpPr>
            <a:xfrm>
              <a:off x="4546854" y="3701113"/>
              <a:ext cx="784189" cy="566364"/>
              <a:chOff x="1005397" y="2869490"/>
              <a:chExt cx="914240" cy="585465"/>
            </a:xfrm>
          </p:grpSpPr>
          <p:sp>
            <p:nvSpPr>
              <p:cNvPr id="126" name="圆角矩形 125"/>
              <p:cNvSpPr/>
              <p:nvPr/>
            </p:nvSpPr>
            <p:spPr>
              <a:xfrm>
                <a:off x="1083090" y="2869490"/>
                <a:ext cx="770898" cy="585465"/>
              </a:xfrm>
              <a:prstGeom prst="round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矩形 126"/>
              <p:cNvSpPr/>
              <p:nvPr/>
            </p:nvSpPr>
            <p:spPr>
              <a:xfrm>
                <a:off x="1005397" y="2926554"/>
                <a:ext cx="914240"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avP</a:t>
                </a:r>
                <a:endParaRPr lang="zh-CN" altLang="en-US" sz="2400" b="1" dirty="0">
                  <a:solidFill>
                    <a:schemeClr val="bg1"/>
                  </a:solidFill>
                </a:endParaRPr>
              </a:p>
            </p:txBody>
          </p:sp>
        </p:grpSp>
        <p:grpSp>
          <p:nvGrpSpPr>
            <p:cNvPr id="128" name="组合 127"/>
            <p:cNvGrpSpPr/>
            <p:nvPr/>
          </p:nvGrpSpPr>
          <p:grpSpPr>
            <a:xfrm>
              <a:off x="5327493" y="3702698"/>
              <a:ext cx="635223" cy="566364"/>
              <a:chOff x="1083090" y="2869490"/>
              <a:chExt cx="740569" cy="585465"/>
            </a:xfrm>
          </p:grpSpPr>
          <p:sp>
            <p:nvSpPr>
              <p:cNvPr id="129" name="圆角矩形 128"/>
              <p:cNvSpPr/>
              <p:nvPr/>
            </p:nvSpPr>
            <p:spPr>
              <a:xfrm>
                <a:off x="1083090" y="2869490"/>
                <a:ext cx="740569" cy="585465"/>
              </a:xfrm>
              <a:prstGeom prst="roundRect">
                <a:avLst/>
              </a:prstGeom>
              <a:solidFill>
                <a:srgbClr val="37BDD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9"/>
              <p:cNvSpPr/>
              <p:nvPr/>
            </p:nvSpPr>
            <p:spPr>
              <a:xfrm>
                <a:off x="1101760" y="2926554"/>
                <a:ext cx="69932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Ea</a:t>
                </a:r>
                <a:endParaRPr lang="zh-CN" altLang="en-US" sz="2400" b="1" dirty="0">
                  <a:solidFill>
                    <a:schemeClr val="bg1"/>
                  </a:solidFill>
                </a:endParaRPr>
              </a:p>
            </p:txBody>
          </p:sp>
        </p:grpSp>
        <p:grpSp>
          <p:nvGrpSpPr>
            <p:cNvPr id="131" name="组合 130"/>
            <p:cNvGrpSpPr/>
            <p:nvPr/>
          </p:nvGrpSpPr>
          <p:grpSpPr>
            <a:xfrm>
              <a:off x="5997994" y="3702698"/>
              <a:ext cx="635223" cy="566364"/>
              <a:chOff x="1083090" y="2869490"/>
              <a:chExt cx="740569" cy="585465"/>
            </a:xfrm>
          </p:grpSpPr>
          <p:sp>
            <p:nvSpPr>
              <p:cNvPr id="132" name="圆角矩形 131"/>
              <p:cNvSpPr/>
              <p:nvPr/>
            </p:nvSpPr>
            <p:spPr>
              <a:xfrm>
                <a:off x="1083090" y="2869490"/>
                <a:ext cx="740569" cy="585465"/>
              </a:xfrm>
              <a:prstGeom prst="roundRect">
                <a:avLst/>
              </a:prstGeom>
              <a:solidFill>
                <a:srgbClr val="37BDD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3" name="矩形 132"/>
              <p:cNvSpPr/>
              <p:nvPr/>
            </p:nvSpPr>
            <p:spPr>
              <a:xfrm>
                <a:off x="1114134" y="2926554"/>
                <a:ext cx="680634"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Ev</a:t>
                </a:r>
                <a:endParaRPr lang="zh-CN" altLang="en-US" sz="2400" b="1" dirty="0">
                  <a:solidFill>
                    <a:schemeClr val="bg1"/>
                  </a:solidFill>
                </a:endParaRPr>
              </a:p>
            </p:txBody>
          </p:sp>
        </p:grpSp>
        <p:grpSp>
          <p:nvGrpSpPr>
            <p:cNvPr id="137" name="组合 136"/>
            <p:cNvGrpSpPr/>
            <p:nvPr/>
          </p:nvGrpSpPr>
          <p:grpSpPr>
            <a:xfrm>
              <a:off x="6673906" y="3705871"/>
              <a:ext cx="635223" cy="566364"/>
              <a:chOff x="1083090" y="2869490"/>
              <a:chExt cx="740569" cy="585465"/>
            </a:xfrm>
          </p:grpSpPr>
          <p:sp>
            <p:nvSpPr>
              <p:cNvPr id="138" name="圆角矩形 137"/>
              <p:cNvSpPr/>
              <p:nvPr/>
            </p:nvSpPr>
            <p:spPr>
              <a:xfrm>
                <a:off x="1083090" y="2869490"/>
                <a:ext cx="740569" cy="585465"/>
              </a:xfrm>
              <a:prstGeom prst="roundRect">
                <a:avLst/>
              </a:prstGeom>
              <a:solidFill>
                <a:srgbClr val="37BDD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8"/>
              <p:cNvSpPr/>
              <p:nvPr/>
            </p:nvSpPr>
            <p:spPr>
              <a:xfrm>
                <a:off x="1099845" y="2926554"/>
                <a:ext cx="706798"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En</a:t>
                </a:r>
                <a:endParaRPr lang="zh-CN" altLang="en-US" sz="2400" b="1" dirty="0">
                  <a:solidFill>
                    <a:schemeClr val="bg1"/>
                  </a:solidFill>
                </a:endParaRPr>
              </a:p>
            </p:txBody>
          </p:sp>
        </p:grpSp>
        <p:grpSp>
          <p:nvGrpSpPr>
            <p:cNvPr id="140" name="组合 139"/>
            <p:cNvGrpSpPr/>
            <p:nvPr/>
          </p:nvGrpSpPr>
          <p:grpSpPr>
            <a:xfrm>
              <a:off x="7354705" y="3703253"/>
              <a:ext cx="635223" cy="566364"/>
              <a:chOff x="1083090" y="2869490"/>
              <a:chExt cx="740569" cy="585465"/>
            </a:xfrm>
          </p:grpSpPr>
          <p:sp>
            <p:nvSpPr>
              <p:cNvPr id="141" name="圆角矩形 140"/>
              <p:cNvSpPr/>
              <p:nvPr/>
            </p:nvSpPr>
            <p:spPr>
              <a:xfrm>
                <a:off x="1083090" y="2869490"/>
                <a:ext cx="740569" cy="585465"/>
              </a:xfrm>
              <a:prstGeom prst="roundRect">
                <a:avLst/>
              </a:pr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2" name="矩形 141"/>
              <p:cNvSpPr/>
              <p:nvPr/>
            </p:nvSpPr>
            <p:spPr>
              <a:xfrm>
                <a:off x="1095084" y="2926554"/>
                <a:ext cx="712405"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LB</a:t>
                </a:r>
                <a:endParaRPr lang="zh-CN" altLang="en-US" sz="2400" b="1" dirty="0">
                  <a:solidFill>
                    <a:schemeClr val="bg1"/>
                  </a:solidFill>
                </a:endParaRPr>
              </a:p>
            </p:txBody>
          </p:sp>
        </p:grpSp>
        <p:grpSp>
          <p:nvGrpSpPr>
            <p:cNvPr id="143" name="组合 142"/>
            <p:cNvGrpSpPr/>
            <p:nvPr/>
          </p:nvGrpSpPr>
          <p:grpSpPr>
            <a:xfrm>
              <a:off x="8028323" y="3706426"/>
              <a:ext cx="655949" cy="566364"/>
              <a:chOff x="1071270" y="2869490"/>
              <a:chExt cx="764733" cy="585465"/>
            </a:xfrm>
          </p:grpSpPr>
          <p:sp>
            <p:nvSpPr>
              <p:cNvPr id="144" name="圆角矩形 143"/>
              <p:cNvSpPr/>
              <p:nvPr/>
            </p:nvSpPr>
            <p:spPr>
              <a:xfrm>
                <a:off x="1083090" y="2869490"/>
                <a:ext cx="740569" cy="585465"/>
              </a:xfrm>
              <a:prstGeom prst="roundRect">
                <a:avLst/>
              </a:pr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5" name="矩形 144"/>
              <p:cNvSpPr/>
              <p:nvPr/>
            </p:nvSpPr>
            <p:spPr>
              <a:xfrm>
                <a:off x="1071270" y="2926554"/>
                <a:ext cx="76473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RB</a:t>
                </a:r>
                <a:endParaRPr lang="zh-CN" altLang="en-US" sz="2400" b="1" dirty="0">
                  <a:solidFill>
                    <a:schemeClr val="bg1"/>
                  </a:solidFill>
                </a:endParaRPr>
              </a:p>
            </p:txBody>
          </p:sp>
        </p:grpSp>
      </p:grpSp>
      <p:grpSp>
        <p:nvGrpSpPr>
          <p:cNvPr id="5" name="组合 4"/>
          <p:cNvGrpSpPr/>
          <p:nvPr/>
        </p:nvGrpSpPr>
        <p:grpSpPr>
          <a:xfrm>
            <a:off x="310725" y="4472144"/>
            <a:ext cx="6286500" cy="2209800"/>
            <a:chOff x="1355653" y="3789040"/>
            <a:chExt cx="6286500" cy="2209800"/>
          </a:xfrm>
        </p:grpSpPr>
        <p:pic>
          <p:nvPicPr>
            <p:cNvPr id="3075" name="Picture 3" descr="C:\Users\huhaixiao\Desktop\gfdgfdgfdgfdgfd.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55653" y="3789040"/>
              <a:ext cx="6286500" cy="2209800"/>
            </a:xfrm>
            <a:prstGeom prst="roundRect">
              <a:avLst>
                <a:gd name="adj" fmla="val 3161"/>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4462385" y="5132842"/>
              <a:ext cx="384048" cy="411480"/>
              <a:chOff x="4462385" y="5132842"/>
              <a:chExt cx="384048" cy="411480"/>
            </a:xfrm>
          </p:grpSpPr>
          <p:sp>
            <p:nvSpPr>
              <p:cNvPr id="13" name="圆角矩形 12"/>
              <p:cNvSpPr/>
              <p:nvPr/>
            </p:nvSpPr>
            <p:spPr>
              <a:xfrm>
                <a:off x="4462385" y="5132842"/>
                <a:ext cx="384048" cy="411480"/>
              </a:xfrm>
              <a:prstGeom prst="roundRect">
                <a:avLst>
                  <a:gd name="adj" fmla="val 19973"/>
                </a:avLst>
              </a:prstGeom>
              <a:solidFill>
                <a:srgbClr val="26262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6" name="矩形 145"/>
              <p:cNvSpPr/>
              <p:nvPr/>
            </p:nvSpPr>
            <p:spPr>
              <a:xfrm>
                <a:off x="4490208" y="5183949"/>
                <a:ext cx="332142"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N</a:t>
                </a:r>
                <a:endParaRPr lang="zh-CN" altLang="en-US" sz="2400" b="1" dirty="0">
                  <a:solidFill>
                    <a:schemeClr val="bg1"/>
                  </a:solidFill>
                </a:endParaRPr>
              </a:p>
            </p:txBody>
          </p:sp>
        </p:grpSp>
        <p:grpSp>
          <p:nvGrpSpPr>
            <p:cNvPr id="147" name="组合 146"/>
            <p:cNvGrpSpPr/>
            <p:nvPr/>
          </p:nvGrpSpPr>
          <p:grpSpPr>
            <a:xfrm>
              <a:off x="3618361" y="5130468"/>
              <a:ext cx="384048" cy="411480"/>
              <a:chOff x="4462385" y="5132842"/>
              <a:chExt cx="384048" cy="411480"/>
            </a:xfrm>
          </p:grpSpPr>
          <p:sp>
            <p:nvSpPr>
              <p:cNvPr id="148" name="圆角矩形 147"/>
              <p:cNvSpPr/>
              <p:nvPr/>
            </p:nvSpPr>
            <p:spPr>
              <a:xfrm>
                <a:off x="4462385" y="5132842"/>
                <a:ext cx="384048" cy="411480"/>
              </a:xfrm>
              <a:prstGeom prst="roundRect">
                <a:avLst>
                  <a:gd name="adj" fmla="val 19973"/>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9" name="矩形 148"/>
              <p:cNvSpPr/>
              <p:nvPr/>
            </p:nvSpPr>
            <p:spPr>
              <a:xfrm>
                <a:off x="4501872" y="5191086"/>
                <a:ext cx="312906"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V</a:t>
                </a:r>
                <a:endParaRPr lang="zh-CN" altLang="en-US" sz="1400" b="1" dirty="0">
                  <a:solidFill>
                    <a:schemeClr val="bg1"/>
                  </a:solidFill>
                </a:endParaRPr>
              </a:p>
            </p:txBody>
          </p:sp>
        </p:grpSp>
        <p:grpSp>
          <p:nvGrpSpPr>
            <p:cNvPr id="150" name="组合 149"/>
            <p:cNvGrpSpPr/>
            <p:nvPr/>
          </p:nvGrpSpPr>
          <p:grpSpPr>
            <a:xfrm>
              <a:off x="2638509" y="4687853"/>
              <a:ext cx="384048" cy="411480"/>
              <a:chOff x="4462385" y="5132842"/>
              <a:chExt cx="384048" cy="411480"/>
            </a:xfrm>
          </p:grpSpPr>
          <p:sp>
            <p:nvSpPr>
              <p:cNvPr id="151" name="圆角矩形 150"/>
              <p:cNvSpPr/>
              <p:nvPr/>
            </p:nvSpPr>
            <p:spPr>
              <a:xfrm>
                <a:off x="4462385" y="5132842"/>
                <a:ext cx="384048" cy="411480"/>
              </a:xfrm>
              <a:prstGeom prst="roundRect">
                <a:avLst>
                  <a:gd name="adj" fmla="val 19973"/>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2" name="矩形 151"/>
              <p:cNvSpPr/>
              <p:nvPr/>
            </p:nvSpPr>
            <p:spPr>
              <a:xfrm>
                <a:off x="4502119" y="5188718"/>
                <a:ext cx="309700" cy="307777"/>
              </a:xfrm>
              <a:prstGeom prst="rect">
                <a:avLst/>
              </a:prstGeom>
            </p:spPr>
            <p:txBody>
              <a:bodyPr wrap="none">
                <a:spAutoFit/>
              </a:bodyPr>
              <a:lstStyle/>
              <a:p>
                <a:r>
                  <a:rPr lang="en-US" altLang="zh-CN" sz="1400" b="1" dirty="0">
                    <a:solidFill>
                      <a:schemeClr val="bg1"/>
                    </a:solidFill>
                    <a:latin typeface="HelveticaNeueLT Pro 43 LtEx" pitchFamily="34" charset="0"/>
                  </a:rPr>
                  <a:t>S</a:t>
                </a:r>
                <a:endParaRPr lang="zh-CN" altLang="en-US" sz="1400" b="1" dirty="0">
                  <a:solidFill>
                    <a:schemeClr val="bg1"/>
                  </a:solidFill>
                </a:endParaRPr>
              </a:p>
            </p:txBody>
          </p:sp>
        </p:grpSp>
        <p:grpSp>
          <p:nvGrpSpPr>
            <p:cNvPr id="153" name="组合 152"/>
            <p:cNvGrpSpPr/>
            <p:nvPr/>
          </p:nvGrpSpPr>
          <p:grpSpPr>
            <a:xfrm>
              <a:off x="2217990" y="4685949"/>
              <a:ext cx="384048" cy="411480"/>
              <a:chOff x="4462385" y="5132842"/>
              <a:chExt cx="384048" cy="411480"/>
            </a:xfrm>
          </p:grpSpPr>
          <p:sp>
            <p:nvSpPr>
              <p:cNvPr id="154" name="圆角矩形 153"/>
              <p:cNvSpPr/>
              <p:nvPr/>
            </p:nvSpPr>
            <p:spPr>
              <a:xfrm>
                <a:off x="4462385" y="5132842"/>
                <a:ext cx="384048" cy="411480"/>
              </a:xfrm>
              <a:prstGeom prst="roundRect">
                <a:avLst>
                  <a:gd name="adj" fmla="val 19973"/>
                </a:avLst>
              </a:prstGeom>
              <a:solidFill>
                <a:srgbClr val="26D07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矩形 154"/>
              <p:cNvSpPr/>
              <p:nvPr/>
            </p:nvSpPr>
            <p:spPr>
              <a:xfrm>
                <a:off x="4497357" y="5183955"/>
                <a:ext cx="319318"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A</a:t>
                </a:r>
                <a:endParaRPr lang="zh-CN" altLang="en-US" sz="1400" b="1" dirty="0">
                  <a:solidFill>
                    <a:schemeClr val="bg1"/>
                  </a:solidFill>
                </a:endParaRPr>
              </a:p>
            </p:txBody>
          </p:sp>
        </p:grpSp>
        <p:grpSp>
          <p:nvGrpSpPr>
            <p:cNvPr id="156" name="组合 155"/>
            <p:cNvGrpSpPr/>
            <p:nvPr/>
          </p:nvGrpSpPr>
          <p:grpSpPr>
            <a:xfrm>
              <a:off x="2794658" y="5126492"/>
              <a:ext cx="384048" cy="411480"/>
              <a:chOff x="4462385" y="5132842"/>
              <a:chExt cx="384048" cy="411480"/>
            </a:xfrm>
          </p:grpSpPr>
          <p:sp>
            <p:nvSpPr>
              <p:cNvPr id="157" name="圆角矩形 156"/>
              <p:cNvSpPr/>
              <p:nvPr/>
            </p:nvSpPr>
            <p:spPr>
              <a:xfrm>
                <a:off x="4462385" y="5132842"/>
                <a:ext cx="384048" cy="411480"/>
              </a:xfrm>
              <a:prstGeom prst="roundRect">
                <a:avLst>
                  <a:gd name="adj" fmla="val 19973"/>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8" name="矩形 157"/>
              <p:cNvSpPr/>
              <p:nvPr/>
            </p:nvSpPr>
            <p:spPr>
              <a:xfrm>
                <a:off x="4499393" y="5193481"/>
                <a:ext cx="309700"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X</a:t>
                </a:r>
                <a:endParaRPr lang="zh-CN" altLang="en-US" sz="1400" b="1" dirty="0">
                  <a:solidFill>
                    <a:schemeClr val="bg1"/>
                  </a:solidFill>
                </a:endParaRPr>
              </a:p>
            </p:txBody>
          </p:sp>
        </p:grpSp>
        <p:grpSp>
          <p:nvGrpSpPr>
            <p:cNvPr id="159" name="组合 158"/>
            <p:cNvGrpSpPr/>
            <p:nvPr/>
          </p:nvGrpSpPr>
          <p:grpSpPr>
            <a:xfrm>
              <a:off x="3004147" y="4686743"/>
              <a:ext cx="489236" cy="411480"/>
              <a:chOff x="4411629" y="5132842"/>
              <a:chExt cx="489236" cy="411480"/>
            </a:xfrm>
          </p:grpSpPr>
          <p:sp>
            <p:nvSpPr>
              <p:cNvPr id="160" name="圆角矩形 159"/>
              <p:cNvSpPr/>
              <p:nvPr/>
            </p:nvSpPr>
            <p:spPr>
              <a:xfrm>
                <a:off x="4462385" y="5132842"/>
                <a:ext cx="384048" cy="411480"/>
              </a:xfrm>
              <a:prstGeom prst="roundRect">
                <a:avLst>
                  <a:gd name="adj" fmla="val 19973"/>
                </a:avLst>
              </a:prstGeom>
              <a:solidFill>
                <a:schemeClr val="accent5">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1" name="矩形 160"/>
              <p:cNvSpPr/>
              <p:nvPr/>
            </p:nvSpPr>
            <p:spPr>
              <a:xfrm>
                <a:off x="4411629" y="5186324"/>
                <a:ext cx="489236"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Del</a:t>
                </a:r>
                <a:endParaRPr lang="zh-CN" altLang="en-US" sz="1400" b="1" dirty="0">
                  <a:solidFill>
                    <a:schemeClr val="bg1"/>
                  </a:solidFill>
                </a:endParaRPr>
              </a:p>
            </p:txBody>
          </p:sp>
        </p:grpSp>
        <p:grpSp>
          <p:nvGrpSpPr>
            <p:cNvPr id="84" name="组合 83"/>
            <p:cNvGrpSpPr/>
            <p:nvPr/>
          </p:nvGrpSpPr>
          <p:grpSpPr>
            <a:xfrm>
              <a:off x="3866887" y="4686751"/>
              <a:ext cx="431528" cy="411480"/>
              <a:chOff x="4442582" y="5132842"/>
              <a:chExt cx="431528" cy="411480"/>
            </a:xfrm>
          </p:grpSpPr>
          <p:sp>
            <p:nvSpPr>
              <p:cNvPr id="85" name="圆角矩形 84"/>
              <p:cNvSpPr/>
              <p:nvPr/>
            </p:nvSpPr>
            <p:spPr>
              <a:xfrm>
                <a:off x="4462385" y="5132842"/>
                <a:ext cx="384048" cy="411480"/>
              </a:xfrm>
              <a:prstGeom prst="roundRect">
                <a:avLst>
                  <a:gd name="adj" fmla="val 19973"/>
                </a:avLst>
              </a:prstGeom>
              <a:solidFill>
                <a:srgbClr val="37BDD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矩形 85"/>
              <p:cNvSpPr/>
              <p:nvPr/>
            </p:nvSpPr>
            <p:spPr>
              <a:xfrm>
                <a:off x="4442582" y="5186324"/>
                <a:ext cx="431528"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En</a:t>
                </a:r>
                <a:endParaRPr lang="zh-CN" altLang="en-US" sz="1600" b="1" dirty="0">
                  <a:solidFill>
                    <a:schemeClr val="bg1"/>
                  </a:solidFill>
                </a:endParaRPr>
              </a:p>
            </p:txBody>
          </p:sp>
        </p:grpSp>
        <p:grpSp>
          <p:nvGrpSpPr>
            <p:cNvPr id="88" name="组合 87"/>
            <p:cNvGrpSpPr/>
            <p:nvPr/>
          </p:nvGrpSpPr>
          <p:grpSpPr>
            <a:xfrm>
              <a:off x="2444860" y="4247183"/>
              <a:ext cx="426720" cy="411480"/>
              <a:chOff x="4442250" y="5132842"/>
              <a:chExt cx="426720" cy="411480"/>
            </a:xfrm>
          </p:grpSpPr>
          <p:sp>
            <p:nvSpPr>
              <p:cNvPr id="89" name="圆角矩形 88"/>
              <p:cNvSpPr/>
              <p:nvPr/>
            </p:nvSpPr>
            <p:spPr>
              <a:xfrm>
                <a:off x="4462385" y="5132842"/>
                <a:ext cx="384048" cy="411480"/>
              </a:xfrm>
              <a:prstGeom prst="roundRect">
                <a:avLst>
                  <a:gd name="adj" fmla="val 19973"/>
                </a:avLst>
              </a:prstGeom>
              <a:solidFill>
                <a:srgbClr val="37BDD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 name="矩形 109"/>
              <p:cNvSpPr/>
              <p:nvPr/>
            </p:nvSpPr>
            <p:spPr>
              <a:xfrm>
                <a:off x="4442250" y="5186324"/>
                <a:ext cx="426720"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Ea</a:t>
                </a:r>
                <a:endParaRPr lang="zh-CN" altLang="en-US" sz="1400" b="1" dirty="0">
                  <a:solidFill>
                    <a:schemeClr val="bg1"/>
                  </a:solidFill>
                </a:endParaRPr>
              </a:p>
            </p:txBody>
          </p:sp>
        </p:grpSp>
        <p:grpSp>
          <p:nvGrpSpPr>
            <p:cNvPr id="114" name="组合 113"/>
            <p:cNvGrpSpPr/>
            <p:nvPr/>
          </p:nvGrpSpPr>
          <p:grpSpPr>
            <a:xfrm>
              <a:off x="2863329" y="4246172"/>
              <a:ext cx="417102" cy="411480"/>
              <a:chOff x="4444963" y="5132842"/>
              <a:chExt cx="417102" cy="411480"/>
            </a:xfrm>
          </p:grpSpPr>
          <p:sp>
            <p:nvSpPr>
              <p:cNvPr id="116" name="圆角矩形 115"/>
              <p:cNvSpPr/>
              <p:nvPr/>
            </p:nvSpPr>
            <p:spPr>
              <a:xfrm>
                <a:off x="4462385" y="5132842"/>
                <a:ext cx="384048" cy="411480"/>
              </a:xfrm>
              <a:prstGeom prst="roundRect">
                <a:avLst>
                  <a:gd name="adj" fmla="val 19973"/>
                </a:avLst>
              </a:prstGeom>
              <a:solidFill>
                <a:srgbClr val="37BDD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4" name="矩形 133"/>
              <p:cNvSpPr/>
              <p:nvPr/>
            </p:nvSpPr>
            <p:spPr>
              <a:xfrm>
                <a:off x="4444963" y="5186324"/>
                <a:ext cx="417102"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Ev</a:t>
                </a:r>
                <a:endParaRPr lang="zh-CN" altLang="en-US" sz="1600" b="1" dirty="0">
                  <a:solidFill>
                    <a:schemeClr val="bg1"/>
                  </a:solidFill>
                </a:endParaRPr>
              </a:p>
            </p:txBody>
          </p:sp>
        </p:grpSp>
        <p:grpSp>
          <p:nvGrpSpPr>
            <p:cNvPr id="135" name="组合 134"/>
            <p:cNvGrpSpPr/>
            <p:nvPr/>
          </p:nvGrpSpPr>
          <p:grpSpPr>
            <a:xfrm>
              <a:off x="5536568" y="4691877"/>
              <a:ext cx="433132" cy="411480"/>
              <a:chOff x="4441791" y="5132842"/>
              <a:chExt cx="433132" cy="411480"/>
            </a:xfrm>
          </p:grpSpPr>
          <p:sp>
            <p:nvSpPr>
              <p:cNvPr id="136" name="圆角矩形 135"/>
              <p:cNvSpPr/>
              <p:nvPr/>
            </p:nvSpPr>
            <p:spPr>
              <a:xfrm>
                <a:off x="4462385" y="5132842"/>
                <a:ext cx="384048" cy="411480"/>
              </a:xfrm>
              <a:prstGeom prst="roundRect">
                <a:avLst>
                  <a:gd name="adj" fmla="val 19973"/>
                </a:avLst>
              </a:pr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2" name="矩形 161"/>
              <p:cNvSpPr/>
              <p:nvPr/>
            </p:nvSpPr>
            <p:spPr>
              <a:xfrm>
                <a:off x="4441791" y="5188707"/>
                <a:ext cx="433132"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LB</a:t>
                </a:r>
                <a:endParaRPr lang="zh-CN" altLang="en-US" sz="1400" b="1" dirty="0">
                  <a:solidFill>
                    <a:schemeClr val="bg1"/>
                  </a:solidFill>
                </a:endParaRPr>
              </a:p>
            </p:txBody>
          </p:sp>
        </p:grpSp>
        <p:grpSp>
          <p:nvGrpSpPr>
            <p:cNvPr id="163" name="组合 162"/>
            <p:cNvGrpSpPr/>
            <p:nvPr/>
          </p:nvGrpSpPr>
          <p:grpSpPr>
            <a:xfrm>
              <a:off x="3263051" y="4247535"/>
              <a:ext cx="460382" cy="411480"/>
              <a:chOff x="4428295" y="5132842"/>
              <a:chExt cx="460382" cy="411480"/>
            </a:xfrm>
          </p:grpSpPr>
          <p:sp>
            <p:nvSpPr>
              <p:cNvPr id="164" name="圆角矩形 163"/>
              <p:cNvSpPr/>
              <p:nvPr/>
            </p:nvSpPr>
            <p:spPr>
              <a:xfrm>
                <a:off x="4462385" y="5132842"/>
                <a:ext cx="384048" cy="411480"/>
              </a:xfrm>
              <a:prstGeom prst="roundRect">
                <a:avLst>
                  <a:gd name="adj" fmla="val 19973"/>
                </a:avLst>
              </a:prstGeom>
              <a:solidFill>
                <a:schemeClr val="tx2">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5" name="矩形 164"/>
              <p:cNvSpPr/>
              <p:nvPr/>
            </p:nvSpPr>
            <p:spPr>
              <a:xfrm>
                <a:off x="4428295" y="5188705"/>
                <a:ext cx="460382" cy="307777"/>
              </a:xfrm>
              <a:prstGeom prst="rect">
                <a:avLst/>
              </a:prstGeom>
            </p:spPr>
            <p:txBody>
              <a:bodyPr wrap="none">
                <a:spAutoFit/>
              </a:bodyPr>
              <a:lstStyle/>
              <a:p>
                <a:r>
                  <a:rPr lang="en-US" altLang="zh-CN" sz="1400" b="1" dirty="0">
                    <a:solidFill>
                      <a:schemeClr val="bg1"/>
                    </a:solidFill>
                    <a:latin typeface="HelveticaNeueLT Pro 43 LtEx" pitchFamily="34" charset="0"/>
                  </a:rPr>
                  <a:t>R</a:t>
                </a:r>
                <a:r>
                  <a:rPr lang="en-US" altLang="zh-CN" sz="1400" b="1" dirty="0" smtClean="0">
                    <a:solidFill>
                      <a:schemeClr val="bg1"/>
                    </a:solidFill>
                    <a:latin typeface="HelveticaNeueLT Pro 43 LtEx" pitchFamily="34" charset="0"/>
                  </a:rPr>
                  <a:t>B</a:t>
                </a:r>
                <a:endParaRPr lang="zh-CN" altLang="en-US" sz="1400" b="1" dirty="0">
                  <a:solidFill>
                    <a:schemeClr val="bg1"/>
                  </a:solidFill>
                </a:endParaRPr>
              </a:p>
            </p:txBody>
          </p:sp>
        </p:grpSp>
        <p:grpSp>
          <p:nvGrpSpPr>
            <p:cNvPr id="166" name="组合 165"/>
            <p:cNvGrpSpPr/>
            <p:nvPr/>
          </p:nvGrpSpPr>
          <p:grpSpPr>
            <a:xfrm>
              <a:off x="4946326" y="4256072"/>
              <a:ext cx="429926" cy="411480"/>
              <a:chOff x="4440202" y="5132842"/>
              <a:chExt cx="429926" cy="411480"/>
            </a:xfrm>
          </p:grpSpPr>
          <p:sp>
            <p:nvSpPr>
              <p:cNvPr id="167" name="圆角矩形 166"/>
              <p:cNvSpPr/>
              <p:nvPr/>
            </p:nvSpPr>
            <p:spPr>
              <a:xfrm>
                <a:off x="4462385" y="5132842"/>
                <a:ext cx="384048" cy="411480"/>
              </a:xfrm>
              <a:prstGeom prst="roundRect">
                <a:avLst>
                  <a:gd name="adj" fmla="val 19973"/>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8" name="矩形 167"/>
              <p:cNvSpPr/>
              <p:nvPr/>
            </p:nvSpPr>
            <p:spPr>
              <a:xfrm>
                <a:off x="4440202" y="5186324"/>
                <a:ext cx="429926"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aP</a:t>
                </a:r>
                <a:endParaRPr lang="zh-CN" altLang="en-US" sz="1400" b="1" dirty="0">
                  <a:solidFill>
                    <a:schemeClr val="bg1"/>
                  </a:solidFill>
                </a:endParaRPr>
              </a:p>
            </p:txBody>
          </p:sp>
        </p:grpSp>
        <p:grpSp>
          <p:nvGrpSpPr>
            <p:cNvPr id="169" name="组合 168"/>
            <p:cNvGrpSpPr/>
            <p:nvPr/>
          </p:nvGrpSpPr>
          <p:grpSpPr>
            <a:xfrm>
              <a:off x="5789996" y="4252345"/>
              <a:ext cx="420308" cy="411480"/>
              <a:chOff x="4451316" y="5132842"/>
              <a:chExt cx="420308" cy="411480"/>
            </a:xfrm>
          </p:grpSpPr>
          <p:sp>
            <p:nvSpPr>
              <p:cNvPr id="170" name="圆角矩形 169"/>
              <p:cNvSpPr/>
              <p:nvPr/>
            </p:nvSpPr>
            <p:spPr>
              <a:xfrm>
                <a:off x="4462385" y="5132842"/>
                <a:ext cx="384048" cy="411480"/>
              </a:xfrm>
              <a:prstGeom prst="roundRect">
                <a:avLst>
                  <a:gd name="adj" fmla="val 19973"/>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1" name="矩形 170"/>
              <p:cNvSpPr/>
              <p:nvPr/>
            </p:nvSpPr>
            <p:spPr>
              <a:xfrm>
                <a:off x="4451316" y="5185532"/>
                <a:ext cx="420308" cy="307777"/>
              </a:xfrm>
              <a:prstGeom prst="rect">
                <a:avLst/>
              </a:prstGeom>
            </p:spPr>
            <p:txBody>
              <a:bodyPr wrap="none">
                <a:spAutoFit/>
              </a:bodyPr>
              <a:lstStyle/>
              <a:p>
                <a:r>
                  <a:rPr lang="en-US" altLang="zh-CN" sz="1400" b="1" dirty="0">
                    <a:solidFill>
                      <a:schemeClr val="bg1"/>
                    </a:solidFill>
                    <a:latin typeface="HelveticaNeueLT Pro 43 LtEx" pitchFamily="34" charset="0"/>
                  </a:rPr>
                  <a:t>v</a:t>
                </a:r>
                <a:r>
                  <a:rPr lang="en-US" altLang="zh-CN" sz="1400" b="1" dirty="0" smtClean="0">
                    <a:solidFill>
                      <a:schemeClr val="bg1"/>
                    </a:solidFill>
                    <a:latin typeface="HelveticaNeueLT Pro 43 LtEx" pitchFamily="34" charset="0"/>
                  </a:rPr>
                  <a:t>P</a:t>
                </a:r>
                <a:endParaRPr lang="zh-CN" altLang="en-US" sz="1400" b="1" dirty="0">
                  <a:solidFill>
                    <a:schemeClr val="bg1"/>
                  </a:solidFill>
                </a:endParaRPr>
              </a:p>
            </p:txBody>
          </p:sp>
        </p:grpSp>
        <p:grpSp>
          <p:nvGrpSpPr>
            <p:cNvPr id="172" name="组合 171"/>
            <p:cNvGrpSpPr/>
            <p:nvPr/>
          </p:nvGrpSpPr>
          <p:grpSpPr>
            <a:xfrm>
              <a:off x="4227631" y="4686288"/>
              <a:ext cx="534121" cy="411480"/>
              <a:chOff x="4386232" y="5132842"/>
              <a:chExt cx="534121" cy="411480"/>
            </a:xfrm>
          </p:grpSpPr>
          <p:sp>
            <p:nvSpPr>
              <p:cNvPr id="173" name="圆角矩形 172"/>
              <p:cNvSpPr/>
              <p:nvPr/>
            </p:nvSpPr>
            <p:spPr>
              <a:xfrm>
                <a:off x="4462385" y="5132842"/>
                <a:ext cx="384048" cy="411480"/>
              </a:xfrm>
              <a:prstGeom prst="roundRect">
                <a:avLst>
                  <a:gd name="adj" fmla="val 19973"/>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4" name="矩形 173"/>
              <p:cNvSpPr/>
              <p:nvPr/>
            </p:nvSpPr>
            <p:spPr>
              <a:xfrm>
                <a:off x="4386232" y="5188705"/>
                <a:ext cx="534121" cy="307777"/>
              </a:xfrm>
              <a:prstGeom prst="rect">
                <a:avLst/>
              </a:prstGeom>
            </p:spPr>
            <p:txBody>
              <a:bodyPr wrap="none">
                <a:spAutoFit/>
              </a:bodyPr>
              <a:lstStyle/>
              <a:p>
                <a:r>
                  <a:rPr lang="en-US" altLang="zh-CN" sz="1400" b="1" dirty="0" smtClean="0">
                    <a:solidFill>
                      <a:schemeClr val="bg1"/>
                    </a:solidFill>
                    <a:latin typeface="HelveticaNeueLT Pro 43 LtEx" pitchFamily="34" charset="0"/>
                  </a:rPr>
                  <a:t>avP</a:t>
                </a:r>
                <a:endParaRPr lang="zh-CN" altLang="en-US" sz="1400" b="1" dirty="0">
                  <a:solidFill>
                    <a:schemeClr val="bg1"/>
                  </a:solidFill>
                </a:endParaRPr>
              </a:p>
            </p:txBody>
          </p:sp>
        </p:grpSp>
      </p:grpSp>
      <p:sp>
        <p:nvSpPr>
          <p:cNvPr id="15" name="矩形 14"/>
          <p:cNvSpPr/>
          <p:nvPr/>
        </p:nvSpPr>
        <p:spPr>
          <a:xfrm>
            <a:off x="6597225" y="4472144"/>
            <a:ext cx="2286000" cy="1643527"/>
          </a:xfrm>
          <a:prstGeom prst="rect">
            <a:avLst/>
          </a:prstGeom>
        </p:spPr>
        <p:txBody>
          <a:bodyPr wrap="square">
            <a:spAutoFit/>
          </a:bodyPr>
          <a:lstStyle/>
          <a:p>
            <a:pPr algn="just">
              <a:spcBef>
                <a:spcPct val="20000"/>
              </a:spcBef>
              <a:defRPr/>
            </a:pPr>
            <a:r>
              <a:rPr lang="en-US" altLang="zh-CN" sz="1400" dirty="0">
                <a:latin typeface="HelveticaNeueLT Pro 43 LtEx" pitchFamily="34" charset="0"/>
              </a:rPr>
              <a:t>A fast editing </a:t>
            </a:r>
            <a:r>
              <a:rPr lang="en-US" altLang="zh-CN" sz="1400" b="1" dirty="0">
                <a:latin typeface="HelveticaNeueLT Pro 43 LtEx" pitchFamily="34" charset="0"/>
              </a:rPr>
              <a:t>toolbar</a:t>
            </a:r>
            <a:r>
              <a:rPr lang="en-US" altLang="zh-CN" sz="1400" dirty="0">
                <a:latin typeface="HelveticaNeueLT Pro 43 LtEx" pitchFamily="34" charset="0"/>
              </a:rPr>
              <a:t> helps to quickly modify and categories QRS waveforms. </a:t>
            </a:r>
            <a:endParaRPr lang="en-US" altLang="zh-CN" sz="1400" dirty="0" smtClean="0">
              <a:latin typeface="HelveticaNeueLT Pro 43 LtEx" pitchFamily="34" charset="0"/>
            </a:endParaRPr>
          </a:p>
          <a:p>
            <a:pPr algn="just">
              <a:spcBef>
                <a:spcPct val="20000"/>
              </a:spcBef>
              <a:defRPr/>
            </a:pPr>
            <a:r>
              <a:rPr lang="en-US" altLang="zh-CN" sz="1400" dirty="0" smtClean="0">
                <a:latin typeface="HelveticaNeueLT Pro 43 LtEx" pitchFamily="34" charset="0"/>
              </a:rPr>
              <a:t>While </a:t>
            </a:r>
            <a:r>
              <a:rPr lang="en-US" altLang="zh-CN" sz="1400" dirty="0">
                <a:latin typeface="HelveticaNeueLT Pro 43 LtEx" pitchFamily="34" charset="0"/>
              </a:rPr>
              <a:t>you can also use the keyboard shortcut </a:t>
            </a:r>
            <a:r>
              <a:rPr lang="en-US" altLang="zh-CN" sz="1400" dirty="0" smtClean="0">
                <a:latin typeface="HelveticaNeueLT Pro 43 LtEx" pitchFamily="34" charset="0"/>
              </a:rPr>
              <a:t>with QRS </a:t>
            </a:r>
            <a:r>
              <a:rPr lang="en-US" altLang="zh-CN" sz="1400" dirty="0">
                <a:latin typeface="HelveticaNeueLT Pro 43 LtEx" pitchFamily="34" charset="0"/>
              </a:rPr>
              <a:t>Definition.</a:t>
            </a:r>
          </a:p>
        </p:txBody>
      </p:sp>
      <p:sp>
        <p:nvSpPr>
          <p:cNvPr id="335" name="矩形 334"/>
          <p:cNvSpPr/>
          <p:nvPr/>
        </p:nvSpPr>
        <p:spPr>
          <a:xfrm>
            <a:off x="1604294" y="2459154"/>
            <a:ext cx="7095858"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0274C5"/>
                </a:solidFill>
                <a:latin typeface="HelveticaNeueLT Pro 43 LtEx" pitchFamily="34" charset="0"/>
              </a:rPr>
              <a:t>Format Painter</a:t>
            </a:r>
            <a:endParaRPr lang="en-US" altLang="zh-CN" sz="1600" b="1" kern="0" dirty="0">
              <a:solidFill>
                <a:srgbClr val="0274C5"/>
              </a:solidFill>
              <a:latin typeface="HelveticaNeueLT Pro 43 LtEx" pitchFamily="34" charset="0"/>
            </a:endParaRPr>
          </a:p>
          <a:p>
            <a:pPr algn="just">
              <a:spcBef>
                <a:spcPct val="20000"/>
              </a:spcBef>
              <a:defRPr/>
            </a:pPr>
            <a:r>
              <a:rPr lang="en-US" altLang="zh-CN" sz="1600" dirty="0">
                <a:latin typeface="HelveticaNeueLT Pro 43 LtEx" pitchFamily="34" charset="0"/>
              </a:rPr>
              <a:t>Use the Format Painter </a:t>
            </a:r>
            <a:r>
              <a:rPr lang="en-US" altLang="zh-CN" sz="1600" dirty="0" smtClean="0">
                <a:latin typeface="HelveticaNeueLT Pro 43 LtEx" pitchFamily="34" charset="0"/>
              </a:rPr>
              <a:t>to </a:t>
            </a:r>
            <a:r>
              <a:rPr lang="en-US" altLang="zh-CN" sz="1600" dirty="0">
                <a:latin typeface="HelveticaNeueLT Pro 43 LtEx" pitchFamily="34" charset="0"/>
              </a:rPr>
              <a:t>quickly </a:t>
            </a:r>
            <a:r>
              <a:rPr lang="en-US" altLang="zh-CN" sz="1600" dirty="0" smtClean="0">
                <a:latin typeface="HelveticaNeueLT Pro 43 LtEx" pitchFamily="34" charset="0"/>
              </a:rPr>
              <a:t>edit QRS classification by simply select single or batch waveform, which improves your work efficiency to a large extent.</a:t>
            </a:r>
            <a:endParaRPr lang="en-US" altLang="zh-CN" sz="1600" dirty="0">
              <a:solidFill>
                <a:schemeClr val="accent6"/>
              </a:solidFill>
              <a:latin typeface="HelveticaNeueLT Pro 43 LtEx" pitchFamily="34" charset="0"/>
            </a:endParaRPr>
          </a:p>
        </p:txBody>
      </p:sp>
      <p:grpSp>
        <p:nvGrpSpPr>
          <p:cNvPr id="4" name="组合 3"/>
          <p:cNvGrpSpPr/>
          <p:nvPr/>
        </p:nvGrpSpPr>
        <p:grpSpPr>
          <a:xfrm>
            <a:off x="327242" y="2457715"/>
            <a:ext cx="1120588" cy="1120588"/>
            <a:chOff x="327242" y="2457715"/>
            <a:chExt cx="1120588" cy="1120588"/>
          </a:xfrm>
        </p:grpSpPr>
        <p:sp>
          <p:nvSpPr>
            <p:cNvPr id="336" name="圆角矩形 335"/>
            <p:cNvSpPr/>
            <p:nvPr/>
          </p:nvSpPr>
          <p:spPr bwMode="auto">
            <a:xfrm>
              <a:off x="327242" y="245771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effectLst/>
                <a:latin typeface="HelveticaNeueLT Pro 45 Lt" pitchFamily="34" charset="0"/>
                <a:ea typeface="宋体" pitchFamily="2" charset="-122"/>
              </a:endParaRPr>
            </a:p>
          </p:txBody>
        </p:sp>
        <p:sp>
          <p:nvSpPr>
            <p:cNvPr id="338" name="矩形 337"/>
            <p:cNvSpPr/>
            <p:nvPr/>
          </p:nvSpPr>
          <p:spPr>
            <a:xfrm>
              <a:off x="462465" y="2530035"/>
              <a:ext cx="830677"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Format</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Painter</a:t>
              </a:r>
              <a:endParaRPr lang="en-US" altLang="zh-CN" sz="1400" b="1" dirty="0">
                <a:latin typeface="HelveticaNeueLT Pro 43 LtEx" pitchFamily="34" charset="0"/>
                <a:ea typeface="Segoe UI" pitchFamily="34" charset="0"/>
                <a:cs typeface="Segoe UI" pitchFamily="34" charset="0"/>
              </a:endParaRPr>
            </a:p>
          </p:txBody>
        </p:sp>
        <p:grpSp>
          <p:nvGrpSpPr>
            <p:cNvPr id="24" name="组合 23"/>
            <p:cNvGrpSpPr/>
            <p:nvPr/>
          </p:nvGrpSpPr>
          <p:grpSpPr>
            <a:xfrm>
              <a:off x="639952" y="2914329"/>
              <a:ext cx="509296" cy="548012"/>
              <a:chOff x="663766" y="2880988"/>
              <a:chExt cx="555529" cy="626236"/>
            </a:xfrm>
          </p:grpSpPr>
          <p:grpSp>
            <p:nvGrpSpPr>
              <p:cNvPr id="22" name="组合 21"/>
              <p:cNvGrpSpPr/>
              <p:nvPr/>
            </p:nvGrpSpPr>
            <p:grpSpPr>
              <a:xfrm>
                <a:off x="982974" y="2880988"/>
                <a:ext cx="236321" cy="359078"/>
                <a:chOff x="1101893" y="2869502"/>
                <a:chExt cx="269916" cy="426955"/>
              </a:xfrm>
            </p:grpSpPr>
            <p:sp>
              <p:nvSpPr>
                <p:cNvPr id="17" name="矩形 16"/>
                <p:cNvSpPr/>
                <p:nvPr/>
              </p:nvSpPr>
              <p:spPr>
                <a:xfrm rot="19137108">
                  <a:off x="1236794" y="2922209"/>
                  <a:ext cx="135015" cy="900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矩形 348"/>
                <p:cNvSpPr/>
                <p:nvPr/>
              </p:nvSpPr>
              <p:spPr>
                <a:xfrm rot="19137108">
                  <a:off x="1101893" y="2869502"/>
                  <a:ext cx="135015" cy="4269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梯形 22"/>
              <p:cNvSpPr/>
              <p:nvPr/>
            </p:nvSpPr>
            <p:spPr>
              <a:xfrm rot="2934605">
                <a:off x="568225" y="3051643"/>
                <a:ext cx="551122" cy="360040"/>
              </a:xfrm>
              <a:prstGeom prst="trapezoid">
                <a:avLst/>
              </a:prstGeom>
              <a:solidFill>
                <a:srgbClr val="FFC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5" name="TextBox 17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508145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0" y="2649401"/>
            <a:ext cx="9144000" cy="40997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60848" y="2837031"/>
            <a:ext cx="8651781" cy="3668286"/>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pic>
        <p:nvPicPr>
          <p:cNvPr id="3074" name="Picture 2" descr="C:\Users\huhaixiao\Desktop\Hist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75" y="2904361"/>
            <a:ext cx="8508337" cy="23753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9" name="圆角矩形 58"/>
          <p:cNvSpPr/>
          <p:nvPr/>
        </p:nvSpPr>
        <p:spPr>
          <a:xfrm>
            <a:off x="331274" y="5351515"/>
            <a:ext cx="8513779" cy="1080120"/>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49417" y="5366561"/>
            <a:ext cx="8495637" cy="1077218"/>
          </a:xfrm>
          <a:prstGeom prst="rect">
            <a:avLst/>
          </a:prstGeom>
          <a:noFill/>
        </p:spPr>
        <p:txBody>
          <a:bodyPr wrap="square" rtlCol="0">
            <a:spAutoFit/>
          </a:bodyPr>
          <a:lstStyle/>
          <a:p>
            <a:pPr marL="285750" indent="-285750" algn="just">
              <a:buFont typeface="Wingdings" pitchFamily="2" charset="2"/>
              <a:buChar char="n"/>
            </a:pPr>
            <a:r>
              <a:rPr lang="en-US" altLang="zh-CN" sz="1600" b="1" dirty="0" smtClean="0">
                <a:latin typeface="HelveticaNeueLT Pro 43 LtEx" pitchFamily="34" charset="0"/>
              </a:rPr>
              <a:t>R-R Histogram</a:t>
            </a:r>
            <a:endParaRPr lang="en-US" altLang="zh-CN" sz="1600" b="1" dirty="0">
              <a:latin typeface="HelveticaNeueLT Pro 43 LtEx" pitchFamily="34" charset="0"/>
            </a:endParaRPr>
          </a:p>
          <a:p>
            <a:pPr algn="just"/>
            <a:r>
              <a:rPr lang="en-US" altLang="zh-CN" sz="1600" dirty="0" smtClean="0">
                <a:latin typeface="HelveticaNeueLT Pro 43 LtEx" pitchFamily="34" charset="0"/>
              </a:rPr>
              <a:t>A group of Interval Histogram is provided an easy access to analyze all the heart beats with different intervals, which helps to quickly locate </a:t>
            </a:r>
            <a:r>
              <a:rPr lang="en-US" altLang="zh-CN" sz="1600" dirty="0">
                <a:latin typeface="HelveticaNeueLT Pro 43 LtEx" pitchFamily="34" charset="0"/>
              </a:rPr>
              <a:t>the </a:t>
            </a:r>
            <a:r>
              <a:rPr lang="en-US" altLang="zh-CN" sz="1600" dirty="0" smtClean="0">
                <a:latin typeface="HelveticaNeueLT Pro 43 LtEx" pitchFamily="34" charset="0"/>
              </a:rPr>
              <a:t>infrequent segments and also provides a brief understanding of the patient cardiac condition. </a:t>
            </a:r>
            <a:endParaRPr lang="zh-CN" altLang="en-US" sz="1600" dirty="0">
              <a:latin typeface="HelveticaNeueLT Pro 43 LtEx" pitchFamily="34" charset="0"/>
            </a:endParaRPr>
          </a:p>
        </p:txBody>
      </p:sp>
      <p:sp>
        <p:nvSpPr>
          <p:cNvPr id="114" name="矩形 113"/>
          <p:cNvSpPr/>
          <p:nvPr/>
        </p:nvSpPr>
        <p:spPr>
          <a:xfrm>
            <a:off x="1602314" y="1149472"/>
            <a:ext cx="7268140"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26D07C"/>
                </a:solidFill>
                <a:latin typeface="HelveticaNeueLT Pro 43 LtEx" pitchFamily="34" charset="0"/>
              </a:rPr>
              <a:t>Assistant tools for analysis</a:t>
            </a:r>
            <a:endParaRPr lang="en-US" altLang="zh-CN" sz="1600" b="1" kern="0" dirty="0">
              <a:solidFill>
                <a:srgbClr val="26D07C"/>
              </a:solidFill>
              <a:latin typeface="HelveticaNeueLT Pro 43 LtEx" pitchFamily="34" charset="0"/>
            </a:endParaRPr>
          </a:p>
          <a:p>
            <a:pPr algn="just">
              <a:spcBef>
                <a:spcPct val="20000"/>
              </a:spcBef>
              <a:defRPr/>
            </a:pPr>
            <a:r>
              <a:rPr lang="en-US" altLang="zh-CN" sz="1600" dirty="0" smtClean="0">
                <a:latin typeface="HelveticaNeueLT Pro 43 LtEx" pitchFamily="34" charset="0"/>
              </a:rPr>
              <a:t>Finding the distinct waveforms is a time-consuming part of Holter analysis. With the help of a series of assistant tools of EDAN Holter Analysis Software, the process seams to be more than easy to finish.</a:t>
            </a:r>
            <a:endParaRPr lang="en-US" altLang="zh-CN" sz="1600" dirty="0">
              <a:solidFill>
                <a:schemeClr val="accent6"/>
              </a:solidFill>
              <a:latin typeface="HelveticaNeueLT Pro 43 LtEx" pitchFamily="34" charset="0"/>
            </a:endParaRPr>
          </a:p>
        </p:txBody>
      </p:sp>
      <p:grpSp>
        <p:nvGrpSpPr>
          <p:cNvPr id="2" name="组合 1"/>
          <p:cNvGrpSpPr/>
          <p:nvPr/>
        </p:nvGrpSpPr>
        <p:grpSpPr>
          <a:xfrm>
            <a:off x="268988" y="1130390"/>
            <a:ext cx="1120588" cy="1186989"/>
            <a:chOff x="268988" y="1130390"/>
            <a:chExt cx="1120588" cy="1186989"/>
          </a:xfrm>
        </p:grpSpPr>
        <p:sp>
          <p:nvSpPr>
            <p:cNvPr id="115" name="圆角矩形 114"/>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grpSp>
          <p:nvGrpSpPr>
            <p:cNvPr id="116" name="组合 115"/>
            <p:cNvGrpSpPr/>
            <p:nvPr/>
          </p:nvGrpSpPr>
          <p:grpSpPr>
            <a:xfrm>
              <a:off x="391140" y="1268762"/>
              <a:ext cx="895447" cy="635787"/>
              <a:chOff x="509073" y="4496058"/>
              <a:chExt cx="895447" cy="780527"/>
            </a:xfrm>
          </p:grpSpPr>
          <p:cxnSp>
            <p:nvCxnSpPr>
              <p:cNvPr id="117" name="直接连接符 116"/>
              <p:cNvCxnSpPr/>
              <p:nvPr/>
            </p:nvCxnSpPr>
            <p:spPr>
              <a:xfrm>
                <a:off x="519225" y="4496058"/>
                <a:ext cx="0" cy="7805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6200000">
                <a:off x="956797" y="4824100"/>
                <a:ext cx="0" cy="8954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760147" y="4912973"/>
                <a:ext cx="45719" cy="35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0" name="矩形 119"/>
              <p:cNvSpPr/>
              <p:nvPr/>
            </p:nvSpPr>
            <p:spPr>
              <a:xfrm>
                <a:off x="820152" y="4815564"/>
                <a:ext cx="457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1" name="矩形 120"/>
              <p:cNvSpPr/>
              <p:nvPr/>
            </p:nvSpPr>
            <p:spPr>
              <a:xfrm>
                <a:off x="880876" y="4723396"/>
                <a:ext cx="457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2" name="矩形 121"/>
              <p:cNvSpPr/>
              <p:nvPr/>
            </p:nvSpPr>
            <p:spPr>
              <a:xfrm>
                <a:off x="700142" y="5086563"/>
                <a:ext cx="4571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3" name="矩形 122"/>
              <p:cNvSpPr/>
              <p:nvPr/>
            </p:nvSpPr>
            <p:spPr>
              <a:xfrm>
                <a:off x="941408" y="4540304"/>
                <a:ext cx="4571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4" name="矩形 123"/>
              <p:cNvSpPr/>
              <p:nvPr/>
            </p:nvSpPr>
            <p:spPr>
              <a:xfrm>
                <a:off x="1002132" y="4632230"/>
                <a:ext cx="4571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5" name="矩形 124"/>
              <p:cNvSpPr/>
              <p:nvPr/>
            </p:nvSpPr>
            <p:spPr>
              <a:xfrm>
                <a:off x="1061610" y="4779150"/>
                <a:ext cx="45719"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6" name="矩形 125"/>
              <p:cNvSpPr/>
              <p:nvPr/>
            </p:nvSpPr>
            <p:spPr>
              <a:xfrm>
                <a:off x="1122331" y="4950514"/>
                <a:ext cx="4571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27" name="矩形 126"/>
              <p:cNvSpPr/>
              <p:nvPr/>
            </p:nvSpPr>
            <p:spPr>
              <a:xfrm>
                <a:off x="1182339" y="5180384"/>
                <a:ext cx="45719"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28" name="TextBox 25"/>
            <p:cNvSpPr txBox="1"/>
            <p:nvPr/>
          </p:nvSpPr>
          <p:spPr>
            <a:xfrm>
              <a:off x="268988" y="1908356"/>
              <a:ext cx="112058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solidFill>
                    <a:schemeClr val="bg1"/>
                  </a:solidFill>
                  <a:latin typeface="HelveticaNeueLT Pro 43 LtEx" pitchFamily="34" charset="0"/>
                </a:rPr>
                <a:t>Assistant Tools</a:t>
              </a:r>
              <a:endParaRPr lang="zh-CN" altLang="en-US" sz="1200" b="1" dirty="0">
                <a:solidFill>
                  <a:schemeClr val="bg1"/>
                </a:solidFill>
                <a:latin typeface="HelveticaNeueLT Pro 43 LtEx" pitchFamily="34" charset="0"/>
              </a:endParaRPr>
            </a:p>
          </p:txBody>
        </p:sp>
        <p:sp>
          <p:nvSpPr>
            <p:cNvPr id="129" name="矩形 128"/>
            <p:cNvSpPr/>
            <p:nvPr/>
          </p:nvSpPr>
          <p:spPr>
            <a:xfrm>
              <a:off x="521550" y="1824247"/>
              <a:ext cx="45719" cy="7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5" name="TextBox 24"/>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3775749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矩形 179"/>
          <p:cNvSpPr/>
          <p:nvPr/>
        </p:nvSpPr>
        <p:spPr>
          <a:xfrm>
            <a:off x="0" y="2649401"/>
            <a:ext cx="9144000" cy="40997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圆角矩形 180"/>
          <p:cNvSpPr/>
          <p:nvPr/>
        </p:nvSpPr>
        <p:spPr>
          <a:xfrm>
            <a:off x="374817" y="2923826"/>
            <a:ext cx="6492438" cy="1642444"/>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圆角矩形 181"/>
          <p:cNvSpPr/>
          <p:nvPr/>
        </p:nvSpPr>
        <p:spPr>
          <a:xfrm>
            <a:off x="2361691" y="4900354"/>
            <a:ext cx="6440779" cy="1554480"/>
          </a:xfrm>
          <a:prstGeom prst="roundRect">
            <a:avLst>
              <a:gd name="adj" fmla="val 45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矩形 182"/>
          <p:cNvSpPr/>
          <p:nvPr/>
        </p:nvSpPr>
        <p:spPr>
          <a:xfrm>
            <a:off x="260848" y="2837031"/>
            <a:ext cx="8651781" cy="1814714"/>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84" name="矩形 183"/>
          <p:cNvSpPr/>
          <p:nvPr/>
        </p:nvSpPr>
        <p:spPr>
          <a:xfrm>
            <a:off x="251519" y="4767486"/>
            <a:ext cx="8661110" cy="1793805"/>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26" name="TextBox 25"/>
          <p:cNvSpPr txBox="1"/>
          <p:nvPr/>
        </p:nvSpPr>
        <p:spPr>
          <a:xfrm>
            <a:off x="2501769" y="4985881"/>
            <a:ext cx="6300701" cy="1323439"/>
          </a:xfrm>
          <a:prstGeom prst="rect">
            <a:avLst/>
          </a:prstGeom>
          <a:noFill/>
        </p:spPr>
        <p:txBody>
          <a:bodyPr wrap="square" rtlCol="0">
            <a:spAutoFit/>
          </a:bodyPr>
          <a:lstStyle/>
          <a:p>
            <a:pPr marL="285750" indent="-285750" algn="just">
              <a:buFont typeface="Wingdings" pitchFamily="2" charset="2"/>
              <a:buChar char="n"/>
            </a:pPr>
            <a:r>
              <a:rPr lang="en-US" altLang="zh-CN" sz="1600" b="1" dirty="0" smtClean="0">
                <a:latin typeface="HelveticaNeueLT Pro 43 LtEx" pitchFamily="34" charset="0"/>
              </a:rPr>
              <a:t>Lorenz Plots (Poincare plot)</a:t>
            </a:r>
          </a:p>
          <a:p>
            <a:pPr algn="just"/>
            <a:r>
              <a:rPr lang="en-US" altLang="zh-CN" sz="1600" dirty="0">
                <a:latin typeface="HelveticaNeueLT Pro 43 LtEx" pitchFamily="34" charset="0"/>
              </a:rPr>
              <a:t>The Lorenz Plots shows the R-R intervals in a visualized way to quickly indicate the nonhomogeneous </a:t>
            </a:r>
            <a:r>
              <a:rPr lang="en-US" altLang="zh-CN" sz="1600" dirty="0" smtClean="0">
                <a:latin typeface="HelveticaNeueLT Pro 43 LtEx" pitchFamily="34" charset="0"/>
              </a:rPr>
              <a:t>beat-to-beat variability</a:t>
            </a:r>
            <a:r>
              <a:rPr lang="en-US" altLang="zh-CN" sz="1600" dirty="0">
                <a:latin typeface="HelveticaNeueLT Pro 43 LtEx" pitchFamily="34" charset="0"/>
              </a:rPr>
              <a:t>. You can also reversely select the distinct plots to view the corresponding waveforms.</a:t>
            </a:r>
            <a:endParaRPr lang="zh-CN" altLang="en-US" sz="1600" dirty="0">
              <a:latin typeface="HelveticaNeueLT Pro 43 LtEx" pitchFamily="34" charset="0"/>
            </a:endParaRPr>
          </a:p>
        </p:txBody>
      </p:sp>
      <p:grpSp>
        <p:nvGrpSpPr>
          <p:cNvPr id="3" name="组合 2"/>
          <p:cNvGrpSpPr/>
          <p:nvPr/>
        </p:nvGrpSpPr>
        <p:grpSpPr>
          <a:xfrm>
            <a:off x="7177755" y="2866677"/>
            <a:ext cx="1692699" cy="1737360"/>
            <a:chOff x="7177755" y="2866677"/>
            <a:chExt cx="1692699" cy="1737360"/>
          </a:xfrm>
        </p:grpSpPr>
        <p:pic>
          <p:nvPicPr>
            <p:cNvPr id="2050" name="Picture 2" descr="C:\Users\huhaixiao\Desktop\散点图.jpg"/>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177755" y="2866677"/>
              <a:ext cx="1692699" cy="17373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8506638" y="4083525"/>
              <a:ext cx="274320" cy="274320"/>
              <a:chOff x="5922150" y="4217872"/>
              <a:chExt cx="274320" cy="274320"/>
            </a:xfrm>
          </p:grpSpPr>
          <p:cxnSp>
            <p:nvCxnSpPr>
              <p:cNvPr id="12" name="直接连接符 11"/>
              <p:cNvCxnSpPr/>
              <p:nvPr/>
            </p:nvCxnSpPr>
            <p:spPr>
              <a:xfrm>
                <a:off x="5922150" y="4357438"/>
                <a:ext cx="2743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6060244" y="4217872"/>
                <a:ext cx="0" cy="2743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289620" y="4802272"/>
            <a:ext cx="1845206" cy="1725678"/>
            <a:chOff x="289620" y="4802272"/>
            <a:chExt cx="1845206" cy="1725678"/>
          </a:xfrm>
        </p:grpSpPr>
        <p:pic>
          <p:nvPicPr>
            <p:cNvPr id="2051" name="Picture 3" descr="C:\Users\huhaixiao\Desktop\lorenz.jpg"/>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9620" y="4802272"/>
              <a:ext cx="1845206" cy="172567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1705968" y="5797836"/>
              <a:ext cx="95298" cy="134256"/>
              <a:chOff x="2275918" y="5480941"/>
              <a:chExt cx="95298" cy="134256"/>
            </a:xfrm>
          </p:grpSpPr>
          <p:sp>
            <p:nvSpPr>
              <p:cNvPr id="27" name="等腰三角形 26"/>
              <p:cNvSpPr/>
              <p:nvPr/>
            </p:nvSpPr>
            <p:spPr>
              <a:xfrm rot="19840905">
                <a:off x="2275918" y="5480941"/>
                <a:ext cx="90010" cy="900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2331055" y="5546138"/>
                <a:ext cx="40161" cy="690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矩形 35"/>
          <p:cNvSpPr/>
          <p:nvPr/>
        </p:nvSpPr>
        <p:spPr>
          <a:xfrm>
            <a:off x="1602314" y="1149472"/>
            <a:ext cx="7268140"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26D07C"/>
                </a:solidFill>
                <a:latin typeface="HelveticaNeueLT Pro 43 LtEx" pitchFamily="34" charset="0"/>
              </a:rPr>
              <a:t>Assistant tools for analysis</a:t>
            </a:r>
            <a:endParaRPr lang="en-US" altLang="zh-CN" sz="1600" b="1" kern="0" dirty="0">
              <a:solidFill>
                <a:srgbClr val="26D07C"/>
              </a:solidFill>
              <a:latin typeface="HelveticaNeueLT Pro 43 LtEx" pitchFamily="34" charset="0"/>
            </a:endParaRPr>
          </a:p>
          <a:p>
            <a:pPr algn="just">
              <a:spcBef>
                <a:spcPct val="20000"/>
              </a:spcBef>
              <a:defRPr/>
            </a:pPr>
            <a:r>
              <a:rPr lang="en-US" altLang="zh-CN" sz="1600" dirty="0" smtClean="0">
                <a:latin typeface="HelveticaNeueLT Pro 43 LtEx" pitchFamily="34" charset="0"/>
              </a:rPr>
              <a:t>Finding the distinct waveforms is a time-consuming part of Holter analysis. With the help of a series of assistant tools of EDAN Holter Analysis Software, the process seams to be more than easy to finish.</a:t>
            </a:r>
            <a:endParaRPr lang="en-US" altLang="zh-CN" sz="1600" dirty="0">
              <a:solidFill>
                <a:schemeClr val="accent6"/>
              </a:solidFill>
              <a:latin typeface="HelveticaNeueLT Pro 43 LtEx" pitchFamily="34" charset="0"/>
            </a:endParaRPr>
          </a:p>
        </p:txBody>
      </p:sp>
      <p:sp>
        <p:nvSpPr>
          <p:cNvPr id="37" name="TextBox 36"/>
          <p:cNvSpPr txBox="1"/>
          <p:nvPr/>
        </p:nvSpPr>
        <p:spPr>
          <a:xfrm>
            <a:off x="374817" y="3005661"/>
            <a:ext cx="6312418" cy="1323439"/>
          </a:xfrm>
          <a:prstGeom prst="rect">
            <a:avLst/>
          </a:prstGeom>
          <a:noFill/>
        </p:spPr>
        <p:txBody>
          <a:bodyPr wrap="square" rtlCol="0">
            <a:spAutoFit/>
          </a:bodyPr>
          <a:lstStyle/>
          <a:p>
            <a:pPr marL="285750" indent="-285750">
              <a:buFont typeface="Wingdings" pitchFamily="2" charset="2"/>
              <a:buChar char="n"/>
            </a:pPr>
            <a:r>
              <a:rPr lang="en-US" altLang="zh-CN" sz="1600" b="1" dirty="0" smtClean="0">
                <a:latin typeface="HelveticaNeueLT Pro 43 LtEx" pitchFamily="34" charset="0"/>
              </a:rPr>
              <a:t>Waveform Superposition Heat Map</a:t>
            </a:r>
          </a:p>
          <a:p>
            <a:pPr algn="just"/>
            <a:r>
              <a:rPr lang="en-US" altLang="zh-CN" sz="1600" dirty="0">
                <a:latin typeface="HelveticaNeueLT Pro 43 LtEx" pitchFamily="34" charset="0"/>
              </a:rPr>
              <a:t>The Waveform Superposition Heat </a:t>
            </a:r>
            <a:r>
              <a:rPr lang="en-US" altLang="zh-CN" sz="1600" dirty="0" smtClean="0">
                <a:latin typeface="HelveticaNeueLT Pro 43 LtEx" pitchFamily="34" charset="0"/>
              </a:rPr>
              <a:t>Map shows overlapping waveforms and </a:t>
            </a:r>
            <a:r>
              <a:rPr lang="en-US" altLang="zh-CN" sz="1600" dirty="0">
                <a:latin typeface="HelveticaNeueLT Pro 43 LtEx" pitchFamily="34" charset="0"/>
              </a:rPr>
              <a:t>exposes </a:t>
            </a:r>
            <a:r>
              <a:rPr lang="en-US" altLang="zh-CN" sz="1600" dirty="0" smtClean="0">
                <a:latin typeface="HelveticaNeueLT Pro 43 LtEx" pitchFamily="34" charset="0"/>
              </a:rPr>
              <a:t>infrequent segments. This function delivers a quick reference to locate the distinct waveforms for you to review, making your practice more efficient.</a:t>
            </a:r>
            <a:endParaRPr lang="zh-CN" altLang="en-US" sz="1600" dirty="0">
              <a:latin typeface="HelveticaNeueLT Pro 43 LtEx" pitchFamily="34" charset="0"/>
            </a:endParaRPr>
          </a:p>
        </p:txBody>
      </p:sp>
      <p:sp>
        <p:nvSpPr>
          <p:cNvPr id="39" name="圆角矩形 38"/>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grpSp>
        <p:nvGrpSpPr>
          <p:cNvPr id="40" name="组合 39"/>
          <p:cNvGrpSpPr/>
          <p:nvPr/>
        </p:nvGrpSpPr>
        <p:grpSpPr>
          <a:xfrm>
            <a:off x="391140" y="1268762"/>
            <a:ext cx="895447" cy="635787"/>
            <a:chOff x="509073" y="4496058"/>
            <a:chExt cx="895447" cy="780527"/>
          </a:xfrm>
        </p:grpSpPr>
        <p:cxnSp>
          <p:nvCxnSpPr>
            <p:cNvPr id="43" name="直接连接符 42"/>
            <p:cNvCxnSpPr/>
            <p:nvPr/>
          </p:nvCxnSpPr>
          <p:spPr>
            <a:xfrm>
              <a:off x="519225" y="4496058"/>
              <a:ext cx="0" cy="7805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6200000">
              <a:off x="956797" y="4824100"/>
              <a:ext cx="0" cy="8954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60147" y="4912973"/>
              <a:ext cx="45719" cy="35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46" name="矩形 45"/>
            <p:cNvSpPr/>
            <p:nvPr/>
          </p:nvSpPr>
          <p:spPr>
            <a:xfrm>
              <a:off x="820152" y="4815564"/>
              <a:ext cx="457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47" name="矩形 46"/>
            <p:cNvSpPr/>
            <p:nvPr/>
          </p:nvSpPr>
          <p:spPr>
            <a:xfrm>
              <a:off x="880876" y="4723396"/>
              <a:ext cx="457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48" name="矩形 47"/>
            <p:cNvSpPr/>
            <p:nvPr/>
          </p:nvSpPr>
          <p:spPr>
            <a:xfrm>
              <a:off x="700142" y="5086563"/>
              <a:ext cx="4571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49" name="矩形 48"/>
            <p:cNvSpPr/>
            <p:nvPr/>
          </p:nvSpPr>
          <p:spPr>
            <a:xfrm>
              <a:off x="941408" y="4540304"/>
              <a:ext cx="4571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0" name="矩形 49"/>
            <p:cNvSpPr/>
            <p:nvPr/>
          </p:nvSpPr>
          <p:spPr>
            <a:xfrm>
              <a:off x="1002132" y="4632230"/>
              <a:ext cx="4571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1" name="矩形 50"/>
            <p:cNvSpPr/>
            <p:nvPr/>
          </p:nvSpPr>
          <p:spPr>
            <a:xfrm>
              <a:off x="1061610" y="4779150"/>
              <a:ext cx="45719"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2" name="矩形 51"/>
            <p:cNvSpPr/>
            <p:nvPr/>
          </p:nvSpPr>
          <p:spPr>
            <a:xfrm>
              <a:off x="1122331" y="4950514"/>
              <a:ext cx="4571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3" name="矩形 52"/>
            <p:cNvSpPr/>
            <p:nvPr/>
          </p:nvSpPr>
          <p:spPr>
            <a:xfrm>
              <a:off x="1182339" y="5180384"/>
              <a:ext cx="45719"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TextBox 25"/>
          <p:cNvSpPr txBox="1"/>
          <p:nvPr/>
        </p:nvSpPr>
        <p:spPr>
          <a:xfrm>
            <a:off x="268988" y="1908356"/>
            <a:ext cx="112058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solidFill>
                  <a:schemeClr val="bg1"/>
                </a:solidFill>
                <a:latin typeface="HelveticaNeueLT Pro 43 LtEx" pitchFamily="34" charset="0"/>
              </a:rPr>
              <a:t>Assistant Tools</a:t>
            </a:r>
            <a:endParaRPr lang="zh-CN" altLang="en-US" sz="1200" b="1" dirty="0">
              <a:solidFill>
                <a:schemeClr val="bg1"/>
              </a:solidFill>
              <a:latin typeface="HelveticaNeueLT Pro 43 LtEx" pitchFamily="34" charset="0"/>
            </a:endParaRPr>
          </a:p>
        </p:txBody>
      </p:sp>
      <p:sp>
        <p:nvSpPr>
          <p:cNvPr id="54" name="矩形 53"/>
          <p:cNvSpPr/>
          <p:nvPr/>
        </p:nvSpPr>
        <p:spPr>
          <a:xfrm>
            <a:off x="521550" y="1824247"/>
            <a:ext cx="45719" cy="7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 name="TextBox 3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2667860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602314" y="1149472"/>
            <a:ext cx="7268140" cy="1569660"/>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26D07C"/>
                </a:solidFill>
                <a:latin typeface="HelveticaNeueLT Pro 43 LtEx" pitchFamily="34" charset="0"/>
              </a:rPr>
              <a:t>Smart Beats </a:t>
            </a:r>
            <a:r>
              <a:rPr lang="en-US" altLang="zh-CN" sz="1600" b="1" kern="0" dirty="0">
                <a:solidFill>
                  <a:srgbClr val="26D07C"/>
                </a:solidFill>
                <a:latin typeface="HelveticaNeueLT Pro 43 LtEx" pitchFamily="34" charset="0"/>
              </a:rPr>
              <a:t>Batch </a:t>
            </a:r>
            <a:r>
              <a:rPr lang="en-US" altLang="zh-CN" sz="1600" b="1" kern="0" dirty="0" smtClean="0">
                <a:solidFill>
                  <a:srgbClr val="26D07C"/>
                </a:solidFill>
                <a:latin typeface="HelveticaNeueLT Pro 43 LtEx" pitchFamily="34" charset="0"/>
              </a:rPr>
              <a:t>Insert</a:t>
            </a:r>
          </a:p>
          <a:p>
            <a:pPr algn="just">
              <a:spcBef>
                <a:spcPct val="20000"/>
              </a:spcBef>
              <a:defRPr/>
            </a:pPr>
            <a:r>
              <a:rPr lang="en-US" altLang="zh-CN" sz="1600" dirty="0" smtClean="0">
                <a:latin typeface="HelveticaNeueLT Pro 43 LtEx" pitchFamily="34" charset="0"/>
              </a:rPr>
              <a:t>When it comes with undetected heartbeat, inserting the tag one by one might be an extremely tiresome process. With the help of our Smart Beats Batch Insert function, you can mass insert the tags of undetected heartbeats by referring to another channel of waveform, or by referring to the previous RR intervals of the undetected part.</a:t>
            </a:r>
            <a:endParaRPr lang="en-US" altLang="zh-CN" sz="1600" dirty="0">
              <a:solidFill>
                <a:schemeClr val="accent6"/>
              </a:solidFill>
              <a:latin typeface="HelveticaNeueLT Pro 43 LtEx" pitchFamily="34" charset="0"/>
            </a:endParaRPr>
          </a:p>
        </p:txBody>
      </p:sp>
      <p:grpSp>
        <p:nvGrpSpPr>
          <p:cNvPr id="5" name="组合 4"/>
          <p:cNvGrpSpPr/>
          <p:nvPr/>
        </p:nvGrpSpPr>
        <p:grpSpPr>
          <a:xfrm>
            <a:off x="242230" y="1130390"/>
            <a:ext cx="1174658" cy="1179999"/>
            <a:chOff x="242230" y="1130390"/>
            <a:chExt cx="1174658" cy="1179999"/>
          </a:xfrm>
        </p:grpSpPr>
        <p:sp>
          <p:nvSpPr>
            <p:cNvPr id="39" name="圆角矩形 38"/>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42" name="TextBox 25"/>
            <p:cNvSpPr txBox="1"/>
            <p:nvPr/>
          </p:nvSpPr>
          <p:spPr>
            <a:xfrm>
              <a:off x="268988" y="1908356"/>
              <a:ext cx="1120587" cy="40203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solidFill>
                    <a:schemeClr val="bg1"/>
                  </a:solidFill>
                  <a:latin typeface="HelveticaNeueLT Pro 43 LtEx" pitchFamily="34" charset="0"/>
                </a:rPr>
                <a:t>Batch</a:t>
              </a:r>
            </a:p>
            <a:p>
              <a:pPr algn="ctr">
                <a:lnSpc>
                  <a:spcPts val="1200"/>
                </a:lnSpc>
              </a:pPr>
              <a:r>
                <a:rPr lang="en-US" altLang="zh-CN" sz="1400" b="1" dirty="0" smtClean="0">
                  <a:solidFill>
                    <a:schemeClr val="bg1"/>
                  </a:solidFill>
                  <a:latin typeface="HelveticaNeueLT Pro 43 LtEx" pitchFamily="34" charset="0"/>
                </a:rPr>
                <a:t>Insert</a:t>
              </a:r>
              <a:endParaRPr lang="zh-CN" altLang="en-US" sz="1400" b="1" dirty="0">
                <a:solidFill>
                  <a:schemeClr val="bg1"/>
                </a:solidFill>
                <a:latin typeface="HelveticaNeueLT Pro 43 LtEx" pitchFamily="34" charset="0"/>
              </a:endParaRPr>
            </a:p>
          </p:txBody>
        </p:sp>
        <p:grpSp>
          <p:nvGrpSpPr>
            <p:cNvPr id="111" name="组合 110"/>
            <p:cNvGrpSpPr/>
            <p:nvPr/>
          </p:nvGrpSpPr>
          <p:grpSpPr>
            <a:xfrm>
              <a:off x="376630" y="1750021"/>
              <a:ext cx="905009" cy="59068"/>
              <a:chOff x="376630" y="1750021"/>
              <a:chExt cx="905009" cy="59068"/>
            </a:xfrm>
          </p:grpSpPr>
          <p:cxnSp>
            <p:nvCxnSpPr>
              <p:cNvPr id="4" name="直接连接符 3"/>
              <p:cNvCxnSpPr/>
              <p:nvPr/>
            </p:nvCxnSpPr>
            <p:spPr>
              <a:xfrm>
                <a:off x="376630" y="1799296"/>
                <a:ext cx="905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76630"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281639"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02882"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29134"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055386"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42230" y="1477467"/>
              <a:ext cx="300082" cy="307777"/>
              <a:chOff x="242230" y="1386309"/>
              <a:chExt cx="300082" cy="307777"/>
            </a:xfrm>
          </p:grpSpPr>
          <p:sp>
            <p:nvSpPr>
              <p:cNvPr id="85" name="圆角矩形 84"/>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87" name="组合 86"/>
            <p:cNvGrpSpPr/>
            <p:nvPr/>
          </p:nvGrpSpPr>
          <p:grpSpPr>
            <a:xfrm>
              <a:off x="1116806" y="1477352"/>
              <a:ext cx="300082" cy="307777"/>
              <a:chOff x="242230" y="1386309"/>
              <a:chExt cx="300082" cy="307777"/>
            </a:xfrm>
          </p:grpSpPr>
          <p:sp>
            <p:nvSpPr>
              <p:cNvPr id="88" name="圆角矩形 87"/>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90" name="组合 89"/>
            <p:cNvGrpSpPr/>
            <p:nvPr/>
          </p:nvGrpSpPr>
          <p:grpSpPr>
            <a:xfrm>
              <a:off x="453609" y="1309439"/>
              <a:ext cx="300082" cy="307777"/>
              <a:chOff x="242230" y="1386309"/>
              <a:chExt cx="300082" cy="307777"/>
            </a:xfrm>
          </p:grpSpPr>
          <p:sp>
            <p:nvSpPr>
              <p:cNvPr id="91" name="圆角矩形 90"/>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93" name="组合 92"/>
            <p:cNvGrpSpPr/>
            <p:nvPr/>
          </p:nvGrpSpPr>
          <p:grpSpPr>
            <a:xfrm>
              <a:off x="680141" y="1221374"/>
              <a:ext cx="300082" cy="307777"/>
              <a:chOff x="242230" y="1386309"/>
              <a:chExt cx="300082" cy="307777"/>
            </a:xfrm>
          </p:grpSpPr>
          <p:sp>
            <p:nvSpPr>
              <p:cNvPr id="94" name="圆角矩形 93"/>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96" name="组合 95"/>
            <p:cNvGrpSpPr/>
            <p:nvPr/>
          </p:nvGrpSpPr>
          <p:grpSpPr>
            <a:xfrm>
              <a:off x="904932" y="1133745"/>
              <a:ext cx="300082" cy="307777"/>
              <a:chOff x="242230" y="1386309"/>
              <a:chExt cx="300082" cy="307777"/>
            </a:xfrm>
          </p:grpSpPr>
          <p:sp>
            <p:nvSpPr>
              <p:cNvPr id="97" name="圆角矩形 96"/>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cxnSp>
          <p:nvCxnSpPr>
            <p:cNvPr id="18" name="直接箭头连接符 17"/>
            <p:cNvCxnSpPr/>
            <p:nvPr/>
          </p:nvCxnSpPr>
          <p:spPr>
            <a:xfrm>
              <a:off x="601896" y="1569508"/>
              <a:ext cx="986" cy="16459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828428" y="1479847"/>
              <a:ext cx="0" cy="25603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1055386" y="1389489"/>
              <a:ext cx="0" cy="338328"/>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0" y="3068959"/>
            <a:ext cx="9144000" cy="3680235"/>
            <a:chOff x="0" y="3068959"/>
            <a:chExt cx="9144000" cy="3680235"/>
          </a:xfrm>
        </p:grpSpPr>
        <p:sp>
          <p:nvSpPr>
            <p:cNvPr id="58" name="矩形 57"/>
            <p:cNvSpPr/>
            <p:nvPr/>
          </p:nvSpPr>
          <p:spPr>
            <a:xfrm>
              <a:off x="0" y="3068959"/>
              <a:ext cx="9144000" cy="36802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260848" y="3292875"/>
              <a:ext cx="8651781" cy="3301342"/>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59" name="圆角矩形 58"/>
            <p:cNvSpPr/>
            <p:nvPr/>
          </p:nvSpPr>
          <p:spPr>
            <a:xfrm>
              <a:off x="331274" y="5702237"/>
              <a:ext cx="8513779" cy="818297"/>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349417" y="5689538"/>
              <a:ext cx="8495637" cy="830997"/>
            </a:xfrm>
            <a:prstGeom prst="rect">
              <a:avLst/>
            </a:prstGeom>
            <a:noFill/>
          </p:spPr>
          <p:txBody>
            <a:bodyPr wrap="square" rtlCol="0">
              <a:spAutoFit/>
            </a:bodyPr>
            <a:lstStyle/>
            <a:p>
              <a:pPr algn="just"/>
              <a:r>
                <a:rPr lang="en-US" altLang="zh-CN" sz="1600" dirty="0" smtClean="0">
                  <a:latin typeface="HelveticaNeueLT Pro 43 LtEx" pitchFamily="34" charset="0"/>
                </a:rPr>
                <a:t>Together with the RR Histogram, you can easily find the segments with long RR-intervals which might include undetected heart beat. Using the smart beats batch insert function, you can avoid the undetected errors within several clicks.</a:t>
              </a:r>
              <a:endParaRPr lang="zh-CN" altLang="en-US" sz="1600" dirty="0">
                <a:latin typeface="HelveticaNeueLT Pro 43 LtEx" pitchFamily="34" charset="0"/>
              </a:endParaRPr>
            </a:p>
          </p:txBody>
        </p:sp>
        <p:grpSp>
          <p:nvGrpSpPr>
            <p:cNvPr id="2" name="组合 1"/>
            <p:cNvGrpSpPr/>
            <p:nvPr/>
          </p:nvGrpSpPr>
          <p:grpSpPr>
            <a:xfrm>
              <a:off x="382677" y="3389687"/>
              <a:ext cx="8404022" cy="2223843"/>
              <a:chOff x="382677" y="3389687"/>
              <a:chExt cx="8404022" cy="2223843"/>
            </a:xfrm>
          </p:grpSpPr>
          <p:pic>
            <p:nvPicPr>
              <p:cNvPr id="1026" name="Picture 2" descr="C:\Users\huhaixiao\Desktop\batch insert.jpg"/>
              <p:cNvPicPr>
                <a:picLocks noChangeAspect="1" noChangeArrowheads="1"/>
              </p:cNvPicPr>
              <p:nvPr/>
            </p:nvPicPr>
            <p:blipFill rotWithShape="1">
              <a:blip r:embed="rId3">
                <a:extLst>
                  <a:ext uri="{28A0092B-C50C-407E-A947-70E740481C1C}">
                    <a14:useLocalDpi xmlns:a14="http://schemas.microsoft.com/office/drawing/2010/main" val="0"/>
                  </a:ext>
                </a:extLst>
              </a:blip>
              <a:srcRect b="11762"/>
              <a:stretch/>
            </p:blipFill>
            <p:spPr bwMode="auto">
              <a:xfrm>
                <a:off x="382677" y="3389687"/>
                <a:ext cx="8404022" cy="2223843"/>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385754" y="3389687"/>
                <a:ext cx="8400945" cy="22238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2" descr="C:\Users\huhaixiao\Desktop\batch insert.jpg"/>
              <p:cNvPicPr>
                <a:picLocks noChangeAspect="1" noChangeArrowheads="1"/>
              </p:cNvPicPr>
              <p:nvPr/>
            </p:nvPicPr>
            <p:blipFill rotWithShape="1">
              <a:blip r:embed="rId3">
                <a:extLst>
                  <a:ext uri="{28A0092B-C50C-407E-A947-70E740481C1C}">
                    <a14:useLocalDpi xmlns:a14="http://schemas.microsoft.com/office/drawing/2010/main" val="0"/>
                  </a:ext>
                </a:extLst>
              </a:blip>
              <a:srcRect l="58246" t="21159" r="2313" b="26254"/>
              <a:stretch/>
            </p:blipFill>
            <p:spPr bwMode="auto">
              <a:xfrm>
                <a:off x="5272089" y="3922944"/>
                <a:ext cx="3314700" cy="1325331"/>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6867255" y="3900239"/>
                <a:ext cx="1755196" cy="810091"/>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1" name="矩形 40"/>
              <p:cNvSpPr/>
              <p:nvPr/>
            </p:nvSpPr>
            <p:spPr>
              <a:xfrm>
                <a:off x="6929439" y="4710330"/>
                <a:ext cx="1657350" cy="53794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4" name="TextBox 43"/>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3. Check the template categorize</a:t>
            </a:r>
          </a:p>
        </p:txBody>
      </p:sp>
    </p:spTree>
    <p:extLst>
      <p:ext uri="{BB962C8B-B14F-4D97-AF65-F5344CB8AC3E}">
        <p14:creationId xmlns:p14="http://schemas.microsoft.com/office/powerpoint/2010/main" val="112136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0" y="2483895"/>
            <a:ext cx="9144000" cy="42652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8988" y="1130390"/>
            <a:ext cx="1152662" cy="1120588"/>
            <a:chOff x="268988" y="1130390"/>
            <a:chExt cx="1152662" cy="1120588"/>
          </a:xfrm>
        </p:grpSpPr>
        <p:sp>
          <p:nvSpPr>
            <p:cNvPr id="39" name="圆角矩形 38"/>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42" name="TextBox 25"/>
            <p:cNvSpPr txBox="1"/>
            <p:nvPr/>
          </p:nvSpPr>
          <p:spPr>
            <a:xfrm>
              <a:off x="268988" y="1844856"/>
              <a:ext cx="1152662"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latin typeface="HelveticaNeueLT Pro 43 LtEx" pitchFamily="34" charset="0"/>
                </a:rPr>
                <a:t>ST </a:t>
              </a:r>
            </a:p>
            <a:p>
              <a:pPr algn="ctr">
                <a:lnSpc>
                  <a:spcPts val="1200"/>
                </a:lnSpc>
              </a:pPr>
              <a:r>
                <a:rPr lang="en-US" altLang="zh-CN" sz="1400" b="1" dirty="0" smtClean="0">
                  <a:latin typeface="HelveticaNeueLT Pro 43 LtEx" pitchFamily="34" charset="0"/>
                </a:rPr>
                <a:t>Evaluation</a:t>
              </a:r>
              <a:endParaRPr lang="zh-CN" altLang="en-US" sz="1400" b="1" dirty="0">
                <a:latin typeface="HelveticaNeueLT Pro 43 LtEx" pitchFamily="34" charset="0"/>
              </a:endParaRPr>
            </a:p>
          </p:txBody>
        </p:sp>
        <p:grpSp>
          <p:nvGrpSpPr>
            <p:cNvPr id="13" name="组合 12"/>
            <p:cNvGrpSpPr/>
            <p:nvPr/>
          </p:nvGrpSpPr>
          <p:grpSpPr>
            <a:xfrm>
              <a:off x="325799" y="1257989"/>
              <a:ext cx="1005841" cy="566364"/>
              <a:chOff x="325799" y="1257989"/>
              <a:chExt cx="1005841" cy="566364"/>
            </a:xfrm>
          </p:grpSpPr>
          <p:sp>
            <p:nvSpPr>
              <p:cNvPr id="155" name="圆角矩形 154"/>
              <p:cNvSpPr/>
              <p:nvPr/>
            </p:nvSpPr>
            <p:spPr>
              <a:xfrm>
                <a:off x="325799" y="1257989"/>
                <a:ext cx="1005841" cy="566364"/>
              </a:xfrm>
              <a:prstGeom prst="roundRect">
                <a:avLst/>
              </a:prstGeom>
              <a:solidFill>
                <a:schemeClr val="bg1"/>
              </a:solidFill>
              <a:ln w="9525">
                <a:solidFill>
                  <a:srgbClr val="FFC6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12" name="组合 11"/>
              <p:cNvGrpSpPr/>
              <p:nvPr/>
            </p:nvGrpSpPr>
            <p:grpSpPr>
              <a:xfrm>
                <a:off x="325800" y="1335194"/>
                <a:ext cx="1005840" cy="386476"/>
                <a:chOff x="321038" y="1335194"/>
                <a:chExt cx="1005840" cy="386476"/>
              </a:xfrm>
            </p:grpSpPr>
            <p:cxnSp>
              <p:nvCxnSpPr>
                <p:cNvPr id="10" name="直接连接符 9"/>
                <p:cNvCxnSpPr/>
                <p:nvPr/>
              </p:nvCxnSpPr>
              <p:spPr>
                <a:xfrm flipV="1">
                  <a:off x="355582"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67487"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79392"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91297"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02968"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14873" y="1470020"/>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26778"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438683"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50354"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62259"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474164"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486069"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97740"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509645" y="1470020"/>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521550"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533455"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545126"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57031"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568936"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580841"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592512"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60441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616322" y="1538790"/>
                  <a:ext cx="0" cy="10972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62822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639898"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651803"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663708"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675613"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687284"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99189"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711094" y="1538790"/>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722999" y="1538790"/>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933738"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945643"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957548"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969453"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981124"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993029"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1004934"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V="1">
                  <a:off x="1016839"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1028510"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1040415"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1052320"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1064225"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1075896"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087801"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1099706"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V="1">
                  <a:off x="1111611"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1123282"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1135187"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V="1">
                  <a:off x="1147092"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115899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V="1">
                  <a:off x="1170668" y="1538789"/>
                  <a:ext cx="0" cy="118872"/>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1182573" y="1538790"/>
                  <a:ext cx="0" cy="118872"/>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V="1">
                  <a:off x="1194478" y="1538790"/>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V="1">
                  <a:off x="1206383" y="1538790"/>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1218054" y="1538789"/>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V="1">
                  <a:off x="1229959"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V="1">
                  <a:off x="1241864"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1253769"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V="1">
                  <a:off x="1265440" y="1538789"/>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1277345" y="1538790"/>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1289250"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V="1">
                  <a:off x="1301155"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V="1">
                  <a:off x="803251"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V="1">
                  <a:off x="815156"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827061"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V="1">
                  <a:off x="838966"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850637"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V="1">
                  <a:off x="862542"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V="1">
                  <a:off x="874447" y="1408346"/>
                  <a:ext cx="0" cy="128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V="1">
                  <a:off x="886352"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898023" y="1390058"/>
                  <a:ext cx="0" cy="146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909928" y="1335194"/>
                  <a:ext cx="0" cy="201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V="1">
                  <a:off x="921833"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734670" y="1538321"/>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V="1">
                  <a:off x="746575" y="1538321"/>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758480" y="1538322"/>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770385" y="1538322"/>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782056" y="1538322"/>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V="1">
                  <a:off x="793961" y="1538322"/>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1038" y="1538790"/>
                  <a:ext cx="1005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56" name="矩形 155"/>
          <p:cNvSpPr/>
          <p:nvPr/>
        </p:nvSpPr>
        <p:spPr>
          <a:xfrm>
            <a:off x="1602314" y="1149472"/>
            <a:ext cx="7268140"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smtClean="0">
                <a:solidFill>
                  <a:srgbClr val="26D07C"/>
                </a:solidFill>
                <a:latin typeface="HelveticaNeueLT Pro 43 LtEx" pitchFamily="34" charset="0"/>
              </a:rPr>
              <a:t>Automatic ST Evaluation</a:t>
            </a:r>
          </a:p>
          <a:p>
            <a:pPr algn="just">
              <a:spcBef>
                <a:spcPct val="20000"/>
              </a:spcBef>
              <a:defRPr/>
            </a:pPr>
            <a:r>
              <a:rPr lang="en-US" altLang="zh-CN" sz="1600" dirty="0" smtClean="0">
                <a:latin typeface="HelveticaNeueLT Pro 43 LtEx" pitchFamily="34" charset="0"/>
              </a:rPr>
              <a:t>The ST Elevation/Deviation can be automatically detected and presented in the ST Evaluation Chart, together with the ST color mapping, you can easily find the targeted segment you need.</a:t>
            </a:r>
            <a:endParaRPr lang="en-US" altLang="zh-CN" sz="1600" dirty="0">
              <a:solidFill>
                <a:schemeClr val="accent6"/>
              </a:solidFill>
              <a:latin typeface="HelveticaNeueLT Pro 43 LtEx" pitchFamily="34" charset="0"/>
            </a:endParaRPr>
          </a:p>
        </p:txBody>
      </p:sp>
      <p:pic>
        <p:nvPicPr>
          <p:cNvPr id="1026" name="Picture 2" descr="C:\Users\huhaixiao\Desktop\新建文件夹 (2)\stst.jpg"/>
          <p:cNvPicPr>
            <a:picLocks noChangeAspect="1" noChangeArrowheads="1"/>
          </p:cNvPicPr>
          <p:nvPr/>
        </p:nvPicPr>
        <p:blipFill rotWithShape="1">
          <a:blip r:embed="rId3">
            <a:extLst>
              <a:ext uri="{28A0092B-C50C-407E-A947-70E740481C1C}">
                <a14:useLocalDpi xmlns:a14="http://schemas.microsoft.com/office/drawing/2010/main" val="0"/>
              </a:ext>
            </a:extLst>
          </a:blip>
          <a:srcRect t="1650" r="39253" b="24293"/>
          <a:stretch/>
        </p:blipFill>
        <p:spPr bwMode="auto">
          <a:xfrm>
            <a:off x="3986674" y="2692400"/>
            <a:ext cx="4937760" cy="2208212"/>
          </a:xfrm>
          <a:prstGeom prst="roundRect">
            <a:avLst>
              <a:gd name="adj" fmla="val 2827"/>
            </a:avLst>
          </a:prstGeom>
          <a:noFill/>
          <a:extLst>
            <a:ext uri="{909E8E84-426E-40DD-AFC4-6F175D3DCCD1}">
              <a14:hiddenFill xmlns:a14="http://schemas.microsoft.com/office/drawing/2010/main">
                <a:solidFill>
                  <a:srgbClr val="FFFFFF"/>
                </a:solidFill>
              </a14:hiddenFill>
            </a:ext>
          </a:extLst>
        </p:spPr>
      </p:pic>
      <p:pic>
        <p:nvPicPr>
          <p:cNvPr id="1027" name="Picture 3" descr="C:\Users\huhaixiao\Desktop\新建文件夹 (2)\st.jpg"/>
          <p:cNvPicPr>
            <a:picLocks noChangeAspect="1" noChangeArrowheads="1"/>
          </p:cNvPicPr>
          <p:nvPr/>
        </p:nvPicPr>
        <p:blipFill rotWithShape="1">
          <a:blip r:embed="rId4">
            <a:extLst>
              <a:ext uri="{28A0092B-C50C-407E-A947-70E740481C1C}">
                <a14:useLocalDpi xmlns:a14="http://schemas.microsoft.com/office/drawing/2010/main" val="0"/>
              </a:ext>
            </a:extLst>
          </a:blip>
          <a:srcRect l="1096" t="2593" r="48853"/>
          <a:stretch/>
        </p:blipFill>
        <p:spPr bwMode="auto">
          <a:xfrm>
            <a:off x="192787" y="4799168"/>
            <a:ext cx="3511417" cy="1754227"/>
          </a:xfrm>
          <a:prstGeom prst="roundRect">
            <a:avLst>
              <a:gd name="adj" fmla="val 3802"/>
            </a:avLst>
          </a:prstGeom>
          <a:noFill/>
          <a:extLst>
            <a:ext uri="{909E8E84-426E-40DD-AFC4-6F175D3DCCD1}">
              <a14:hiddenFill xmlns:a14="http://schemas.microsoft.com/office/drawing/2010/main">
                <a:solidFill>
                  <a:srgbClr val="FFFFFF"/>
                </a:solidFill>
              </a14:hiddenFill>
            </a:ext>
          </a:extLst>
        </p:spPr>
      </p:pic>
      <p:sp>
        <p:nvSpPr>
          <p:cNvPr id="94" name="矩形 93"/>
          <p:cNvSpPr/>
          <p:nvPr/>
        </p:nvSpPr>
        <p:spPr>
          <a:xfrm>
            <a:off x="3896925" y="2646597"/>
            <a:ext cx="5116299" cy="3960954"/>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7" name="圆角矩形 96"/>
          <p:cNvSpPr/>
          <p:nvPr/>
        </p:nvSpPr>
        <p:spPr>
          <a:xfrm>
            <a:off x="3986674" y="4974381"/>
            <a:ext cx="4937760" cy="1561202"/>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矩形 97"/>
          <p:cNvSpPr/>
          <p:nvPr/>
        </p:nvSpPr>
        <p:spPr>
          <a:xfrm>
            <a:off x="142240" y="2646598"/>
            <a:ext cx="3619670" cy="3960954"/>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9" name="圆角矩形 98"/>
          <p:cNvSpPr/>
          <p:nvPr/>
        </p:nvSpPr>
        <p:spPr>
          <a:xfrm>
            <a:off x="200312" y="2702371"/>
            <a:ext cx="3503892" cy="2031670"/>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202426" y="2708281"/>
            <a:ext cx="3501778" cy="2062103"/>
          </a:xfrm>
          <a:prstGeom prst="rect">
            <a:avLst/>
          </a:prstGeom>
          <a:noFill/>
        </p:spPr>
        <p:txBody>
          <a:bodyPr wrap="square" rtlCol="0">
            <a:spAutoFit/>
          </a:bodyPr>
          <a:lstStyle/>
          <a:p>
            <a:pPr marL="285750" indent="-285750">
              <a:buFont typeface="Wingdings" pitchFamily="2" charset="2"/>
              <a:buChar char="n"/>
            </a:pPr>
            <a:r>
              <a:rPr lang="en-US" altLang="zh-CN" sz="1600" b="1" dirty="0" smtClean="0">
                <a:latin typeface="HelveticaNeueLT Pro 43 LtEx" pitchFamily="34" charset="0"/>
              </a:rPr>
              <a:t>ST Evaluation Chart</a:t>
            </a:r>
          </a:p>
          <a:p>
            <a:pPr algn="just"/>
            <a:r>
              <a:rPr lang="en-US" altLang="zh-CN" sz="1600" dirty="0" smtClean="0">
                <a:latin typeface="HelveticaNeueLT Pro 43 LtEx" pitchFamily="34" charset="0"/>
              </a:rPr>
              <a:t>Every heart beat is scanned automatically and all the ST elevation/deviation segments are picked and presented in this chart, where you can quickly check and locate the targeted segment.</a:t>
            </a:r>
            <a:endParaRPr lang="zh-CN" altLang="en-US" sz="1600" dirty="0">
              <a:latin typeface="HelveticaNeueLT Pro 43 LtEx" pitchFamily="34" charset="0"/>
            </a:endParaRPr>
          </a:p>
        </p:txBody>
      </p:sp>
      <p:sp>
        <p:nvSpPr>
          <p:cNvPr id="111" name="TextBox 110"/>
          <p:cNvSpPr txBox="1"/>
          <p:nvPr/>
        </p:nvSpPr>
        <p:spPr>
          <a:xfrm>
            <a:off x="3986674" y="4965923"/>
            <a:ext cx="4937760" cy="1569660"/>
          </a:xfrm>
          <a:prstGeom prst="rect">
            <a:avLst/>
          </a:prstGeom>
          <a:noFill/>
        </p:spPr>
        <p:txBody>
          <a:bodyPr wrap="square" rtlCol="0">
            <a:spAutoFit/>
          </a:bodyPr>
          <a:lstStyle/>
          <a:p>
            <a:pPr marL="285750" indent="-285750">
              <a:buFont typeface="Wingdings" pitchFamily="2" charset="2"/>
              <a:buChar char="n"/>
            </a:pPr>
            <a:r>
              <a:rPr lang="en-US" altLang="zh-CN" sz="1600" b="1" dirty="0" smtClean="0">
                <a:latin typeface="HelveticaNeueLT Pro 43 LtEx" pitchFamily="34" charset="0"/>
              </a:rPr>
              <a:t>ST trend Color Mapping</a:t>
            </a:r>
          </a:p>
          <a:p>
            <a:pPr algn="just"/>
            <a:r>
              <a:rPr lang="en-US" altLang="zh-CN" sz="1600" dirty="0" smtClean="0">
                <a:latin typeface="HelveticaNeueLT Pro 43 LtEx" pitchFamily="34" charset="0"/>
              </a:rPr>
              <a:t>The ST trend Color Mapping shows elevation and deviation in red and green, providing a clear information of ST trend. </a:t>
            </a:r>
            <a:r>
              <a:rPr lang="en-US" altLang="zh-CN" sz="1600" dirty="0">
                <a:latin typeface="HelveticaNeueLT Pro 43 LtEx" pitchFamily="34" charset="0"/>
              </a:rPr>
              <a:t>I</a:t>
            </a:r>
            <a:r>
              <a:rPr lang="en-US" altLang="zh-CN" sz="1600" dirty="0" smtClean="0">
                <a:latin typeface="HelveticaNeueLT Pro 43 LtEx" pitchFamily="34" charset="0"/>
              </a:rPr>
              <a:t>ntegrated with HR trend, it provides a quick reference when evaluate the acute myocardial infarction.</a:t>
            </a:r>
            <a:endParaRPr lang="zh-CN" altLang="en-US" sz="1600" dirty="0">
              <a:latin typeface="HelveticaNeueLT Pro 43 LtEx" pitchFamily="34" charset="0"/>
            </a:endParaRPr>
          </a:p>
        </p:txBody>
      </p:sp>
      <p:sp>
        <p:nvSpPr>
          <p:cNvPr id="158" name="TextBox 15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4. ST Segment Analysis</a:t>
            </a:r>
          </a:p>
        </p:txBody>
      </p:sp>
    </p:spTree>
    <p:extLst>
      <p:ext uri="{BB962C8B-B14F-4D97-AF65-F5344CB8AC3E}">
        <p14:creationId xmlns:p14="http://schemas.microsoft.com/office/powerpoint/2010/main" val="1647656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0" y="2483895"/>
            <a:ext cx="9144000" cy="42652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矩形 155"/>
          <p:cNvSpPr/>
          <p:nvPr/>
        </p:nvSpPr>
        <p:spPr>
          <a:xfrm>
            <a:off x="1602314" y="1149472"/>
            <a:ext cx="7268140"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a:solidFill>
                  <a:srgbClr val="26D07C"/>
                </a:solidFill>
                <a:latin typeface="HelveticaNeueLT Pro 43 LtEx" pitchFamily="34" charset="0"/>
              </a:rPr>
              <a:t>Automatic </a:t>
            </a:r>
            <a:r>
              <a:rPr lang="en-US" altLang="zh-CN" sz="1600" b="1" kern="0" dirty="0" smtClean="0">
                <a:solidFill>
                  <a:srgbClr val="26D07C"/>
                </a:solidFill>
                <a:latin typeface="HelveticaNeueLT Pro 43 LtEx" pitchFamily="34" charset="0"/>
              </a:rPr>
              <a:t>AFIB/FLUT Segments detection</a:t>
            </a:r>
            <a:endParaRPr lang="en-US" altLang="zh-CN" sz="1600" b="1" kern="0" dirty="0">
              <a:solidFill>
                <a:srgbClr val="26D07C"/>
              </a:solidFill>
              <a:latin typeface="HelveticaNeueLT Pro 43 LtEx" pitchFamily="34" charset="0"/>
            </a:endParaRPr>
          </a:p>
          <a:p>
            <a:pPr algn="just">
              <a:spcBef>
                <a:spcPct val="20000"/>
              </a:spcBef>
              <a:defRPr/>
            </a:pPr>
            <a:r>
              <a:rPr lang="en-US" altLang="zh-CN" sz="1600" dirty="0" smtClean="0">
                <a:latin typeface="HelveticaNeueLT Pro 43 LtEx" pitchFamily="34" charset="0"/>
              </a:rPr>
              <a:t>The atrial fibrillation/flutter segments also can be automatically detected and presented in the AFIB/FLUT Chart, where you can quickly locate the distinct period of waveforms and check.</a:t>
            </a:r>
            <a:endParaRPr lang="en-US" altLang="zh-CN" sz="1600" dirty="0">
              <a:solidFill>
                <a:schemeClr val="accent6"/>
              </a:solidFill>
              <a:latin typeface="HelveticaNeueLT Pro 43 LtEx" pitchFamily="34" charset="0"/>
            </a:endParaRPr>
          </a:p>
        </p:txBody>
      </p:sp>
      <p:sp>
        <p:nvSpPr>
          <p:cNvPr id="94" name="矩形 93"/>
          <p:cNvSpPr/>
          <p:nvPr/>
        </p:nvSpPr>
        <p:spPr>
          <a:xfrm>
            <a:off x="4067944" y="2646597"/>
            <a:ext cx="4945280" cy="3960954"/>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7" name="圆角矩形 96"/>
          <p:cNvSpPr/>
          <p:nvPr/>
        </p:nvSpPr>
        <p:spPr>
          <a:xfrm>
            <a:off x="4124312" y="4807416"/>
            <a:ext cx="4800121" cy="1750278"/>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矩形 97"/>
          <p:cNvSpPr/>
          <p:nvPr/>
        </p:nvSpPr>
        <p:spPr>
          <a:xfrm>
            <a:off x="142240" y="2646598"/>
            <a:ext cx="3844434" cy="3960954"/>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9" name="圆角矩形 98"/>
          <p:cNvSpPr/>
          <p:nvPr/>
        </p:nvSpPr>
        <p:spPr>
          <a:xfrm>
            <a:off x="200312" y="2702371"/>
            <a:ext cx="3724274" cy="2031670"/>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202425" y="2708281"/>
            <a:ext cx="3722161" cy="2062103"/>
          </a:xfrm>
          <a:prstGeom prst="rect">
            <a:avLst/>
          </a:prstGeom>
          <a:noFill/>
        </p:spPr>
        <p:txBody>
          <a:bodyPr wrap="square" rtlCol="0">
            <a:spAutoFit/>
          </a:bodyPr>
          <a:lstStyle/>
          <a:p>
            <a:pPr marL="285750" indent="-285750">
              <a:buFont typeface="Wingdings" pitchFamily="2" charset="2"/>
              <a:buChar char="n"/>
            </a:pPr>
            <a:r>
              <a:rPr lang="en-US" altLang="zh-CN" sz="1600" b="1" dirty="0" smtClean="0">
                <a:latin typeface="HelveticaNeueLT Pro 43 LtEx" pitchFamily="34" charset="0"/>
              </a:rPr>
              <a:t>Auto AFIB Detection Chart</a:t>
            </a:r>
          </a:p>
          <a:p>
            <a:pPr algn="just"/>
            <a:r>
              <a:rPr lang="en-US" altLang="zh-CN" sz="1600" dirty="0" smtClean="0">
                <a:latin typeface="HelveticaNeueLT Pro 43 LtEx" pitchFamily="34" charset="0"/>
              </a:rPr>
              <a:t>Holter software automatically find the AFIB segments and list them in Chart for you to check. In addition, it support one-button operation to delete SVE in AFIB period, which helps  to define the events more accurately.</a:t>
            </a:r>
            <a:endParaRPr lang="zh-CN" altLang="en-US" sz="1600" dirty="0">
              <a:latin typeface="HelveticaNeueLT Pro 43 LtEx" pitchFamily="34" charset="0"/>
            </a:endParaRPr>
          </a:p>
        </p:txBody>
      </p:sp>
      <p:sp>
        <p:nvSpPr>
          <p:cNvPr id="158" name="TextBox 157"/>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4. AFIB/FLUT Segment Analysis</a:t>
            </a:r>
          </a:p>
        </p:txBody>
      </p:sp>
      <p:grpSp>
        <p:nvGrpSpPr>
          <p:cNvPr id="3" name="组合 2"/>
          <p:cNvGrpSpPr/>
          <p:nvPr/>
        </p:nvGrpSpPr>
        <p:grpSpPr>
          <a:xfrm>
            <a:off x="200312" y="4770384"/>
            <a:ext cx="3724275" cy="1807936"/>
            <a:chOff x="200312" y="4770384"/>
            <a:chExt cx="3724275" cy="182880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12" y="4770384"/>
              <a:ext cx="3724275" cy="1828800"/>
            </a:xfrm>
            <a:prstGeom prst="roundRect">
              <a:avLst>
                <a:gd name="adj" fmla="val 208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0289" t="83311"/>
            <a:stretch/>
          </p:blipFill>
          <p:spPr bwMode="auto">
            <a:xfrm>
              <a:off x="1984281" y="6277882"/>
              <a:ext cx="1907414" cy="3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7" name="TextBox 156"/>
          <p:cNvSpPr txBox="1"/>
          <p:nvPr/>
        </p:nvSpPr>
        <p:spPr>
          <a:xfrm>
            <a:off x="4124312" y="4751273"/>
            <a:ext cx="4800121" cy="1815882"/>
          </a:xfrm>
          <a:prstGeom prst="rect">
            <a:avLst/>
          </a:prstGeom>
          <a:noFill/>
        </p:spPr>
        <p:txBody>
          <a:bodyPr wrap="square" rtlCol="0">
            <a:spAutoFit/>
          </a:bodyPr>
          <a:lstStyle/>
          <a:p>
            <a:pPr marL="285750" indent="-285750">
              <a:buFont typeface="Wingdings" pitchFamily="2" charset="2"/>
              <a:buChar char="n"/>
            </a:pPr>
            <a:r>
              <a:rPr lang="en-US" altLang="zh-CN" sz="1600" b="1" dirty="0" smtClean="0">
                <a:latin typeface="HelveticaNeueLT Pro 43 LtEx" pitchFamily="34" charset="0"/>
              </a:rPr>
              <a:t>AFIB/FLUT Histogram</a:t>
            </a:r>
          </a:p>
          <a:p>
            <a:pPr algn="just"/>
            <a:r>
              <a:rPr lang="en-US" altLang="zh-CN" sz="1600" dirty="0">
                <a:latin typeface="HelveticaNeueLT Pro 43 LtEx" pitchFamily="34" charset="0"/>
              </a:rPr>
              <a:t>Based on the RR interval distributions, the AFIB/FLUT </a:t>
            </a:r>
            <a:r>
              <a:rPr lang="en-US" altLang="zh-CN" sz="1600" dirty="0" smtClean="0">
                <a:latin typeface="HelveticaNeueLT Pro 43 LtEx" pitchFamily="34" charset="0"/>
              </a:rPr>
              <a:t>Histogram helps you to find the distinctive atrial fibrillation/flutter period of waveforms quickly. You can locate the corresponding segment immediately by clicking at the Histogram.</a:t>
            </a:r>
            <a:endParaRPr lang="en-US" altLang="zh-CN" sz="1600" dirty="0">
              <a:latin typeface="HelveticaNeueLT Pro 43 LtEx" pitchFamily="34" charset="0"/>
            </a:endParaRPr>
          </a:p>
        </p:txBody>
      </p:sp>
      <p:grpSp>
        <p:nvGrpSpPr>
          <p:cNvPr id="5" name="组合 4"/>
          <p:cNvGrpSpPr/>
          <p:nvPr/>
        </p:nvGrpSpPr>
        <p:grpSpPr>
          <a:xfrm>
            <a:off x="4135397" y="2702371"/>
            <a:ext cx="4749572" cy="2031670"/>
            <a:chOff x="4120882" y="2702371"/>
            <a:chExt cx="4830145" cy="2116968"/>
          </a:xfrm>
        </p:grpSpPr>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1330"/>
            <a:stretch/>
          </p:blipFill>
          <p:spPr bwMode="auto">
            <a:xfrm>
              <a:off x="4124313" y="2702371"/>
              <a:ext cx="4826714" cy="2103120"/>
            </a:xfrm>
            <a:prstGeom prst="roundRect">
              <a:avLst>
                <a:gd name="adj" fmla="val 338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
            <p:cNvGrpSpPr/>
            <p:nvPr/>
          </p:nvGrpSpPr>
          <p:grpSpPr>
            <a:xfrm>
              <a:off x="4120882" y="2715071"/>
              <a:ext cx="279668" cy="2104268"/>
              <a:chOff x="4120882" y="2702371"/>
              <a:chExt cx="279668" cy="2104268"/>
            </a:xfrm>
          </p:grpSpPr>
          <p:pic>
            <p:nvPicPr>
              <p:cNvPr id="819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6405"/>
              <a:stretch/>
            </p:blipFill>
            <p:spPr bwMode="auto">
              <a:xfrm>
                <a:off x="4120882" y="2702371"/>
                <a:ext cx="279668" cy="2103120"/>
              </a:xfrm>
              <a:prstGeom prst="roundRect">
                <a:avLst>
                  <a:gd name="adj" fmla="val 2391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r="6945"/>
              <a:stretch/>
            </p:blipFill>
            <p:spPr bwMode="auto">
              <a:xfrm>
                <a:off x="4271899" y="2703519"/>
                <a:ext cx="128651"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 name="组合 8"/>
          <p:cNvGrpSpPr/>
          <p:nvPr/>
        </p:nvGrpSpPr>
        <p:grpSpPr>
          <a:xfrm>
            <a:off x="202425" y="1130390"/>
            <a:ext cx="1219225" cy="1120588"/>
            <a:chOff x="202425" y="1130390"/>
            <a:chExt cx="1219225" cy="1120588"/>
          </a:xfrm>
        </p:grpSpPr>
        <p:sp>
          <p:nvSpPr>
            <p:cNvPr id="39" name="圆角矩形 38"/>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42" name="TextBox 25"/>
            <p:cNvSpPr txBox="1"/>
            <p:nvPr/>
          </p:nvSpPr>
          <p:spPr>
            <a:xfrm>
              <a:off x="202425" y="1844856"/>
              <a:ext cx="1219225"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latin typeface="HelveticaNeueLT Pro 43 LtEx" pitchFamily="34" charset="0"/>
                </a:rPr>
                <a:t>AFIB/FLUT</a:t>
              </a:r>
            </a:p>
            <a:p>
              <a:pPr algn="ctr">
                <a:lnSpc>
                  <a:spcPts val="1200"/>
                </a:lnSpc>
              </a:pPr>
              <a:r>
                <a:rPr lang="en-US" altLang="zh-CN" sz="1400" b="1" dirty="0" smtClean="0">
                  <a:latin typeface="HelveticaNeueLT Pro 43 LtEx" pitchFamily="34" charset="0"/>
                </a:rPr>
                <a:t>Evaluation</a:t>
              </a:r>
              <a:endParaRPr lang="zh-CN" altLang="en-US" sz="1400" b="1" dirty="0">
                <a:latin typeface="HelveticaNeueLT Pro 43 LtEx" pitchFamily="34" charset="0"/>
              </a:endParaRPr>
            </a:p>
          </p:txBody>
        </p:sp>
        <p:sp>
          <p:nvSpPr>
            <p:cNvPr id="155" name="圆角矩形 154"/>
            <p:cNvSpPr/>
            <p:nvPr/>
          </p:nvSpPr>
          <p:spPr>
            <a:xfrm>
              <a:off x="325799" y="1257989"/>
              <a:ext cx="1005841" cy="566364"/>
            </a:xfrm>
            <a:prstGeom prst="roundRect">
              <a:avLst/>
            </a:prstGeom>
            <a:solidFill>
              <a:schemeClr val="tx1"/>
            </a:solidFill>
            <a:ln w="9525">
              <a:solidFill>
                <a:srgbClr val="FFC6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10" name="直接连接符 9"/>
            <p:cNvCxnSpPr/>
            <p:nvPr/>
          </p:nvCxnSpPr>
          <p:spPr>
            <a:xfrm flipV="1">
              <a:off x="365106" y="1489023"/>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374107" y="1531179"/>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V="1">
              <a:off x="395536" y="1462832"/>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431251" y="1530573"/>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V="1">
              <a:off x="469925" y="1544887"/>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flipV="1">
              <a:off x="503837" y="1540937"/>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V="1">
              <a:off x="539552" y="1511787"/>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V="1">
              <a:off x="609179" y="1465736"/>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V="1">
              <a:off x="681187" y="1554411"/>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755576" y="148478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505640" y="1575557"/>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467544" y="157079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577648" y="151097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539552" y="1557370"/>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5536" y="155260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28870" y="157641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538412" y="1415157"/>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609179" y="158355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681187" y="151631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V="1">
              <a:off x="719861" y="1552030"/>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V="1">
              <a:off x="647275" y="1501451"/>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791869" y="151097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479449" y="1506213"/>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755576" y="158355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395536" y="142439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95536" y="157107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467544" y="159042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827584" y="1412776"/>
              <a:ext cx="0" cy="3657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26507" y="1590425"/>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V="1">
              <a:off x="611560" y="1556792"/>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V="1">
              <a:off x="539552" y="1546982"/>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V="1">
              <a:off x="577648" y="154726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V="1">
              <a:off x="611560" y="151335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V="1">
              <a:off x="611560" y="1510975"/>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V="1">
              <a:off x="422305" y="148478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V="1">
              <a:off x="575845" y="1475260"/>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flipV="1">
              <a:off x="645472" y="1510468"/>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flipV="1">
              <a:off x="647938" y="148478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flipV="1">
              <a:off x="502034" y="157699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flipV="1">
              <a:off x="609179" y="1543084"/>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flipV="1">
              <a:off x="570505" y="1566894"/>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V="1">
              <a:off x="395536" y="151335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flipV="1">
              <a:off x="647275" y="144820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flipV="1">
              <a:off x="543190" y="158355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flipV="1">
              <a:off x="576524" y="1569853"/>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V="1">
              <a:off x="681187" y="155650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V="1">
              <a:off x="647853" y="1548207"/>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V="1">
              <a:off x="899592" y="1635657"/>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flipV="1">
              <a:off x="971600" y="170080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V="1">
              <a:off x="1043608" y="1729182"/>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V="1">
              <a:off x="1115616" y="1729182"/>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flipV="1">
              <a:off x="1187624" y="170080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flipV="1">
              <a:off x="1259632" y="1628800"/>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flipV="1">
              <a:off x="1302490" y="1702991"/>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flipV="1">
              <a:off x="932926" y="1691284"/>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V="1">
              <a:off x="1010274" y="1681562"/>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flipV="1">
              <a:off x="1079901" y="1745849"/>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1149528" y="1707753"/>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1225720" y="1674419"/>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flipV="1">
              <a:off x="901973" y="1598701"/>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flipV="1">
              <a:off x="973981" y="166385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flipV="1">
              <a:off x="1045989" y="1692226"/>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V="1">
              <a:off x="1117997" y="1692226"/>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flipV="1">
              <a:off x="1190005" y="1663852"/>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flipV="1">
              <a:off x="1262013" y="1591844"/>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flipV="1">
              <a:off x="1304871" y="1666035"/>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flipV="1">
              <a:off x="935307" y="1654328"/>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flipV="1">
              <a:off x="1012655" y="1644606"/>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flipV="1">
              <a:off x="1082282" y="1708893"/>
              <a:ext cx="0" cy="3657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flipV="1">
              <a:off x="1151909" y="1670797"/>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flipV="1">
              <a:off x="1228101" y="1637463"/>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flipV="1">
              <a:off x="901973" y="1563071"/>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flipV="1">
              <a:off x="973981" y="1628222"/>
              <a:ext cx="0" cy="3657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flipV="1">
              <a:off x="1045989" y="1656596"/>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flipV="1">
              <a:off x="1117997" y="1656596"/>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flipV="1">
              <a:off x="1190005" y="162822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flipV="1">
              <a:off x="1262013" y="1556214"/>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flipV="1">
              <a:off x="1304871" y="1630405"/>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flipV="1">
              <a:off x="935307" y="1618698"/>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flipV="1">
              <a:off x="1012655" y="1608976"/>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flipV="1">
              <a:off x="1082282" y="1673263"/>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flipV="1">
              <a:off x="1151909" y="1635167"/>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flipV="1">
              <a:off x="1228101" y="1601833"/>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flipV="1">
              <a:off x="827584" y="1556792"/>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flipV="1">
              <a:off x="865680" y="1484784"/>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flipV="1">
              <a:off x="866258" y="1538322"/>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flipV="1">
              <a:off x="791291" y="1566894"/>
              <a:ext cx="0" cy="3657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flipV="1">
              <a:off x="718058" y="150859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flipV="1">
              <a:off x="609757" y="1555980"/>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flipV="1">
              <a:off x="791869" y="1550640"/>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flipV="1">
              <a:off x="757411" y="1551215"/>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flipV="1">
              <a:off x="1257251" y="1557370"/>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flipV="1">
              <a:off x="899592" y="155584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flipV="1">
              <a:off x="1259632" y="1520414"/>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flipV="1">
              <a:off x="1010274" y="1573176"/>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flipV="1">
              <a:off x="1225720" y="1566033"/>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flipV="1">
              <a:off x="899592" y="152021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flipV="1">
              <a:off x="971600" y="1587745"/>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flipV="1">
              <a:off x="1190005" y="1597847"/>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flipV="1">
              <a:off x="1259632" y="1484784"/>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flipV="1">
              <a:off x="1302490" y="1558975"/>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flipV="1">
              <a:off x="932926" y="1547268"/>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flipV="1">
              <a:off x="1010274" y="153754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flipV="1">
              <a:off x="1151909" y="160479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flipV="1">
              <a:off x="1225720" y="1530403"/>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flipV="1">
              <a:off x="899592" y="1448208"/>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flipV="1">
              <a:off x="971600" y="1484784"/>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flipV="1">
              <a:off x="1043608" y="151315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flipV="1">
              <a:off x="1115616" y="151315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flipV="1">
              <a:off x="1187624" y="1484784"/>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flipV="1">
              <a:off x="1259632" y="1412776"/>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flipV="1">
              <a:off x="1302490" y="1486967"/>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flipV="1">
              <a:off x="932926" y="1475260"/>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flipV="1">
              <a:off x="1010274" y="146553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flipV="1">
              <a:off x="1079901" y="1529825"/>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flipV="1">
              <a:off x="1149528" y="1491729"/>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flipV="1">
              <a:off x="1225720" y="1458395"/>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flipV="1">
              <a:off x="901973" y="141125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flipV="1">
              <a:off x="973981" y="1447828"/>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flipV="1">
              <a:off x="1045989" y="147620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flipV="1">
              <a:off x="1117997" y="147620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flipV="1">
              <a:off x="1190005" y="1447828"/>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flipV="1">
              <a:off x="1262013" y="1375820"/>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flipV="1">
              <a:off x="1304871" y="1450011"/>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flipV="1">
              <a:off x="935307" y="1438304"/>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flipV="1">
              <a:off x="1012655" y="142858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flipV="1">
              <a:off x="1082282" y="1492869"/>
              <a:ext cx="0" cy="3657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flipV="1">
              <a:off x="1151909" y="1454773"/>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flipV="1">
              <a:off x="1228101" y="1421439"/>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flipV="1">
              <a:off x="901973" y="137562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flipV="1">
              <a:off x="973981" y="1412198"/>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flipV="1">
              <a:off x="1045989" y="144057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flipV="1">
              <a:off x="1117997" y="144057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flipV="1">
              <a:off x="1190005" y="1412198"/>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flipV="1">
              <a:off x="1262013" y="1340190"/>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flipV="1">
              <a:off x="1304871" y="1414381"/>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flipV="1">
              <a:off x="935307" y="1402674"/>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flipV="1">
              <a:off x="1012655" y="139295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flipV="1">
              <a:off x="1082282" y="1457239"/>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flipV="1">
              <a:off x="1151909" y="1419143"/>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flipV="1">
              <a:off x="1228101" y="1385809"/>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flipV="1">
              <a:off x="1257251" y="134134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flipV="1">
              <a:off x="899592" y="133982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flipV="1">
              <a:off x="1259632" y="1304390"/>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flipV="1">
              <a:off x="1010274" y="1357152"/>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flipV="1">
              <a:off x="1225720" y="1350009"/>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flipV="1">
              <a:off x="899592" y="130419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flipV="1">
              <a:off x="971600" y="1371721"/>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flipV="1">
              <a:off x="1190005" y="1381823"/>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flipV="1">
              <a:off x="1259632" y="1268760"/>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flipV="1">
              <a:off x="1302490" y="1342951"/>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flipV="1">
              <a:off x="932926" y="1331244"/>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flipV="1">
              <a:off x="1010274" y="132152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flipV="1">
              <a:off x="1151909" y="1388768"/>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flipV="1">
              <a:off x="1225720" y="1314379"/>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flipV="1">
              <a:off x="1043608" y="1609174"/>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flipV="1">
              <a:off x="1115616" y="1609174"/>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flipV="1">
              <a:off x="1079901" y="1625841"/>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flipV="1">
              <a:off x="1149528" y="1587745"/>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flipV="1">
              <a:off x="1045989" y="1572218"/>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flipV="1">
              <a:off x="1117997" y="1572218"/>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flipV="1">
              <a:off x="1082282" y="1588885"/>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flipV="1">
              <a:off x="1151909" y="1550789"/>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flipV="1">
              <a:off x="1045989" y="1536588"/>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flipV="1">
              <a:off x="1117997" y="1536588"/>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flipV="1">
              <a:off x="1082282" y="1553255"/>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flipV="1">
              <a:off x="1151909" y="1515159"/>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flipV="1">
              <a:off x="1151909" y="1484784"/>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108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3446876" y="2528900"/>
            <a:ext cx="5697124" cy="4329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C:\Users\huhaixiao\Desktop\Ev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r="42168"/>
          <a:stretch/>
        </p:blipFill>
        <p:spPr bwMode="auto">
          <a:xfrm>
            <a:off x="3594562" y="2680965"/>
            <a:ext cx="5419534" cy="2724954"/>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54"/>
          <p:cNvSpPr/>
          <p:nvPr/>
        </p:nvSpPr>
        <p:spPr>
          <a:xfrm>
            <a:off x="3590026" y="2676615"/>
            <a:ext cx="1613858" cy="2751528"/>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矩形 43"/>
          <p:cNvSpPr/>
          <p:nvPr/>
        </p:nvSpPr>
        <p:spPr>
          <a:xfrm>
            <a:off x="5223684" y="2669155"/>
            <a:ext cx="3802584" cy="273676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1602314" y="1149472"/>
            <a:ext cx="7268140" cy="1077218"/>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a:solidFill>
                  <a:srgbClr val="26D07C"/>
                </a:solidFill>
                <a:latin typeface="HelveticaNeueLT Pro 43 LtEx" pitchFamily="34" charset="0"/>
              </a:rPr>
              <a:t>Real-time </a:t>
            </a:r>
            <a:r>
              <a:rPr lang="en-US" altLang="zh-CN" sz="1600" b="1" kern="0" dirty="0" smtClean="0">
                <a:solidFill>
                  <a:srgbClr val="26D07C"/>
                </a:solidFill>
                <a:latin typeface="HelveticaNeueLT Pro 43 LtEx" pitchFamily="34" charset="0"/>
              </a:rPr>
              <a:t>updates Events</a:t>
            </a:r>
          </a:p>
          <a:p>
            <a:pPr algn="just">
              <a:spcBef>
                <a:spcPct val="20000"/>
              </a:spcBef>
              <a:defRPr/>
            </a:pPr>
            <a:r>
              <a:rPr lang="en-US" altLang="zh-CN" sz="1600" dirty="0">
                <a:latin typeface="HelveticaNeueLT Pro 43 LtEx" pitchFamily="34" charset="0"/>
              </a:rPr>
              <a:t>Every time you modify the QRS tag or define the Event of segment in any interface, the Event Summarizing Chart changes </a:t>
            </a:r>
            <a:r>
              <a:rPr lang="en-US" altLang="zh-CN" sz="1600" dirty="0" smtClean="0">
                <a:latin typeface="HelveticaNeueLT Pro 43 LtEx" pitchFamily="34" charset="0"/>
              </a:rPr>
              <a:t>synchronously</a:t>
            </a:r>
            <a:r>
              <a:rPr lang="en-US" altLang="zh-CN" sz="1600" dirty="0">
                <a:latin typeface="HelveticaNeueLT Pro 43 LtEx" pitchFamily="34" charset="0"/>
              </a:rPr>
              <a:t> </a:t>
            </a:r>
            <a:r>
              <a:rPr lang="en-US" altLang="zh-CN" sz="1600" dirty="0" smtClean="0">
                <a:latin typeface="HelveticaNeueLT Pro 43 LtEx" pitchFamily="34" charset="0"/>
              </a:rPr>
              <a:t>without any redundant refreshing.</a:t>
            </a:r>
            <a:endParaRPr lang="en-US" altLang="zh-CN" sz="1600" dirty="0">
              <a:latin typeface="HelveticaNeueLT Pro 43 LtEx" pitchFamily="34" charset="0"/>
            </a:endParaRPr>
          </a:p>
        </p:txBody>
      </p:sp>
      <p:cxnSp>
        <p:nvCxnSpPr>
          <p:cNvPr id="95" name="直接连接符 94"/>
          <p:cNvCxnSpPr/>
          <p:nvPr/>
        </p:nvCxnSpPr>
        <p:spPr>
          <a:xfrm>
            <a:off x="3340311" y="4000896"/>
            <a:ext cx="213130" cy="0"/>
          </a:xfrm>
          <a:prstGeom prst="line">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21561" y="2639950"/>
            <a:ext cx="3218750" cy="2160591"/>
          </a:xfrm>
          <a:prstGeom prst="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b="1">
              <a:latin typeface="HelveticaNeueLT Pro 43 LtEx" pitchFamily="34" charset="0"/>
            </a:endParaRPr>
          </a:p>
        </p:txBody>
      </p:sp>
      <p:sp>
        <p:nvSpPr>
          <p:cNvPr id="97" name="矩形 96"/>
          <p:cNvSpPr/>
          <p:nvPr/>
        </p:nvSpPr>
        <p:spPr>
          <a:xfrm>
            <a:off x="136663" y="2639950"/>
            <a:ext cx="3203647" cy="2160591"/>
          </a:xfrm>
          <a:prstGeom prst="rect">
            <a:avLst/>
          </a:prstGeom>
          <a:ln>
            <a:noFill/>
            <a:prstDash val="sysDash"/>
          </a:ln>
        </p:spPr>
        <p:txBody>
          <a:bodyPr wrap="square">
            <a:spAutoFit/>
          </a:bodyPr>
          <a:lstStyle/>
          <a:p>
            <a:pPr marL="285750" indent="-285750" algn="just">
              <a:spcBef>
                <a:spcPct val="20000"/>
              </a:spcBef>
              <a:buFont typeface="Wingdings" pitchFamily="2" charset="2"/>
              <a:buChar char="n"/>
              <a:defRPr/>
            </a:pPr>
            <a:r>
              <a:rPr lang="en-US" altLang="zh-CN" sz="1600" b="1" dirty="0" smtClean="0">
                <a:latin typeface="HelveticaNeueLT Pro 43 LtEx" pitchFamily="34" charset="0"/>
              </a:rPr>
              <a:t>Event Summarizing Chart</a:t>
            </a:r>
          </a:p>
          <a:p>
            <a:pPr algn="just">
              <a:spcBef>
                <a:spcPct val="20000"/>
              </a:spcBef>
              <a:defRPr/>
            </a:pPr>
            <a:r>
              <a:rPr lang="en-US" altLang="zh-CN" sz="1600" dirty="0" smtClean="0">
                <a:latin typeface="HelveticaNeueLT Pro 43 LtEx" pitchFamily="34" charset="0"/>
              </a:rPr>
              <a:t>Every segment defined as Event and all the abnormal heart beats are presented in this Chart for reviewing. </a:t>
            </a:r>
          </a:p>
          <a:p>
            <a:pPr algn="just">
              <a:spcBef>
                <a:spcPct val="20000"/>
              </a:spcBef>
              <a:defRPr/>
            </a:pPr>
            <a:r>
              <a:rPr lang="en-US" altLang="zh-CN" sz="1600" dirty="0" smtClean="0">
                <a:latin typeface="HelveticaNeueLT Pro 43 LtEx" pitchFamily="34" charset="0"/>
              </a:rPr>
              <a:t>The Event Marker recorded by patient is also stored as Diary for reference.</a:t>
            </a:r>
            <a:endParaRPr lang="en-US" altLang="zh-CN" sz="1600" dirty="0">
              <a:latin typeface="HelveticaNeueLT Pro 43 LtEx" pitchFamily="34" charset="0"/>
            </a:endParaRPr>
          </a:p>
        </p:txBody>
      </p:sp>
      <p:pic>
        <p:nvPicPr>
          <p:cNvPr id="15" name="Picture 2" descr="C:\Users\huhaixiao\Desktop\时间.jpg"/>
          <p:cNvPicPr>
            <a:picLocks noChangeAspect="1" noChangeArrowheads="1"/>
          </p:cNvPicPr>
          <p:nvPr/>
        </p:nvPicPr>
        <p:blipFill rotWithShape="1">
          <a:blip r:embed="rId4">
            <a:extLst>
              <a:ext uri="{28A0092B-C50C-407E-A947-70E740481C1C}">
                <a14:useLocalDpi xmlns:a14="http://schemas.microsoft.com/office/drawing/2010/main" val="0"/>
              </a:ext>
            </a:extLst>
          </a:blip>
          <a:srcRect l="17069" b="30600"/>
          <a:stretch/>
        </p:blipFill>
        <p:spPr bwMode="auto">
          <a:xfrm>
            <a:off x="3553441" y="5485295"/>
            <a:ext cx="5460655" cy="128349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553440" y="5485296"/>
            <a:ext cx="5460655" cy="328970"/>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7" name="矩形 16"/>
          <p:cNvSpPr/>
          <p:nvPr/>
        </p:nvSpPr>
        <p:spPr>
          <a:xfrm>
            <a:off x="3553440" y="5834696"/>
            <a:ext cx="5472828" cy="934089"/>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340311" y="5666516"/>
            <a:ext cx="213130" cy="0"/>
          </a:xfrm>
          <a:prstGeom prst="line">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1561" y="5049181"/>
            <a:ext cx="3218750" cy="1639522"/>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矩形 1"/>
          <p:cNvSpPr/>
          <p:nvPr/>
        </p:nvSpPr>
        <p:spPr>
          <a:xfrm>
            <a:off x="141464" y="5055426"/>
            <a:ext cx="3203647" cy="1649682"/>
          </a:xfrm>
          <a:prstGeom prst="rect">
            <a:avLst/>
          </a:prstGeom>
        </p:spPr>
        <p:txBody>
          <a:bodyPr wrap="square">
            <a:spAutoFit/>
          </a:bodyPr>
          <a:lstStyle/>
          <a:p>
            <a:pPr marL="285750" indent="-285750" algn="just">
              <a:spcBef>
                <a:spcPct val="20000"/>
              </a:spcBef>
              <a:buFont typeface="Wingdings" pitchFamily="2" charset="2"/>
              <a:buChar char="n"/>
              <a:defRPr/>
            </a:pPr>
            <a:r>
              <a:rPr lang="en-GB" altLang="zh-CN" dirty="0"/>
              <a:t> </a:t>
            </a:r>
            <a:r>
              <a:rPr lang="en-GB" altLang="zh-CN" sz="1600" b="1" dirty="0" smtClean="0">
                <a:latin typeface="HelveticaNeueLT Pro 43 LtEx" pitchFamily="34" charset="0"/>
              </a:rPr>
              <a:t>highlight</a:t>
            </a:r>
            <a:r>
              <a:rPr lang="en-GB" altLang="zh-CN" sz="1600" b="1" dirty="0">
                <a:latin typeface="HelveticaNeueLT Pro 43 LtEx" pitchFamily="34" charset="0"/>
              </a:rPr>
              <a:t> </a:t>
            </a:r>
            <a:r>
              <a:rPr lang="en-GB" altLang="zh-CN" sz="1600" b="1" dirty="0" smtClean="0">
                <a:latin typeface="HelveticaNeueLT Pro 43 LtEx" pitchFamily="34" charset="0"/>
              </a:rPr>
              <a:t>on waveform</a:t>
            </a:r>
          </a:p>
          <a:p>
            <a:pPr algn="just">
              <a:spcBef>
                <a:spcPct val="20000"/>
              </a:spcBef>
              <a:defRPr/>
            </a:pPr>
            <a:r>
              <a:rPr lang="en-GB" altLang="zh-CN" sz="1600" dirty="0" smtClean="0">
                <a:latin typeface="HelveticaNeueLT Pro 43 LtEx" pitchFamily="34" charset="0"/>
              </a:rPr>
              <a:t>The segment defined as Event is highlighted with corresponding mark, which is distinguishable when you scan the waveforms.</a:t>
            </a:r>
            <a:endParaRPr lang="zh-CN" altLang="en-US" sz="1600" dirty="0">
              <a:latin typeface="HelveticaNeueLT Pro 43 LtEx" pitchFamily="34" charset="0"/>
            </a:endParaRPr>
          </a:p>
        </p:txBody>
      </p:sp>
      <p:grpSp>
        <p:nvGrpSpPr>
          <p:cNvPr id="9" name="组合 8"/>
          <p:cNvGrpSpPr/>
          <p:nvPr/>
        </p:nvGrpSpPr>
        <p:grpSpPr>
          <a:xfrm>
            <a:off x="264151" y="1130390"/>
            <a:ext cx="1157499" cy="1120588"/>
            <a:chOff x="264151" y="1130390"/>
            <a:chExt cx="1157499" cy="1120588"/>
          </a:xfrm>
        </p:grpSpPr>
        <p:sp>
          <p:nvSpPr>
            <p:cNvPr id="39" name="圆角矩形 38"/>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42" name="TextBox 25"/>
            <p:cNvSpPr txBox="1"/>
            <p:nvPr/>
          </p:nvSpPr>
          <p:spPr>
            <a:xfrm>
              <a:off x="268988" y="1844856"/>
              <a:ext cx="1152662"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endParaRPr lang="en-US" altLang="zh-CN" sz="1400" b="1" dirty="0" smtClean="0">
                <a:latin typeface="HelveticaNeueLT Pro 43 LtEx" pitchFamily="34" charset="0"/>
              </a:endParaRPr>
            </a:p>
            <a:p>
              <a:pPr algn="ctr">
                <a:lnSpc>
                  <a:spcPts val="1200"/>
                </a:lnSpc>
              </a:pPr>
              <a:r>
                <a:rPr lang="en-US" altLang="zh-CN" sz="1400" b="1" dirty="0" smtClean="0">
                  <a:latin typeface="HelveticaNeueLT Pro 43 LtEx" pitchFamily="34" charset="0"/>
                </a:rPr>
                <a:t>Events</a:t>
              </a:r>
              <a:endParaRPr lang="zh-CN" altLang="en-US" sz="1400" b="1" dirty="0">
                <a:latin typeface="HelveticaNeueLT Pro 43 LtEx" pitchFamily="34" charset="0"/>
              </a:endParaRPr>
            </a:p>
          </p:txBody>
        </p:sp>
        <p:sp>
          <p:nvSpPr>
            <p:cNvPr id="155" name="圆角矩形 154"/>
            <p:cNvSpPr/>
            <p:nvPr/>
          </p:nvSpPr>
          <p:spPr>
            <a:xfrm>
              <a:off x="334227" y="1257989"/>
              <a:ext cx="990110" cy="685846"/>
            </a:xfrm>
            <a:prstGeom prst="roundRect">
              <a:avLst/>
            </a:prstGeom>
            <a:solidFill>
              <a:schemeClr val="bg1"/>
            </a:solidFill>
            <a:ln w="9525">
              <a:solidFill>
                <a:srgbClr val="FFC61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2"/>
            <p:cNvSpPr/>
            <p:nvPr/>
          </p:nvSpPr>
          <p:spPr>
            <a:xfrm>
              <a:off x="395876" y="1313765"/>
              <a:ext cx="866812" cy="182401"/>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64359" y="1574606"/>
              <a:ext cx="729845" cy="265035"/>
              <a:chOff x="407195" y="1598559"/>
              <a:chExt cx="729845" cy="265035"/>
            </a:xfrm>
          </p:grpSpPr>
          <p:grpSp>
            <p:nvGrpSpPr>
              <p:cNvPr id="22" name="组合 21"/>
              <p:cNvGrpSpPr/>
              <p:nvPr/>
            </p:nvGrpSpPr>
            <p:grpSpPr>
              <a:xfrm>
                <a:off x="407195" y="1600912"/>
                <a:ext cx="181584" cy="262682"/>
                <a:chOff x="921022" y="1205263"/>
                <a:chExt cx="535011" cy="576951"/>
              </a:xfrm>
            </p:grpSpPr>
            <p:cxnSp>
              <p:nvCxnSpPr>
                <p:cNvPr id="23" name="直接连接符 22"/>
                <p:cNvCxnSpPr/>
                <p:nvPr/>
              </p:nvCxnSpPr>
              <p:spPr>
                <a:xfrm flipH="1" flipV="1">
                  <a:off x="1059226" y="1562019"/>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040017" y="1562019"/>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921022" y="1604488"/>
                  <a:ext cx="118995" cy="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081237" y="1215129"/>
                  <a:ext cx="67254" cy="390104"/>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9980000">
                  <a:off x="1132972" y="1205263"/>
                  <a:ext cx="48376" cy="21958"/>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8" name="直接连接符 27"/>
                <p:cNvCxnSpPr/>
                <p:nvPr/>
              </p:nvCxnSpPr>
              <p:spPr>
                <a:xfrm flipH="1" flipV="1">
                  <a:off x="1178875" y="1209415"/>
                  <a:ext cx="36585" cy="4310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弧形 28"/>
                <p:cNvSpPr/>
                <p:nvPr/>
              </p:nvSpPr>
              <p:spPr>
                <a:xfrm rot="2418178" flipV="1">
                  <a:off x="1267224" y="1745618"/>
                  <a:ext cx="39028" cy="36596"/>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0" name="直接连接符 29"/>
                <p:cNvCxnSpPr/>
                <p:nvPr/>
              </p:nvCxnSpPr>
              <p:spPr>
                <a:xfrm flipH="1" flipV="1">
                  <a:off x="1214938" y="1640515"/>
                  <a:ext cx="50110" cy="12991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05031" y="1602617"/>
                  <a:ext cx="45127" cy="172777"/>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1434021" y="1563683"/>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414812" y="1563683"/>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350158" y="1599871"/>
                  <a:ext cx="59498" cy="993"/>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p:cNvCxnSpPr/>
              <p:nvPr/>
            </p:nvCxnSpPr>
            <p:spPr>
              <a:xfrm>
                <a:off x="590883" y="1780575"/>
                <a:ext cx="90635" cy="0"/>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683562" y="1598559"/>
                <a:ext cx="181584" cy="262682"/>
                <a:chOff x="921022" y="1205263"/>
                <a:chExt cx="535011" cy="576951"/>
              </a:xfrm>
            </p:grpSpPr>
            <p:cxnSp>
              <p:nvCxnSpPr>
                <p:cNvPr id="38" name="直接连接符 37"/>
                <p:cNvCxnSpPr/>
                <p:nvPr/>
              </p:nvCxnSpPr>
              <p:spPr>
                <a:xfrm flipH="1" flipV="1">
                  <a:off x="1059226" y="1562019"/>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1040017" y="1562019"/>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921022" y="1604488"/>
                  <a:ext cx="118995" cy="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1081237" y="1215129"/>
                  <a:ext cx="67254" cy="390104"/>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弧形 44"/>
                <p:cNvSpPr/>
                <p:nvPr/>
              </p:nvSpPr>
              <p:spPr>
                <a:xfrm rot="19980000">
                  <a:off x="1132972" y="1205263"/>
                  <a:ext cx="48376" cy="21958"/>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6" name="直接连接符 45"/>
                <p:cNvCxnSpPr/>
                <p:nvPr/>
              </p:nvCxnSpPr>
              <p:spPr>
                <a:xfrm flipH="1" flipV="1">
                  <a:off x="1178875" y="1209415"/>
                  <a:ext cx="36585" cy="4310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弧形 46"/>
                <p:cNvSpPr/>
                <p:nvPr/>
              </p:nvSpPr>
              <p:spPr>
                <a:xfrm rot="2418178" flipV="1">
                  <a:off x="1267224" y="1745618"/>
                  <a:ext cx="39028" cy="36596"/>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8" name="直接连接符 47"/>
                <p:cNvCxnSpPr/>
                <p:nvPr/>
              </p:nvCxnSpPr>
              <p:spPr>
                <a:xfrm flipH="1" flipV="1">
                  <a:off x="1214938" y="1640515"/>
                  <a:ext cx="50110" cy="12991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305031" y="1602617"/>
                  <a:ext cx="45127" cy="172777"/>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1434021" y="1563683"/>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414812" y="1563683"/>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1350158" y="1599871"/>
                  <a:ext cx="59498" cy="993"/>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nvCxnSpPr>
            <p:spPr>
              <a:xfrm>
                <a:off x="865146" y="1780800"/>
                <a:ext cx="90635" cy="0"/>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955456" y="1600409"/>
                <a:ext cx="181584" cy="262682"/>
                <a:chOff x="921022" y="1205263"/>
                <a:chExt cx="535011" cy="576951"/>
              </a:xfrm>
            </p:grpSpPr>
            <p:cxnSp>
              <p:nvCxnSpPr>
                <p:cNvPr id="56" name="直接连接符 55"/>
                <p:cNvCxnSpPr/>
                <p:nvPr/>
              </p:nvCxnSpPr>
              <p:spPr>
                <a:xfrm flipH="1" flipV="1">
                  <a:off x="1059226" y="1562019"/>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040017" y="1562019"/>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921022" y="1604488"/>
                  <a:ext cx="118995" cy="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1081237" y="1215129"/>
                  <a:ext cx="67254" cy="390104"/>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弧形 61"/>
                <p:cNvSpPr/>
                <p:nvPr/>
              </p:nvSpPr>
              <p:spPr>
                <a:xfrm rot="19980000">
                  <a:off x="1132972" y="1205263"/>
                  <a:ext cx="48376" cy="21958"/>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3" name="直接连接符 62"/>
                <p:cNvCxnSpPr/>
                <p:nvPr/>
              </p:nvCxnSpPr>
              <p:spPr>
                <a:xfrm flipH="1" flipV="1">
                  <a:off x="1178875" y="1209415"/>
                  <a:ext cx="36585" cy="4310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弧形 63"/>
                <p:cNvSpPr/>
                <p:nvPr/>
              </p:nvSpPr>
              <p:spPr>
                <a:xfrm rot="2418178" flipV="1">
                  <a:off x="1267224" y="1745618"/>
                  <a:ext cx="39028" cy="36596"/>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5" name="直接连接符 64"/>
                <p:cNvCxnSpPr/>
                <p:nvPr/>
              </p:nvCxnSpPr>
              <p:spPr>
                <a:xfrm flipH="1" flipV="1">
                  <a:off x="1214938" y="1640515"/>
                  <a:ext cx="50110" cy="12991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05031" y="1602617"/>
                  <a:ext cx="45127" cy="172777"/>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1434021" y="1563683"/>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1414812" y="1563683"/>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350158" y="1599871"/>
                  <a:ext cx="59498" cy="993"/>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70" name="TextBox 25"/>
            <p:cNvSpPr txBox="1"/>
            <p:nvPr/>
          </p:nvSpPr>
          <p:spPr>
            <a:xfrm>
              <a:off x="264151" y="1151929"/>
              <a:ext cx="1152662"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endParaRPr lang="en-US" altLang="zh-CN" sz="1400" b="1" dirty="0" smtClean="0">
                <a:latin typeface="HelveticaNeueLT Pro 43 LtEx" pitchFamily="34" charset="0"/>
              </a:endParaRPr>
            </a:p>
            <a:p>
              <a:pPr algn="ctr">
                <a:lnSpc>
                  <a:spcPts val="1200"/>
                </a:lnSpc>
              </a:pPr>
              <a:r>
                <a:rPr lang="en-US" altLang="zh-CN" sz="1200" b="1" dirty="0" smtClean="0">
                  <a:latin typeface="HelveticaNeueLT Pro 43 LtEx" pitchFamily="34" charset="0"/>
                </a:rPr>
                <a:t>VE Runs</a:t>
              </a:r>
              <a:endParaRPr lang="zh-CN" altLang="en-US" sz="1200" b="1" dirty="0">
                <a:latin typeface="HelveticaNeueLT Pro 43 LtEx" pitchFamily="34" charset="0"/>
              </a:endParaRPr>
            </a:p>
          </p:txBody>
        </p:sp>
      </p:grpSp>
      <p:sp>
        <p:nvSpPr>
          <p:cNvPr id="71" name="TextBox 70"/>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5. Events Summarizing</a:t>
            </a:r>
          </a:p>
        </p:txBody>
      </p:sp>
    </p:spTree>
    <p:extLst>
      <p:ext uri="{BB962C8B-B14F-4D97-AF65-F5344CB8AC3E}">
        <p14:creationId xmlns:p14="http://schemas.microsoft.com/office/powerpoint/2010/main" val="1862621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is Holter?</a:t>
            </a:r>
          </a:p>
        </p:txBody>
      </p:sp>
      <p:sp>
        <p:nvSpPr>
          <p:cNvPr id="3" name="矩形 2"/>
          <p:cNvSpPr/>
          <p:nvPr/>
        </p:nvSpPr>
        <p:spPr>
          <a:xfrm>
            <a:off x="292486" y="1120676"/>
            <a:ext cx="8527986" cy="923330"/>
          </a:xfrm>
          <a:prstGeom prst="rect">
            <a:avLst/>
          </a:prstGeom>
        </p:spPr>
        <p:txBody>
          <a:bodyPr wrap="square">
            <a:spAutoFit/>
          </a:bodyPr>
          <a:lstStyle/>
          <a:p>
            <a:pPr algn="just"/>
            <a:r>
              <a:rPr lang="en-US" altLang="zh-CN" b="1" dirty="0" smtClean="0">
                <a:latin typeface="HelveticaNeueLT Pro 43 LtEx" pitchFamily="34" charset="0"/>
              </a:rPr>
              <a:t>Holter</a:t>
            </a:r>
            <a:r>
              <a:rPr lang="en-US" altLang="zh-CN" dirty="0" smtClean="0">
                <a:latin typeface="HelveticaNeueLT Pro 43 LtEx" pitchFamily="34" charset="0"/>
              </a:rPr>
              <a:t> (ambulatory electrocardiography, </a:t>
            </a:r>
            <a:r>
              <a:rPr lang="en-US" altLang="zh-CN" b="1" dirty="0" smtClean="0">
                <a:latin typeface="HelveticaNeueLT Pro 43 LtEx" pitchFamily="34" charset="0"/>
              </a:rPr>
              <a:t>AECG</a:t>
            </a:r>
            <a:r>
              <a:rPr lang="en-US" altLang="zh-CN" dirty="0" smtClean="0">
                <a:latin typeface="HelveticaNeueLT Pro 43 LtEx" pitchFamily="34" charset="0"/>
              </a:rPr>
              <a:t>) </a:t>
            </a:r>
            <a:r>
              <a:rPr lang="en-US" altLang="zh-CN" dirty="0">
                <a:latin typeface="HelveticaNeueLT Pro 43 LtEx" pitchFamily="34" charset="0"/>
              </a:rPr>
              <a:t>is a portable device for continuously monitoring various electrical activity of the cardiovascular system for at least 24 </a:t>
            </a:r>
            <a:r>
              <a:rPr lang="en-US" altLang="zh-CN" dirty="0" smtClean="0">
                <a:latin typeface="HelveticaNeueLT Pro 43 LtEx" pitchFamily="34" charset="0"/>
              </a:rPr>
              <a:t>hours.</a:t>
            </a:r>
            <a:endParaRPr lang="en-US" altLang="zh-CN" dirty="0">
              <a:latin typeface="HelveticaNeueLT Pro 43 LtEx" pitchFamily="34" charset="0"/>
            </a:endParaRPr>
          </a:p>
        </p:txBody>
      </p:sp>
      <p:pic>
        <p:nvPicPr>
          <p:cNvPr id="2" name="Picture 2" descr="HoltorMonitorWear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86" y="2420888"/>
            <a:ext cx="3432380" cy="374441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939330" y="2420786"/>
            <a:ext cx="4809134" cy="3600986"/>
          </a:xfrm>
          <a:prstGeom prst="rect">
            <a:avLst/>
          </a:prstGeom>
        </p:spPr>
        <p:txBody>
          <a:bodyPr wrap="square">
            <a:spAutoFit/>
          </a:bodyPr>
          <a:lstStyle/>
          <a:p>
            <a:pPr algn="just">
              <a:lnSpc>
                <a:spcPct val="200000"/>
              </a:lnSpc>
            </a:pPr>
            <a:r>
              <a:rPr lang="en-US" altLang="zh-CN" sz="2000" b="1" dirty="0">
                <a:solidFill>
                  <a:srgbClr val="F99B0C"/>
                </a:solidFill>
                <a:latin typeface="HelveticaNeueLT Pro 43 LtEx" pitchFamily="34" charset="0"/>
                <a:ea typeface="微软雅黑" pitchFamily="34" charset="-122"/>
                <a:cs typeface="Arial" pitchFamily="34" charset="0"/>
              </a:rPr>
              <a:t>Advantage of Holter </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Continuously Monitoring</a:t>
            </a:r>
            <a:endParaRPr lang="en-US" altLang="zh-CN" dirty="0" smtClean="0">
              <a:solidFill>
                <a:schemeClr val="tx2"/>
              </a:solidFill>
              <a:latin typeface="HelveticaNeueLT Pro 43 LtEx" pitchFamily="34" charset="0"/>
            </a:endParaRP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Long-time Sampling</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Non-invasive test</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Doesn’t affect patient’s daily life</a:t>
            </a:r>
          </a:p>
          <a:p>
            <a:pPr marL="342900" indent="-342900" algn="just">
              <a:lnSpc>
                <a:spcPct val="200000"/>
              </a:lnSpc>
              <a:buFont typeface="Arial" pitchFamily="34" charset="0"/>
              <a:buChar char="•"/>
            </a:pPr>
            <a:r>
              <a:rPr lang="en-US" altLang="zh-CN" b="1" dirty="0" smtClean="0">
                <a:solidFill>
                  <a:schemeClr val="tx2"/>
                </a:solidFill>
                <a:latin typeface="HelveticaNeueLT Pro 43 LtEx" pitchFamily="34" charset="0"/>
              </a:rPr>
              <a:t>Riskless and painless</a:t>
            </a:r>
          </a:p>
        </p:txBody>
      </p:sp>
    </p:spTree>
    <p:extLst>
      <p:ext uri="{BB962C8B-B14F-4D97-AF65-F5344CB8AC3E}">
        <p14:creationId xmlns:p14="http://schemas.microsoft.com/office/powerpoint/2010/main" val="143035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1" y="2852936"/>
            <a:ext cx="6012160" cy="32939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1602314" y="1149472"/>
            <a:ext cx="7268140" cy="1323439"/>
          </a:xfrm>
          <a:prstGeom prst="rect">
            <a:avLst/>
          </a:prstGeom>
          <a:noFill/>
        </p:spPr>
        <p:txBody>
          <a:bodyPr wrap="square">
            <a:spAutoFit/>
          </a:bodyPr>
          <a:lstStyle/>
          <a:p>
            <a:pPr marL="342900" indent="-342900" algn="just">
              <a:lnSpc>
                <a:spcPct val="80000"/>
              </a:lnSpc>
              <a:spcBef>
                <a:spcPct val="20000"/>
              </a:spcBef>
              <a:buFont typeface="Wingdings" pitchFamily="2" charset="2"/>
              <a:buChar char="n"/>
              <a:defRPr/>
            </a:pPr>
            <a:r>
              <a:rPr lang="en-US" altLang="zh-CN" sz="1600" b="1" kern="0" dirty="0">
                <a:solidFill>
                  <a:srgbClr val="26D07C"/>
                </a:solidFill>
                <a:latin typeface="HelveticaNeueLT Pro 43 LtEx" pitchFamily="34" charset="0"/>
              </a:rPr>
              <a:t>Intuitive Page Scan</a:t>
            </a:r>
          </a:p>
          <a:p>
            <a:pPr algn="just">
              <a:spcBef>
                <a:spcPct val="20000"/>
              </a:spcBef>
              <a:defRPr/>
            </a:pPr>
            <a:r>
              <a:rPr lang="en-US" altLang="zh-CN" sz="1600" dirty="0" smtClean="0">
                <a:latin typeface="HelveticaNeueLT Pro 43 LtEx" pitchFamily="34" charset="0"/>
              </a:rPr>
              <a:t>To quick review all the heart beats and double check the abnormal segments, Page Scan is a quiet effective function. You can easily set up the speed, gain and intensity of QRS complex in one page, quickly scanning every heart beat of the patient.</a:t>
            </a:r>
            <a:endParaRPr lang="en-US" altLang="zh-CN" sz="1600" dirty="0">
              <a:solidFill>
                <a:schemeClr val="accent6"/>
              </a:solidFill>
              <a:latin typeface="HelveticaNeueLT Pro 43 LtEx" pitchFamily="34" charset="0"/>
            </a:endParaRPr>
          </a:p>
        </p:txBody>
      </p:sp>
      <p:grpSp>
        <p:nvGrpSpPr>
          <p:cNvPr id="12" name="组合 11"/>
          <p:cNvGrpSpPr/>
          <p:nvPr/>
        </p:nvGrpSpPr>
        <p:grpSpPr>
          <a:xfrm>
            <a:off x="222946" y="1130390"/>
            <a:ext cx="1215135" cy="1120588"/>
            <a:chOff x="222946" y="1130390"/>
            <a:chExt cx="1215135" cy="1120588"/>
          </a:xfrm>
        </p:grpSpPr>
        <p:sp>
          <p:nvSpPr>
            <p:cNvPr id="39" name="圆角矩形 38"/>
            <p:cNvSpPr/>
            <p:nvPr/>
          </p:nvSpPr>
          <p:spPr bwMode="auto">
            <a:xfrm>
              <a:off x="268988" y="1130390"/>
              <a:ext cx="1120588" cy="1120588"/>
            </a:xfrm>
            <a:prstGeom prst="round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42" name="TextBox 25"/>
            <p:cNvSpPr txBox="1"/>
            <p:nvPr/>
          </p:nvSpPr>
          <p:spPr>
            <a:xfrm>
              <a:off x="222946" y="1768343"/>
              <a:ext cx="1215135"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endParaRPr lang="en-US" altLang="zh-CN" sz="1400" b="1" dirty="0" smtClean="0">
                <a:latin typeface="HelveticaNeueLT Pro 43 LtEx" pitchFamily="34" charset="0"/>
              </a:endParaRPr>
            </a:p>
            <a:p>
              <a:pPr algn="ctr">
                <a:lnSpc>
                  <a:spcPts val="1200"/>
                </a:lnSpc>
              </a:pPr>
              <a:r>
                <a:rPr lang="en-US" altLang="zh-CN" sz="1400" b="1" dirty="0" smtClean="0">
                  <a:solidFill>
                    <a:schemeClr val="bg1"/>
                  </a:solidFill>
                  <a:latin typeface="HelveticaNeueLT Pro 43 LtEx" pitchFamily="34" charset="0"/>
                </a:rPr>
                <a:t>Page Scan</a:t>
              </a:r>
              <a:endParaRPr lang="zh-CN" altLang="en-US" sz="1400" b="1" dirty="0">
                <a:solidFill>
                  <a:schemeClr val="bg1"/>
                </a:solidFill>
                <a:latin typeface="HelveticaNeueLT Pro 43 LtEx" pitchFamily="34" charset="0"/>
              </a:endParaRPr>
            </a:p>
          </p:txBody>
        </p:sp>
        <p:sp>
          <p:nvSpPr>
            <p:cNvPr id="4" name="圆角矩形 3"/>
            <p:cNvSpPr/>
            <p:nvPr/>
          </p:nvSpPr>
          <p:spPr>
            <a:xfrm>
              <a:off x="289382" y="1358770"/>
              <a:ext cx="1080120" cy="4095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701569" y="1443712"/>
              <a:ext cx="274320" cy="2419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1061609" y="1448780"/>
              <a:ext cx="274320" cy="2419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341530" y="1443712"/>
              <a:ext cx="274320" cy="2419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3724" y="1518944"/>
              <a:ext cx="9001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1162181" y="1514471"/>
              <a:ext cx="99933" cy="109856"/>
            </a:xfrm>
            <a:prstGeom prst="triangl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85824" y="1517384"/>
              <a:ext cx="185493" cy="99933"/>
              <a:chOff x="381062" y="1519765"/>
              <a:chExt cx="207484" cy="99933"/>
            </a:xfrm>
          </p:grpSpPr>
          <p:sp>
            <p:nvSpPr>
              <p:cNvPr id="73" name="等腰三角形 72"/>
              <p:cNvSpPr/>
              <p:nvPr/>
            </p:nvSpPr>
            <p:spPr>
              <a:xfrm rot="5400000" flipH="1" flipV="1">
                <a:off x="483651" y="1514804"/>
                <a:ext cx="99933" cy="109856"/>
              </a:xfrm>
              <a:prstGeom prst="triangl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flipH="1" flipV="1">
                <a:off x="386023" y="1514804"/>
                <a:ext cx="99933" cy="109856"/>
              </a:xfrm>
              <a:prstGeom prst="triangl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125447" y="2987951"/>
            <a:ext cx="5751698" cy="3027614"/>
            <a:chOff x="116697" y="2921666"/>
            <a:chExt cx="5751698" cy="3027614"/>
          </a:xfrm>
        </p:grpSpPr>
        <p:pic>
          <p:nvPicPr>
            <p:cNvPr id="7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039"/>
            <a:stretch/>
          </p:blipFill>
          <p:spPr bwMode="auto">
            <a:xfrm>
              <a:off x="3593258" y="2921666"/>
              <a:ext cx="2275137" cy="302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214"/>
            <a:stretch/>
          </p:blipFill>
          <p:spPr bwMode="auto">
            <a:xfrm>
              <a:off x="116697" y="2921666"/>
              <a:ext cx="3481353" cy="302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矩形 79"/>
          <p:cNvSpPr/>
          <p:nvPr/>
        </p:nvSpPr>
        <p:spPr>
          <a:xfrm>
            <a:off x="3792010" y="3214798"/>
            <a:ext cx="2123235" cy="2821872"/>
          </a:xfrm>
          <a:prstGeom prst="rect">
            <a:avLst/>
          </a:prstGeom>
          <a:no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81" name="矩形 80"/>
          <p:cNvSpPr/>
          <p:nvPr/>
        </p:nvSpPr>
        <p:spPr>
          <a:xfrm>
            <a:off x="125447" y="3265856"/>
            <a:ext cx="3636463" cy="273676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6147175" y="3214798"/>
            <a:ext cx="2876038" cy="2823217"/>
          </a:xfrm>
          <a:prstGeom prst="rect">
            <a:avLst/>
          </a:prstGeom>
          <a:noFill/>
          <a:ln w="28575">
            <a:solidFill>
              <a:srgbClr val="FFC61E"/>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b="1" dirty="0">
              <a:latin typeface="HelveticaNeueLT Pro 43 LtEx" pitchFamily="34" charset="0"/>
            </a:endParaRPr>
          </a:p>
        </p:txBody>
      </p:sp>
      <p:cxnSp>
        <p:nvCxnSpPr>
          <p:cNvPr id="83" name="直接连接符 82"/>
          <p:cNvCxnSpPr/>
          <p:nvPr/>
        </p:nvCxnSpPr>
        <p:spPr>
          <a:xfrm flipH="1">
            <a:off x="5915246" y="4610768"/>
            <a:ext cx="231929" cy="0"/>
          </a:xfrm>
          <a:prstGeom prst="line">
            <a:avLst/>
          </a:prstGeom>
          <a:solidFill>
            <a:schemeClr val="bg1"/>
          </a:solidFill>
          <a:ln w="28575">
            <a:solidFill>
              <a:srgbClr val="FFC61E"/>
            </a:solidFill>
            <a:prstDash val="sysDash"/>
          </a:ln>
        </p:spPr>
        <p:style>
          <a:lnRef idx="1">
            <a:schemeClr val="accent1"/>
          </a:lnRef>
          <a:fillRef idx="0">
            <a:schemeClr val="accent1"/>
          </a:fillRef>
          <a:effectRef idx="0">
            <a:schemeClr val="accent1"/>
          </a:effectRef>
          <a:fontRef idx="minor">
            <a:schemeClr val="tx1"/>
          </a:fontRef>
        </p:style>
      </p:cxnSp>
      <p:sp>
        <p:nvSpPr>
          <p:cNvPr id="35" name="圆角矩形 34"/>
          <p:cNvSpPr/>
          <p:nvPr/>
        </p:nvSpPr>
        <p:spPr>
          <a:xfrm>
            <a:off x="6170035" y="3269906"/>
            <a:ext cx="2834640" cy="2732714"/>
          </a:xfrm>
          <a:prstGeom prst="roundRect">
            <a:avLst>
              <a:gd name="adj" fmla="val 35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6170990" y="3214798"/>
            <a:ext cx="2834640" cy="2800767"/>
          </a:xfrm>
          <a:prstGeom prst="rect">
            <a:avLst/>
          </a:prstGeom>
        </p:spPr>
        <p:txBody>
          <a:bodyPr wrap="square">
            <a:spAutoFit/>
          </a:bodyPr>
          <a:lstStyle/>
          <a:p>
            <a:pPr marL="285750" indent="-285750" algn="ctr">
              <a:buFont typeface="Wingdings" pitchFamily="2" charset="2"/>
              <a:buChar char="n"/>
            </a:pPr>
            <a:r>
              <a:rPr lang="en-US" altLang="zh-CN" sz="1600" b="1" dirty="0">
                <a:latin typeface="HelveticaNeueLT Pro 43 LtEx" pitchFamily="34" charset="0"/>
              </a:rPr>
              <a:t>Pause Scan </a:t>
            </a:r>
            <a:r>
              <a:rPr lang="en-US" altLang="zh-CN" sz="1600" b="1" dirty="0" smtClean="0">
                <a:latin typeface="HelveticaNeueLT Pro 43 LtEx" pitchFamily="34" charset="0"/>
              </a:rPr>
              <a:t>Condition</a:t>
            </a:r>
            <a:endParaRPr lang="en-US" altLang="zh-CN" sz="1600" b="1" dirty="0">
              <a:latin typeface="HelveticaNeueLT Pro 43 LtEx" pitchFamily="34" charset="0"/>
            </a:endParaRPr>
          </a:p>
          <a:p>
            <a:pPr algn="just"/>
            <a:r>
              <a:rPr lang="en-US" altLang="zh-CN" sz="1600" dirty="0" smtClean="0">
                <a:latin typeface="HelveticaNeueLT Pro 43 LtEx" pitchFamily="34" charset="0"/>
              </a:rPr>
              <a:t>The Page Scan function </a:t>
            </a:r>
            <a:r>
              <a:rPr lang="en-US" altLang="zh-CN" sz="1600" dirty="0">
                <a:latin typeface="HelveticaNeueLT Pro 43 LtEx" pitchFamily="34" charset="0"/>
              </a:rPr>
              <a:t>supports </a:t>
            </a:r>
            <a:r>
              <a:rPr lang="en-US" altLang="zh-CN" sz="1600" dirty="0" smtClean="0">
                <a:latin typeface="HelveticaNeueLT Pro 43 LtEx" pitchFamily="34" charset="0"/>
              </a:rPr>
              <a:t>four </a:t>
            </a:r>
            <a:r>
              <a:rPr lang="en-US" altLang="zh-CN" sz="1600" dirty="0">
                <a:latin typeface="HelveticaNeueLT Pro 43 LtEx" pitchFamily="34" charset="0"/>
              </a:rPr>
              <a:t>kinds of “Pause Scan Condition” whose criteria can be fast modified in the toolbar</a:t>
            </a:r>
            <a:r>
              <a:rPr lang="en-US" altLang="zh-CN" sz="1600" dirty="0" smtClean="0">
                <a:latin typeface="HelveticaNeueLT Pro 43 LtEx" pitchFamily="34" charset="0"/>
              </a:rPr>
              <a:t>. When it comes with </a:t>
            </a:r>
            <a:r>
              <a:rPr lang="en-US" altLang="zh-CN" sz="1600" dirty="0">
                <a:latin typeface="HelveticaNeueLT Pro 43 LtEx" pitchFamily="34" charset="0"/>
              </a:rPr>
              <a:t>the </a:t>
            </a:r>
            <a:r>
              <a:rPr lang="en-US" altLang="zh-CN" sz="1600" dirty="0" smtClean="0">
                <a:latin typeface="HelveticaNeueLT Pro 43 LtEx" pitchFamily="34" charset="0"/>
              </a:rPr>
              <a:t>segments exceeding or going below certain limits, the page scanning will stop for </a:t>
            </a:r>
            <a:r>
              <a:rPr lang="en-US" altLang="zh-CN" sz="1600" dirty="0">
                <a:latin typeface="HelveticaNeueLT Pro 43 LtEx" pitchFamily="34" charset="0"/>
              </a:rPr>
              <a:t>further examining.</a:t>
            </a:r>
            <a:endParaRPr lang="en-US" altLang="zh-CN" sz="1600" b="1" dirty="0" smtClean="0">
              <a:latin typeface="HelveticaNeueLT Pro 43 LtEx" pitchFamily="34" charset="0"/>
            </a:endParaRPr>
          </a:p>
        </p:txBody>
      </p:sp>
      <p:sp>
        <p:nvSpPr>
          <p:cNvPr id="26" name="TextBox 25"/>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6. Page Scan</a:t>
            </a:r>
          </a:p>
        </p:txBody>
      </p:sp>
    </p:spTree>
    <p:extLst>
      <p:ext uri="{BB962C8B-B14F-4D97-AF65-F5344CB8AC3E}">
        <p14:creationId xmlns:p14="http://schemas.microsoft.com/office/powerpoint/2010/main" val="1520769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0235" y="2888939"/>
            <a:ext cx="9144000" cy="35553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97841" y="273289"/>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7. Report</a:t>
            </a:r>
            <a:endParaRPr lang="en-US" altLang="zh-CN" sz="3000" b="1" kern="0" dirty="0">
              <a:solidFill>
                <a:srgbClr val="F99B0C"/>
              </a:solidFill>
              <a:latin typeface="HelveticaNeueLT Pro 43 LtEx" pitchFamily="34" charset="0"/>
            </a:endParaRPr>
          </a:p>
        </p:txBody>
      </p:sp>
      <p:sp>
        <p:nvSpPr>
          <p:cNvPr id="32" name="TextBox 31"/>
          <p:cNvSpPr txBox="1"/>
          <p:nvPr/>
        </p:nvSpPr>
        <p:spPr>
          <a:xfrm>
            <a:off x="1603802" y="1114756"/>
            <a:ext cx="7302966" cy="1077218"/>
          </a:xfrm>
          <a:prstGeom prst="rect">
            <a:avLst/>
          </a:prstGeom>
          <a:noFill/>
        </p:spPr>
        <p:txBody>
          <a:bodyPr wrap="square" rtlCol="0">
            <a:spAutoFit/>
          </a:bodyPr>
          <a:lstStyle/>
          <a:p>
            <a:pPr marL="285750" lvl="0" indent="-285750" algn="just">
              <a:buClr>
                <a:srgbClr val="C90E2B"/>
              </a:buClr>
              <a:buFont typeface="Wingdings" pitchFamily="2" charset="2"/>
              <a:buChar char="n"/>
            </a:pPr>
            <a:r>
              <a:rPr lang="en-US" altLang="zh-CN" sz="1600" b="1" dirty="0" smtClean="0">
                <a:latin typeface="HelveticaNeueLT Pro 43 LtEx" pitchFamily="34" charset="0"/>
              </a:rPr>
              <a:t>Built-in Glossary</a:t>
            </a:r>
          </a:p>
          <a:p>
            <a:pPr lvl="0" algn="just"/>
            <a:r>
              <a:rPr lang="en-US" altLang="zh-CN" sz="1600" dirty="0" smtClean="0">
                <a:latin typeface="HelveticaNeueLT Pro 43 LtEx" pitchFamily="34" charset="0"/>
              </a:rPr>
              <a:t>The </a:t>
            </a:r>
            <a:r>
              <a:rPr lang="en-US" altLang="zh-CN" sz="1600" dirty="0">
                <a:latin typeface="HelveticaNeueLT Pro 43 LtEx" pitchFamily="34" charset="0"/>
              </a:rPr>
              <a:t>built-in ECG glossary consists of rich diagnostic templates with detail feature descriptions and integrated diagnostic results, which helps clinicians draw conclusion effectively and efficiently</a:t>
            </a:r>
            <a:r>
              <a:rPr lang="en-US" altLang="zh-CN" sz="1600" dirty="0" smtClean="0">
                <a:latin typeface="HelveticaNeueLT Pro 43 LtEx" pitchFamily="34" charset="0"/>
              </a:rPr>
              <a:t>.</a:t>
            </a:r>
          </a:p>
        </p:txBody>
      </p:sp>
      <p:sp>
        <p:nvSpPr>
          <p:cNvPr id="144" name="圆角矩形 143"/>
          <p:cNvSpPr/>
          <p:nvPr/>
        </p:nvSpPr>
        <p:spPr>
          <a:xfrm>
            <a:off x="261058" y="3132063"/>
            <a:ext cx="8682235" cy="1083568"/>
          </a:xfrm>
          <a:prstGeom prst="roundRect">
            <a:avLst>
              <a:gd name="adj" fmla="val 39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TextBox 144"/>
          <p:cNvSpPr txBox="1"/>
          <p:nvPr/>
        </p:nvSpPr>
        <p:spPr>
          <a:xfrm>
            <a:off x="275571" y="3152701"/>
            <a:ext cx="8667721" cy="1077218"/>
          </a:xfrm>
          <a:prstGeom prst="rect">
            <a:avLst/>
          </a:prstGeom>
          <a:noFill/>
        </p:spPr>
        <p:txBody>
          <a:bodyPr wrap="square" rtlCol="0">
            <a:spAutoFit/>
          </a:bodyPr>
          <a:lstStyle/>
          <a:p>
            <a:pPr marL="285750" indent="-285750">
              <a:buFont typeface="Wingdings" pitchFamily="2" charset="2"/>
              <a:buChar char="n"/>
            </a:pPr>
            <a:r>
              <a:rPr lang="en-US" altLang="zh-CN" sz="1600" b="1" dirty="0">
                <a:latin typeface="HelveticaNeueLT Pro 43 LtEx" pitchFamily="34" charset="0"/>
              </a:rPr>
              <a:t>One-button </a:t>
            </a:r>
            <a:r>
              <a:rPr lang="en-US" altLang="zh-CN" sz="1600" b="1" dirty="0" smtClean="0">
                <a:latin typeface="HelveticaNeueLT Pro 43 LtEx" pitchFamily="34" charset="0"/>
              </a:rPr>
              <a:t>Comments</a:t>
            </a:r>
          </a:p>
          <a:p>
            <a:pPr algn="just"/>
            <a:r>
              <a:rPr lang="en-US" altLang="zh-CN" sz="1600" dirty="0" smtClean="0">
                <a:latin typeface="HelveticaNeueLT Pro 43 LtEx" pitchFamily="34" charset="0"/>
              </a:rPr>
              <a:t>With the pre-configured report comments built-in, the contents you want to write in the report can be fast added</a:t>
            </a:r>
            <a:r>
              <a:rPr lang="en-US" altLang="zh-CN" sz="1600" dirty="0">
                <a:latin typeface="HelveticaNeueLT Pro 43 LtEx" pitchFamily="34" charset="0"/>
              </a:rPr>
              <a:t> </a:t>
            </a:r>
            <a:r>
              <a:rPr lang="en-US" altLang="zh-CN" sz="1600" dirty="0" smtClean="0">
                <a:latin typeface="HelveticaNeueLT Pro 43 LtEx" pitchFamily="34" charset="0"/>
              </a:rPr>
              <a:t>by pressing only one button. The glossary can also be enriched with user-defined templates, while you can also edit the report manually.</a:t>
            </a:r>
          </a:p>
        </p:txBody>
      </p:sp>
      <p:sp>
        <p:nvSpPr>
          <p:cNvPr id="146" name="矩形 145"/>
          <p:cNvSpPr/>
          <p:nvPr/>
        </p:nvSpPr>
        <p:spPr>
          <a:xfrm>
            <a:off x="189290" y="3023955"/>
            <a:ext cx="8826774" cy="3305375"/>
          </a:xfrm>
          <a:prstGeom prst="rect">
            <a:avLst/>
          </a:prstGeom>
          <a:noFill/>
          <a:ln w="28575">
            <a:solidFill>
              <a:srgbClr val="26D07C"/>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pic>
        <p:nvPicPr>
          <p:cNvPr id="1027" name="Picture 3" descr="C:\Users\huhaixiao\Desktop\Gloss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577" y="4284095"/>
            <a:ext cx="4295715" cy="1969036"/>
          </a:xfrm>
          <a:prstGeom prst="roundRect">
            <a:avLst>
              <a:gd name="adj" fmla="val 6432"/>
            </a:avLst>
          </a:prstGeom>
          <a:noFill/>
          <a:extLst>
            <a:ext uri="{909E8E84-426E-40DD-AFC4-6F175D3DCCD1}">
              <a14:hiddenFill xmlns:a14="http://schemas.microsoft.com/office/drawing/2010/main">
                <a:solidFill>
                  <a:srgbClr val="FFFFFF"/>
                </a:solidFill>
              </a14:hiddenFill>
            </a:ext>
          </a:extLst>
        </p:spPr>
      </p:pic>
      <p:pic>
        <p:nvPicPr>
          <p:cNvPr id="1028" name="Picture 4" descr="C:\Users\huhaixiao\Desktop\fdasfdasfsafd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58" y="4284095"/>
            <a:ext cx="4222615" cy="1969036"/>
          </a:xfrm>
          <a:prstGeom prst="roundRect">
            <a:avLst>
              <a:gd name="adj" fmla="val 7034"/>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200720" y="1132679"/>
            <a:ext cx="1267267" cy="1130155"/>
            <a:chOff x="200720" y="1132679"/>
            <a:chExt cx="1267267" cy="1130155"/>
          </a:xfrm>
        </p:grpSpPr>
        <p:grpSp>
          <p:nvGrpSpPr>
            <p:cNvPr id="91" name="组合 90"/>
            <p:cNvGrpSpPr/>
            <p:nvPr/>
          </p:nvGrpSpPr>
          <p:grpSpPr>
            <a:xfrm>
              <a:off x="200720" y="1133745"/>
              <a:ext cx="1267267" cy="1123649"/>
              <a:chOff x="6445987" y="5635721"/>
              <a:chExt cx="1267267" cy="1123649"/>
            </a:xfrm>
          </p:grpSpPr>
          <p:sp>
            <p:nvSpPr>
              <p:cNvPr id="92" name="矩形 91"/>
              <p:cNvSpPr/>
              <p:nvPr/>
            </p:nvSpPr>
            <p:spPr>
              <a:xfrm rot="19176228">
                <a:off x="7246540" y="6250337"/>
                <a:ext cx="86530" cy="58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93" name="圆角矩形 92"/>
              <p:cNvSpPr/>
              <p:nvPr/>
            </p:nvSpPr>
            <p:spPr bwMode="auto">
              <a:xfrm>
                <a:off x="6519568" y="5635721"/>
                <a:ext cx="1120588" cy="1120588"/>
              </a:xfrm>
              <a:prstGeom prst="round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94" name="TextBox 37"/>
              <p:cNvSpPr txBox="1"/>
              <p:nvPr/>
            </p:nvSpPr>
            <p:spPr>
              <a:xfrm>
                <a:off x="6445987" y="6350347"/>
                <a:ext cx="126726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latin typeface="Calibri" pitchFamily="34" charset="0"/>
                  </a:rPr>
                  <a:t>Personalized</a:t>
                </a:r>
              </a:p>
              <a:p>
                <a:pPr algn="ctr">
                  <a:lnSpc>
                    <a:spcPts val="1200"/>
                  </a:lnSpc>
                </a:pPr>
                <a:r>
                  <a:rPr lang="en-US" altLang="zh-CN" sz="1400" b="1" dirty="0" smtClean="0">
                    <a:latin typeface="Calibri" pitchFamily="34" charset="0"/>
                  </a:rPr>
                  <a:t>Signature </a:t>
                </a:r>
                <a:endParaRPr lang="zh-CN" altLang="en-US" sz="1400" b="1" dirty="0">
                  <a:latin typeface="Calibri" pitchFamily="34" charset="0"/>
                </a:endParaRPr>
              </a:p>
            </p:txBody>
          </p:sp>
          <p:sp>
            <p:nvSpPr>
              <p:cNvPr id="95" name="圆角矩形 94"/>
              <p:cNvSpPr/>
              <p:nvPr/>
            </p:nvSpPr>
            <p:spPr>
              <a:xfrm>
                <a:off x="6708165" y="5736461"/>
                <a:ext cx="765085" cy="566766"/>
              </a:xfrm>
              <a:prstGeom prst="roundRect">
                <a:avLst>
                  <a:gd name="adj" fmla="val 11205"/>
                </a:avLst>
              </a:prstGeom>
              <a:solidFill>
                <a:schemeClr val="bg1"/>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nvGrpSpPr>
              <p:cNvPr id="96" name="组合 95"/>
              <p:cNvGrpSpPr/>
              <p:nvPr/>
            </p:nvGrpSpPr>
            <p:grpSpPr>
              <a:xfrm>
                <a:off x="6684705" y="5646116"/>
                <a:ext cx="795688" cy="711602"/>
                <a:chOff x="467851" y="2906904"/>
                <a:chExt cx="795688" cy="711602"/>
              </a:xfrm>
            </p:grpSpPr>
            <p:sp>
              <p:nvSpPr>
                <p:cNvPr id="100" name="弧形 99"/>
                <p:cNvSpPr/>
                <p:nvPr/>
              </p:nvSpPr>
              <p:spPr>
                <a:xfrm rot="1894948">
                  <a:off x="467851" y="3286561"/>
                  <a:ext cx="493776"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1" name="弧形 100"/>
                <p:cNvSpPr/>
                <p:nvPr/>
              </p:nvSpPr>
              <p:spPr>
                <a:xfrm rot="14532929" flipH="1">
                  <a:off x="658118" y="3110521"/>
                  <a:ext cx="495487"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nvGrpSpPr>
                <p:cNvPr id="102" name="组合 101"/>
                <p:cNvGrpSpPr/>
                <p:nvPr/>
              </p:nvGrpSpPr>
              <p:grpSpPr>
                <a:xfrm>
                  <a:off x="692592" y="3126101"/>
                  <a:ext cx="570947" cy="492405"/>
                  <a:chOff x="692592" y="3126101"/>
                  <a:chExt cx="570947" cy="492405"/>
                </a:xfrm>
              </p:grpSpPr>
              <p:sp>
                <p:nvSpPr>
                  <p:cNvPr id="103" name="椭圆 102"/>
                  <p:cNvSpPr/>
                  <p:nvPr/>
                </p:nvSpPr>
                <p:spPr>
                  <a:xfrm>
                    <a:off x="706878" y="3135749"/>
                    <a:ext cx="45720" cy="45720"/>
                  </a:xfrm>
                  <a:prstGeom prst="ellipse">
                    <a:avLst/>
                  </a:prstGeom>
                  <a:noFill/>
                  <a:ln w="19050">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04" name="弧形 103"/>
                  <p:cNvSpPr/>
                  <p:nvPr/>
                </p:nvSpPr>
                <p:spPr>
                  <a:xfrm>
                    <a:off x="692592" y="3180741"/>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5" name="弧形 104"/>
                  <p:cNvSpPr/>
                  <p:nvPr/>
                </p:nvSpPr>
                <p:spPr>
                  <a:xfrm rot="-5400000" flipH="1">
                    <a:off x="849317" y="3028464"/>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106" name="直接连接符 105"/>
                  <p:cNvCxnSpPr>
                    <a:stCxn id="103" idx="5"/>
                  </p:cNvCxnSpPr>
                  <p:nvPr/>
                </p:nvCxnSpPr>
                <p:spPr>
                  <a:xfrm>
                    <a:off x="745902" y="3174773"/>
                    <a:ext cx="145439" cy="15546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sp>
                <p:nvSpPr>
                  <p:cNvPr id="107" name="椭圆 106"/>
                  <p:cNvSpPr/>
                  <p:nvPr/>
                </p:nvSpPr>
                <p:spPr>
                  <a:xfrm>
                    <a:off x="891713" y="3330233"/>
                    <a:ext cx="9144" cy="9144"/>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108" name="弧形 107"/>
                  <p:cNvSpPr/>
                  <p:nvPr/>
                </p:nvSpPr>
                <p:spPr>
                  <a:xfrm rot="16624820">
                    <a:off x="918679" y="3380539"/>
                    <a:ext cx="191712" cy="182253"/>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09" name="弧形 108"/>
                  <p:cNvSpPr/>
                  <p:nvPr/>
                </p:nvSpPr>
                <p:spPr>
                  <a:xfrm rot="16200000">
                    <a:off x="950850" y="3414391"/>
                    <a:ext cx="191712" cy="182253"/>
                  </a:xfrm>
                  <a:prstGeom prst="arc">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110" name="直接连接符 109"/>
                  <p:cNvCxnSpPr/>
                  <p:nvPr/>
                </p:nvCxnSpPr>
                <p:spPr>
                  <a:xfrm>
                    <a:off x="912198" y="3453290"/>
                    <a:ext cx="136283" cy="16521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直接连接符 110"/>
                  <p:cNvCxnSpPr/>
                  <p:nvPr/>
                </p:nvCxnSpPr>
                <p:spPr>
                  <a:xfrm>
                    <a:off x="1019297" y="3366256"/>
                    <a:ext cx="244242" cy="23773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97" name="组合 96"/>
              <p:cNvGrpSpPr/>
              <p:nvPr/>
            </p:nvGrpSpPr>
            <p:grpSpPr>
              <a:xfrm>
                <a:off x="7252675" y="6245518"/>
                <a:ext cx="227718" cy="112201"/>
                <a:chOff x="7252675" y="6245518"/>
                <a:chExt cx="227718" cy="112201"/>
              </a:xfrm>
            </p:grpSpPr>
            <p:sp>
              <p:nvSpPr>
                <p:cNvPr id="98" name="矩形 97"/>
                <p:cNvSpPr/>
                <p:nvPr/>
              </p:nvSpPr>
              <p:spPr>
                <a:xfrm rot="19176228">
                  <a:off x="7252675" y="6245518"/>
                  <a:ext cx="91044" cy="78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99" name="等腰三角形 98"/>
                <p:cNvSpPr/>
                <p:nvPr/>
              </p:nvSpPr>
              <p:spPr>
                <a:xfrm>
                  <a:off x="7277240" y="6275110"/>
                  <a:ext cx="203153" cy="82609"/>
                </a:xfrm>
                <a:prstGeom prst="triangle">
                  <a:avLst>
                    <a:gd name="adj" fmla="val 548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49" name="组合 48"/>
            <p:cNvGrpSpPr/>
            <p:nvPr/>
          </p:nvGrpSpPr>
          <p:grpSpPr>
            <a:xfrm>
              <a:off x="219996" y="1132679"/>
              <a:ext cx="1244872" cy="1130155"/>
              <a:chOff x="262860" y="1510264"/>
              <a:chExt cx="1244872" cy="1130155"/>
            </a:xfrm>
          </p:grpSpPr>
          <p:sp>
            <p:nvSpPr>
              <p:cNvPr id="50" name="圆角矩形 49"/>
              <p:cNvSpPr/>
              <p:nvPr/>
            </p:nvSpPr>
            <p:spPr bwMode="auto">
              <a:xfrm>
                <a:off x="325215" y="1510264"/>
                <a:ext cx="1120588" cy="1120588"/>
              </a:xfrm>
              <a:prstGeom prst="roundRect">
                <a:avLst/>
              </a:prstGeom>
              <a:solidFill>
                <a:srgbClr val="C90E2B"/>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53" name="TextBox 52"/>
              <p:cNvSpPr txBox="1"/>
              <p:nvPr/>
            </p:nvSpPr>
            <p:spPr>
              <a:xfrm>
                <a:off x="262860" y="2291606"/>
                <a:ext cx="1244872" cy="348813"/>
              </a:xfrm>
              <a:prstGeom prst="rect">
                <a:avLst/>
              </a:prstGeom>
              <a:noFill/>
              <a:ln>
                <a:noFill/>
              </a:ln>
            </p:spPr>
            <p:txBody>
              <a:bodyPr wrap="square" rtlCol="0">
                <a:spAutoFit/>
              </a:bodyPr>
              <a:lstStyle/>
              <a:p>
                <a:pPr algn="ctr">
                  <a:lnSpc>
                    <a:spcPts val="1000"/>
                  </a:lnSpc>
                </a:pPr>
                <a:r>
                  <a:rPr lang="en-US" altLang="zh-CN" sz="1400" dirty="0" smtClean="0">
                    <a:solidFill>
                      <a:schemeClr val="bg1"/>
                    </a:solidFill>
                    <a:latin typeface="HelveticaNeueLT Pro 43 LtEx" pitchFamily="34" charset="0"/>
                  </a:rPr>
                  <a:t>Build-in</a:t>
                </a:r>
              </a:p>
              <a:p>
                <a:pPr algn="ctr">
                  <a:lnSpc>
                    <a:spcPts val="1000"/>
                  </a:lnSpc>
                </a:pPr>
                <a:r>
                  <a:rPr lang="en-US" altLang="zh-CN" sz="1400" dirty="0" smtClean="0">
                    <a:solidFill>
                      <a:schemeClr val="bg1"/>
                    </a:solidFill>
                    <a:latin typeface="HelveticaNeueLT Pro 43 LtEx" pitchFamily="34" charset="0"/>
                  </a:rPr>
                  <a:t>Glossary</a:t>
                </a:r>
                <a:endParaRPr lang="zh-CN" altLang="en-US" sz="1400" dirty="0">
                  <a:solidFill>
                    <a:schemeClr val="bg1"/>
                  </a:solidFill>
                  <a:latin typeface="HelveticaNeueLT Pro 43 LtEx" pitchFamily="34" charset="0"/>
                </a:endParaRPr>
              </a:p>
            </p:txBody>
          </p:sp>
          <p:grpSp>
            <p:nvGrpSpPr>
              <p:cNvPr id="55" name="组合 54"/>
              <p:cNvGrpSpPr/>
              <p:nvPr/>
            </p:nvGrpSpPr>
            <p:grpSpPr>
              <a:xfrm>
                <a:off x="336663" y="1669028"/>
                <a:ext cx="1009413" cy="545551"/>
                <a:chOff x="336663" y="1669028"/>
                <a:chExt cx="1009413" cy="545551"/>
              </a:xfrm>
            </p:grpSpPr>
            <p:sp>
              <p:nvSpPr>
                <p:cNvPr id="56" name="圆角矩形 55"/>
                <p:cNvSpPr/>
                <p:nvPr/>
              </p:nvSpPr>
              <p:spPr>
                <a:xfrm>
                  <a:off x="431539" y="1751909"/>
                  <a:ext cx="914537" cy="1674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TextBox 56"/>
                <p:cNvSpPr txBox="1"/>
                <p:nvPr/>
              </p:nvSpPr>
              <p:spPr>
                <a:xfrm>
                  <a:off x="336663" y="1669028"/>
                  <a:ext cx="1002197" cy="307777"/>
                </a:xfrm>
                <a:prstGeom prst="rect">
                  <a:avLst/>
                </a:prstGeom>
                <a:noFill/>
              </p:spPr>
              <p:txBody>
                <a:bodyPr wrap="none" rtlCol="0">
                  <a:spAutoFit/>
                </a:bodyPr>
                <a:lstStyle/>
                <a:p>
                  <a:r>
                    <a:rPr lang="en-US" altLang="zh-CN" sz="1400" b="1" dirty="0" smtClean="0">
                      <a:solidFill>
                        <a:srgbClr val="C00000"/>
                      </a:solidFill>
                      <a:latin typeface="HelveticaNeueLT Pro 43 LtEx" pitchFamily="34" charset="0"/>
                    </a:rPr>
                    <a:t>Glossary</a:t>
                  </a:r>
                  <a:endParaRPr lang="zh-CN" altLang="en-US" sz="1400" b="1" dirty="0">
                    <a:solidFill>
                      <a:srgbClr val="C00000"/>
                    </a:solidFill>
                    <a:latin typeface="HelveticaNeueLT Pro 43 LtEx" pitchFamily="34" charset="0"/>
                  </a:endParaRPr>
                </a:p>
              </p:txBody>
            </p:sp>
            <p:sp>
              <p:nvSpPr>
                <p:cNvPr id="58" name="圆角矩形 57"/>
                <p:cNvSpPr/>
                <p:nvPr/>
              </p:nvSpPr>
              <p:spPr>
                <a:xfrm>
                  <a:off x="431540" y="1966594"/>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431540" y="2070558"/>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431540" y="2168860"/>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2994646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Why EDAN?</a:t>
            </a:r>
          </a:p>
        </p:txBody>
      </p:sp>
      <p:grpSp>
        <p:nvGrpSpPr>
          <p:cNvPr id="4" name="组合 3"/>
          <p:cNvGrpSpPr/>
          <p:nvPr/>
        </p:nvGrpSpPr>
        <p:grpSpPr>
          <a:xfrm>
            <a:off x="231041" y="2397424"/>
            <a:ext cx="8417651" cy="3983904"/>
            <a:chOff x="231041" y="2829472"/>
            <a:chExt cx="8417651" cy="3983904"/>
          </a:xfrm>
        </p:grpSpPr>
        <p:grpSp>
          <p:nvGrpSpPr>
            <p:cNvPr id="6" name="组合 5"/>
            <p:cNvGrpSpPr/>
            <p:nvPr/>
          </p:nvGrpSpPr>
          <p:grpSpPr>
            <a:xfrm>
              <a:off x="4576328" y="2882432"/>
              <a:ext cx="1202698" cy="1120588"/>
              <a:chOff x="526087" y="1827645"/>
              <a:chExt cx="1202698" cy="1120588"/>
            </a:xfrm>
          </p:grpSpPr>
          <p:sp>
            <p:nvSpPr>
              <p:cNvPr id="7" name="圆角矩形 6"/>
              <p:cNvSpPr/>
              <p:nvPr/>
            </p:nvSpPr>
            <p:spPr bwMode="auto">
              <a:xfrm>
                <a:off x="526087" y="1827645"/>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8" name="矩形 7"/>
              <p:cNvSpPr/>
              <p:nvPr/>
            </p:nvSpPr>
            <p:spPr>
              <a:xfrm>
                <a:off x="597272" y="2528900"/>
                <a:ext cx="990111" cy="135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7831" y="2528899"/>
                <a:ext cx="689363" cy="135015"/>
              </a:xfrm>
              <a:prstGeom prst="rect">
                <a:avLst/>
              </a:prstGeom>
              <a:solidFill>
                <a:srgbClr val="027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bwMode="auto">
              <a:xfrm>
                <a:off x="718472" y="2543186"/>
                <a:ext cx="928204" cy="154466"/>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70%</a:t>
                </a:r>
              </a:p>
            </p:txBody>
          </p:sp>
          <p:sp>
            <p:nvSpPr>
              <p:cNvPr id="11" name="矩形 10"/>
              <p:cNvSpPr/>
              <p:nvPr/>
            </p:nvSpPr>
            <p:spPr>
              <a:xfrm>
                <a:off x="597272" y="2528899"/>
                <a:ext cx="300559" cy="135015"/>
              </a:xfrm>
              <a:prstGeom prst="rect">
                <a:avLst/>
              </a:prstGeom>
              <a:pattFill prst="ltUpDiag">
                <a:fgClr>
                  <a:srgbClr val="0274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5059" y="2213865"/>
                <a:ext cx="963726" cy="348813"/>
              </a:xfrm>
              <a:prstGeom prst="rect">
                <a:avLst/>
              </a:prstGeom>
            </p:spPr>
            <p:txBody>
              <a:bodyPr wrap="none">
                <a:spAutoFit/>
              </a:bodyPr>
              <a:lstStyle/>
              <a:p>
                <a:pPr algn="ctr">
                  <a:lnSpc>
                    <a:spcPts val="1000"/>
                  </a:lnSpc>
                  <a:defRPr/>
                </a:pPr>
                <a:r>
                  <a:rPr lang="en-US" altLang="zh-CN" sz="2400" b="1" dirty="0" smtClean="0">
                    <a:latin typeface="HelveticaNeueLT Pro 45 Lt" pitchFamily="34" charset="0"/>
                    <a:ea typeface="Segoe UI" pitchFamily="34" charset="0"/>
                    <a:cs typeface="Segoe UI" pitchFamily="34" charset="0"/>
                  </a:rPr>
                  <a:t> </a:t>
                </a:r>
                <a:r>
                  <a:rPr lang="en-US" altLang="zh-CN" sz="2000" b="1" dirty="0" smtClean="0">
                    <a:latin typeface="HelveticaNeueLT Pro 45 Lt" pitchFamily="34" charset="0"/>
                    <a:ea typeface="Segoe UI" pitchFamily="34" charset="0"/>
                    <a:cs typeface="Segoe UI" pitchFamily="34" charset="0"/>
                  </a:rPr>
                  <a:t>20</a:t>
                </a:r>
                <a:r>
                  <a:rPr lang="en-US" altLang="zh-CN" dirty="0" smtClean="0">
                    <a:latin typeface="HelveticaNeueLT Pro 45 Lt" pitchFamily="34" charset="0"/>
                    <a:ea typeface="Segoe UI" pitchFamily="34" charset="0"/>
                    <a:cs typeface="Segoe UI" pitchFamily="34" charset="0"/>
                  </a:rPr>
                  <a:t> </a:t>
                </a:r>
                <a:endParaRPr lang="en-US" altLang="zh-CN" dirty="0">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latin typeface="HelveticaNeueLT Pro 43 LtEx" pitchFamily="34" charset="0"/>
                    <a:ea typeface="Segoe UI" pitchFamily="34" charset="0"/>
                    <a:cs typeface="Segoe UI" pitchFamily="34" charset="0"/>
                  </a:rPr>
                  <a:t>seconds</a:t>
                </a:r>
                <a:endParaRPr lang="en-US" altLang="zh-CN" sz="1400" b="1" dirty="0">
                  <a:latin typeface="HelveticaNeueLT Pro 43 LtEx" pitchFamily="34" charset="0"/>
                  <a:ea typeface="Segoe UI" pitchFamily="34" charset="0"/>
                  <a:cs typeface="Segoe UI" pitchFamily="34" charset="0"/>
                </a:endParaRPr>
              </a:p>
            </p:txBody>
          </p:sp>
          <p:sp>
            <p:nvSpPr>
              <p:cNvPr id="13" name="矩形 12"/>
              <p:cNvSpPr/>
              <p:nvPr/>
            </p:nvSpPr>
            <p:spPr>
              <a:xfrm>
                <a:off x="559925" y="2247632"/>
                <a:ext cx="375423" cy="255391"/>
              </a:xfrm>
              <a:prstGeom prst="rect">
                <a:avLst/>
              </a:prstGeom>
            </p:spPr>
            <p:txBody>
              <a:bodyPr wrap="none">
                <a:spAutoFit/>
              </a:bodyPr>
              <a:lstStyle/>
              <a:p>
                <a:pPr algn="ctr">
                  <a:lnSpc>
                    <a:spcPts val="1000"/>
                  </a:lnSpc>
                  <a:defRPr/>
                </a:pPr>
                <a:r>
                  <a:rPr lang="zh-CN" altLang="en-US" sz="2400" b="1" dirty="0">
                    <a:latin typeface="HelveticaNeueLT Pro 45 Lt" pitchFamily="34" charset="0"/>
                    <a:ea typeface="Segoe UI" pitchFamily="34" charset="0"/>
                    <a:cs typeface="Segoe UI" pitchFamily="34" charset="0"/>
                  </a:rPr>
                  <a:t>≤</a:t>
                </a:r>
                <a:endParaRPr lang="en-US" altLang="zh-CN" sz="2400" b="1" dirty="0">
                  <a:latin typeface="HelveticaNeueLT Pro 45 Lt" pitchFamily="34" charset="0"/>
                  <a:ea typeface="Segoe UI" pitchFamily="34" charset="0"/>
                  <a:cs typeface="Segoe UI" pitchFamily="34" charset="0"/>
                </a:endParaRPr>
              </a:p>
            </p:txBody>
          </p:sp>
        </p:grpSp>
        <p:grpSp>
          <p:nvGrpSpPr>
            <p:cNvPr id="14" name="组合 13"/>
            <p:cNvGrpSpPr/>
            <p:nvPr/>
          </p:nvGrpSpPr>
          <p:grpSpPr>
            <a:xfrm>
              <a:off x="260536" y="2901881"/>
              <a:ext cx="1307313" cy="1120588"/>
              <a:chOff x="306262" y="1882853"/>
              <a:chExt cx="1307313" cy="1120588"/>
            </a:xfrm>
          </p:grpSpPr>
          <p:sp>
            <p:nvSpPr>
              <p:cNvPr id="15" name="矩形 14"/>
              <p:cNvSpPr/>
              <p:nvPr/>
            </p:nvSpPr>
            <p:spPr>
              <a:xfrm>
                <a:off x="645745" y="2238431"/>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16" name="圆角矩形 15"/>
              <p:cNvSpPr/>
              <p:nvPr/>
            </p:nvSpPr>
            <p:spPr bwMode="auto">
              <a:xfrm>
                <a:off x="347713" y="188285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17" name="矩形 16"/>
              <p:cNvSpPr/>
              <p:nvPr/>
            </p:nvSpPr>
            <p:spPr>
              <a:xfrm>
                <a:off x="306262" y="1977740"/>
                <a:ext cx="1210588"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Match QRS</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By Type</a:t>
                </a:r>
                <a:endParaRPr lang="en-US" altLang="zh-CN" sz="1400" dirty="0">
                  <a:latin typeface="HelveticaNeueLT Pro 43 LtEx" pitchFamily="34" charset="0"/>
                  <a:ea typeface="Segoe UI" pitchFamily="34" charset="0"/>
                  <a:cs typeface="Segoe UI" pitchFamily="34" charset="0"/>
                </a:endParaRPr>
              </a:p>
            </p:txBody>
          </p:sp>
          <p:grpSp>
            <p:nvGrpSpPr>
              <p:cNvPr id="18" name="组合 17"/>
              <p:cNvGrpSpPr/>
              <p:nvPr/>
            </p:nvGrpSpPr>
            <p:grpSpPr>
              <a:xfrm>
                <a:off x="401009" y="2360438"/>
                <a:ext cx="404278" cy="566364"/>
                <a:chOff x="499842" y="2866437"/>
                <a:chExt cx="471323" cy="585465"/>
              </a:xfrm>
            </p:grpSpPr>
            <p:sp>
              <p:nvSpPr>
                <p:cNvPr id="34" name="圆角矩形 33"/>
                <p:cNvSpPr/>
                <p:nvPr/>
              </p:nvSpPr>
              <p:spPr>
                <a:xfrm>
                  <a:off x="513520" y="2866437"/>
                  <a:ext cx="445931" cy="585465"/>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5" name="矩形 34"/>
                <p:cNvSpPr/>
                <p:nvPr/>
              </p:nvSpPr>
              <p:spPr>
                <a:xfrm>
                  <a:off x="499842" y="2923501"/>
                  <a:ext cx="47132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a:t>
                  </a:r>
                  <a:endParaRPr lang="zh-CN" altLang="en-US" sz="2400" b="1" dirty="0">
                    <a:solidFill>
                      <a:schemeClr val="bg1"/>
                    </a:solidFill>
                  </a:endParaRPr>
                </a:p>
              </p:txBody>
            </p:sp>
          </p:grpSp>
          <p:sp>
            <p:nvSpPr>
              <p:cNvPr id="19" name="圆角矩形 18"/>
              <p:cNvSpPr/>
              <p:nvPr/>
            </p:nvSpPr>
            <p:spPr>
              <a:xfrm>
                <a:off x="876313" y="2364299"/>
                <a:ext cx="545337"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20" name="组合 19"/>
              <p:cNvGrpSpPr/>
              <p:nvPr/>
            </p:nvGrpSpPr>
            <p:grpSpPr>
              <a:xfrm>
                <a:off x="918290" y="2412837"/>
                <a:ext cx="461382" cy="481325"/>
                <a:chOff x="921022" y="1205263"/>
                <a:chExt cx="535011" cy="576951"/>
              </a:xfrm>
            </p:grpSpPr>
            <p:cxnSp>
              <p:nvCxnSpPr>
                <p:cNvPr id="21" name="直接连接符 20"/>
                <p:cNvCxnSpPr/>
                <p:nvPr/>
              </p:nvCxnSpPr>
              <p:spPr>
                <a:xfrm flipH="1" flipV="1">
                  <a:off x="1059226" y="1562019"/>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040017" y="1562019"/>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921022" y="1604488"/>
                  <a:ext cx="118995" cy="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081237" y="1215129"/>
                  <a:ext cx="67254" cy="390104"/>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弧形 25"/>
                <p:cNvSpPr/>
                <p:nvPr/>
              </p:nvSpPr>
              <p:spPr>
                <a:xfrm rot="19980000">
                  <a:off x="1132972" y="1205263"/>
                  <a:ext cx="48376" cy="21958"/>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7" name="直接连接符 26"/>
                <p:cNvCxnSpPr/>
                <p:nvPr/>
              </p:nvCxnSpPr>
              <p:spPr>
                <a:xfrm flipH="1" flipV="1">
                  <a:off x="1178875" y="1209415"/>
                  <a:ext cx="36585" cy="431099"/>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弧形 27"/>
                <p:cNvSpPr/>
                <p:nvPr/>
              </p:nvSpPr>
              <p:spPr>
                <a:xfrm rot="2418178" flipV="1">
                  <a:off x="1267224" y="1745618"/>
                  <a:ext cx="39028" cy="36596"/>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9" name="直接连接符 28"/>
                <p:cNvCxnSpPr/>
                <p:nvPr/>
              </p:nvCxnSpPr>
              <p:spPr>
                <a:xfrm flipH="1" flipV="1">
                  <a:off x="1214938" y="1640515"/>
                  <a:ext cx="50110" cy="12991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305031" y="1602617"/>
                  <a:ext cx="45127" cy="172777"/>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434021" y="1563683"/>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414812" y="1563683"/>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350158" y="1599871"/>
                  <a:ext cx="59498" cy="993"/>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6" name="组合 35"/>
            <p:cNvGrpSpPr/>
            <p:nvPr/>
          </p:nvGrpSpPr>
          <p:grpSpPr>
            <a:xfrm>
              <a:off x="251520" y="4220776"/>
              <a:ext cx="1320938" cy="1120588"/>
              <a:chOff x="282900" y="2713457"/>
              <a:chExt cx="1320938" cy="1120588"/>
            </a:xfrm>
          </p:grpSpPr>
          <p:sp>
            <p:nvSpPr>
              <p:cNvPr id="37" name="矩形 36"/>
              <p:cNvSpPr/>
              <p:nvPr/>
            </p:nvSpPr>
            <p:spPr>
              <a:xfrm>
                <a:off x="636008" y="3069035"/>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38" name="圆角矩形 37"/>
              <p:cNvSpPr/>
              <p:nvPr/>
            </p:nvSpPr>
            <p:spPr bwMode="auto">
              <a:xfrm>
                <a:off x="337976" y="2713457"/>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39" name="矩形 38"/>
              <p:cNvSpPr/>
              <p:nvPr/>
            </p:nvSpPr>
            <p:spPr>
              <a:xfrm>
                <a:off x="282900" y="2808344"/>
                <a:ext cx="1237839"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Match QRS</a:t>
                </a:r>
              </a:p>
              <a:p>
                <a:pPr algn="ctr">
                  <a:lnSpc>
                    <a:spcPts val="1200"/>
                  </a:lnSpc>
                  <a:defRPr/>
                </a:pPr>
                <a:r>
                  <a:rPr lang="en-US" altLang="zh-CN" sz="1200" dirty="0" smtClean="0">
                    <a:latin typeface="HelveticaNeueLT Pro 43 LtEx" pitchFamily="34" charset="0"/>
                    <a:ea typeface="Segoe UI" pitchFamily="34" charset="0"/>
                    <a:cs typeface="Segoe UI" pitchFamily="34" charset="0"/>
                  </a:rPr>
                  <a:t>by Premature</a:t>
                </a:r>
                <a:endParaRPr lang="en-US" altLang="zh-CN" sz="1200" dirty="0">
                  <a:latin typeface="HelveticaNeueLT Pro 43 LtEx" pitchFamily="34" charset="0"/>
                  <a:ea typeface="Segoe UI" pitchFamily="34" charset="0"/>
                  <a:cs typeface="Segoe UI" pitchFamily="34" charset="0"/>
                </a:endParaRPr>
              </a:p>
            </p:txBody>
          </p:sp>
          <p:grpSp>
            <p:nvGrpSpPr>
              <p:cNvPr id="40" name="组合 39"/>
              <p:cNvGrpSpPr/>
              <p:nvPr/>
            </p:nvGrpSpPr>
            <p:grpSpPr>
              <a:xfrm>
                <a:off x="349730" y="3191042"/>
                <a:ext cx="489236" cy="566364"/>
                <a:chOff x="451410" y="2866437"/>
                <a:chExt cx="570370" cy="585465"/>
              </a:xfrm>
            </p:grpSpPr>
            <p:sp>
              <p:nvSpPr>
                <p:cNvPr id="57" name="圆角矩形 56"/>
                <p:cNvSpPr/>
                <p:nvPr/>
              </p:nvSpPr>
              <p:spPr>
                <a:xfrm>
                  <a:off x="513520" y="2866437"/>
                  <a:ext cx="445931" cy="585465"/>
                </a:xfrm>
                <a:prstGeom prst="roundRect">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8" name="矩形 57"/>
                <p:cNvSpPr/>
                <p:nvPr/>
              </p:nvSpPr>
              <p:spPr>
                <a:xfrm>
                  <a:off x="451410" y="2923501"/>
                  <a:ext cx="570370"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a:t>
                  </a:r>
                  <a:endParaRPr lang="zh-CN" altLang="en-US" sz="2400" b="1" dirty="0">
                    <a:solidFill>
                      <a:schemeClr val="bg1"/>
                    </a:solidFill>
                  </a:endParaRPr>
                </a:p>
              </p:txBody>
            </p:sp>
          </p:grpSp>
          <p:sp>
            <p:nvSpPr>
              <p:cNvPr id="41" name="圆角矩形 40"/>
              <p:cNvSpPr/>
              <p:nvPr/>
            </p:nvSpPr>
            <p:spPr>
              <a:xfrm>
                <a:off x="866576" y="3194903"/>
                <a:ext cx="545337"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42" name="组合 41"/>
              <p:cNvGrpSpPr/>
              <p:nvPr/>
            </p:nvGrpSpPr>
            <p:grpSpPr>
              <a:xfrm>
                <a:off x="894264" y="3337923"/>
                <a:ext cx="482722" cy="235549"/>
                <a:chOff x="908550" y="3337923"/>
                <a:chExt cx="482722" cy="235549"/>
              </a:xfrm>
            </p:grpSpPr>
            <p:grpSp>
              <p:nvGrpSpPr>
                <p:cNvPr id="43" name="组合 42"/>
                <p:cNvGrpSpPr/>
                <p:nvPr/>
              </p:nvGrpSpPr>
              <p:grpSpPr>
                <a:xfrm>
                  <a:off x="908550" y="3337923"/>
                  <a:ext cx="391282" cy="235549"/>
                  <a:chOff x="921022" y="1398429"/>
                  <a:chExt cx="453726" cy="282346"/>
                </a:xfrm>
              </p:grpSpPr>
              <p:cxnSp>
                <p:nvCxnSpPr>
                  <p:cNvPr id="45" name="直接连接符 44"/>
                  <p:cNvCxnSpPr/>
                  <p:nvPr/>
                </p:nvCxnSpPr>
                <p:spPr>
                  <a:xfrm flipH="1" flipV="1">
                    <a:off x="1059226" y="1562019"/>
                    <a:ext cx="22012" cy="37852"/>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040017" y="1562019"/>
                    <a:ext cx="19209" cy="38845"/>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921022" y="1604488"/>
                    <a:ext cx="118995" cy="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081522" y="1407501"/>
                    <a:ext cx="44632" cy="19237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弧形 48"/>
                  <p:cNvSpPr/>
                  <p:nvPr/>
                </p:nvSpPr>
                <p:spPr>
                  <a:xfrm rot="19980000">
                    <a:off x="1116406" y="1398429"/>
                    <a:ext cx="48376" cy="21958"/>
                  </a:xfrm>
                  <a:prstGeom prst="arc">
                    <a:avLst/>
                  </a:prstGeom>
                  <a:noFill/>
                  <a:ln w="28575"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0" name="直接连接符 49"/>
                  <p:cNvCxnSpPr/>
                  <p:nvPr/>
                </p:nvCxnSpPr>
                <p:spPr>
                  <a:xfrm flipH="1" flipV="1">
                    <a:off x="1166124" y="1407501"/>
                    <a:ext cx="33694" cy="19237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弧形 50"/>
                  <p:cNvSpPr/>
                  <p:nvPr/>
                </p:nvSpPr>
                <p:spPr>
                  <a:xfrm rot="2418178" flipV="1">
                    <a:off x="1223502" y="1644179"/>
                    <a:ext cx="39028" cy="36596"/>
                  </a:xfrm>
                  <a:prstGeom prst="arc">
                    <a:avLst/>
                  </a:prstGeom>
                  <a:noFill/>
                  <a:ln w="28575"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2" name="直接连接符 51"/>
                  <p:cNvCxnSpPr/>
                  <p:nvPr/>
                </p:nvCxnSpPr>
                <p:spPr>
                  <a:xfrm flipH="1" flipV="1">
                    <a:off x="1208458" y="1604489"/>
                    <a:ext cx="18292" cy="6495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1259635" y="1601534"/>
                    <a:ext cx="9713" cy="7884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1352736" y="1563683"/>
                    <a:ext cx="22012" cy="37852"/>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333529" y="1563683"/>
                    <a:ext cx="19209" cy="38845"/>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1268873" y="1599871"/>
                    <a:ext cx="59498" cy="993"/>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44" name="直接连接符 43"/>
                <p:cNvCxnSpPr/>
                <p:nvPr/>
              </p:nvCxnSpPr>
              <p:spPr>
                <a:xfrm flipH="1">
                  <a:off x="1299832" y="3509830"/>
                  <a:ext cx="91440" cy="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组合 58"/>
            <p:cNvGrpSpPr/>
            <p:nvPr/>
          </p:nvGrpSpPr>
          <p:grpSpPr>
            <a:xfrm>
              <a:off x="291195" y="5546728"/>
              <a:ext cx="1278459" cy="1120588"/>
              <a:chOff x="322575" y="4337780"/>
              <a:chExt cx="1278459" cy="1120588"/>
            </a:xfrm>
          </p:grpSpPr>
          <p:sp>
            <p:nvSpPr>
              <p:cNvPr id="60" name="矩形 59"/>
              <p:cNvSpPr/>
              <p:nvPr/>
            </p:nvSpPr>
            <p:spPr>
              <a:xfrm>
                <a:off x="633204" y="4693358"/>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61" name="圆角矩形 60"/>
              <p:cNvSpPr/>
              <p:nvPr/>
            </p:nvSpPr>
            <p:spPr bwMode="auto">
              <a:xfrm>
                <a:off x="335172" y="4337780"/>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62" name="矩形 61"/>
              <p:cNvSpPr/>
              <p:nvPr/>
            </p:nvSpPr>
            <p:spPr>
              <a:xfrm>
                <a:off x="322575" y="4432667"/>
                <a:ext cx="1152880" cy="248145"/>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Del Artifact</a:t>
                </a:r>
              </a:p>
            </p:txBody>
          </p:sp>
          <p:grpSp>
            <p:nvGrpSpPr>
              <p:cNvPr id="63" name="组合 62"/>
              <p:cNvGrpSpPr/>
              <p:nvPr/>
            </p:nvGrpSpPr>
            <p:grpSpPr>
              <a:xfrm>
                <a:off x="380260" y="4815365"/>
                <a:ext cx="574196" cy="566364"/>
                <a:chOff x="490274" y="2866437"/>
                <a:chExt cx="669419" cy="585465"/>
              </a:xfrm>
            </p:grpSpPr>
            <p:sp>
              <p:nvSpPr>
                <p:cNvPr id="82" name="圆角矩形 81"/>
                <p:cNvSpPr/>
                <p:nvPr/>
              </p:nvSpPr>
              <p:spPr>
                <a:xfrm>
                  <a:off x="513520" y="2866437"/>
                  <a:ext cx="604007" cy="585465"/>
                </a:xfrm>
                <a:prstGeom prst="roundRect">
                  <a:avLst/>
                </a:prstGeom>
                <a:solidFill>
                  <a:schemeClr val="accent5">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3" name="矩形 82"/>
                <p:cNvSpPr/>
                <p:nvPr/>
              </p:nvSpPr>
              <p:spPr>
                <a:xfrm>
                  <a:off x="490274" y="2967804"/>
                  <a:ext cx="669419" cy="381788"/>
                </a:xfrm>
                <a:prstGeom prst="rect">
                  <a:avLst/>
                </a:prstGeom>
              </p:spPr>
              <p:txBody>
                <a:bodyPr wrap="none">
                  <a:spAutoFit/>
                </a:bodyPr>
                <a:lstStyle/>
                <a:p>
                  <a:r>
                    <a:rPr lang="en-US" altLang="zh-CN" b="1" dirty="0" smtClean="0">
                      <a:solidFill>
                        <a:schemeClr val="bg1"/>
                      </a:solidFill>
                      <a:latin typeface="HelveticaNeueLT Pro 43 LtEx" pitchFamily="34" charset="0"/>
                    </a:rPr>
                    <a:t>Del</a:t>
                  </a:r>
                  <a:endParaRPr lang="zh-CN" altLang="en-US" b="1" dirty="0">
                    <a:solidFill>
                      <a:schemeClr val="bg1"/>
                    </a:solidFill>
                  </a:endParaRPr>
                </a:p>
              </p:txBody>
            </p:sp>
          </p:grpSp>
          <p:sp>
            <p:nvSpPr>
              <p:cNvPr id="64" name="圆角矩形 63"/>
              <p:cNvSpPr/>
              <p:nvPr/>
            </p:nvSpPr>
            <p:spPr>
              <a:xfrm>
                <a:off x="1005164" y="4819226"/>
                <a:ext cx="403945"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65" name="组合 64"/>
              <p:cNvGrpSpPr/>
              <p:nvPr/>
            </p:nvGrpSpPr>
            <p:grpSpPr>
              <a:xfrm>
                <a:off x="1033038" y="5004175"/>
                <a:ext cx="346213" cy="254859"/>
                <a:chOff x="891460" y="5004175"/>
                <a:chExt cx="346213" cy="254859"/>
              </a:xfrm>
            </p:grpSpPr>
            <p:cxnSp>
              <p:nvCxnSpPr>
                <p:cNvPr id="66" name="直接连接符 65"/>
                <p:cNvCxnSpPr/>
                <p:nvPr/>
              </p:nvCxnSpPr>
              <p:spPr>
                <a:xfrm flipH="1" flipV="1">
                  <a:off x="945644" y="5098722"/>
                  <a:ext cx="23955" cy="130478"/>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926595" y="5098722"/>
                  <a:ext cx="16565" cy="32407"/>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891460" y="5134152"/>
                  <a:ext cx="27432" cy="1"/>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969599" y="5004175"/>
                  <a:ext cx="27283" cy="225025"/>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1139337" y="5134153"/>
                  <a:ext cx="15775" cy="541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1159660" y="5131593"/>
                  <a:ext cx="26615" cy="89679"/>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1190463" y="5129035"/>
                  <a:ext cx="47210" cy="0"/>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996882" y="5004175"/>
                  <a:ext cx="16565" cy="1932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1013415" y="5055394"/>
                  <a:ext cx="12904" cy="14728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1029191" y="5050057"/>
                  <a:ext cx="17774" cy="13247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046954" y="5098547"/>
                  <a:ext cx="13919" cy="8979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1066284" y="5098547"/>
                  <a:ext cx="14527" cy="1604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1083617" y="5042171"/>
                  <a:ext cx="19212" cy="21686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flipV="1">
                  <a:off x="1102449" y="5041148"/>
                  <a:ext cx="16565" cy="1932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118982" y="5092367"/>
                  <a:ext cx="12904" cy="14728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1134758" y="5087030"/>
                  <a:ext cx="17774" cy="13247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4" name="组合 83"/>
            <p:cNvGrpSpPr/>
            <p:nvPr/>
          </p:nvGrpSpPr>
          <p:grpSpPr>
            <a:xfrm>
              <a:off x="4548589" y="4239586"/>
              <a:ext cx="1174658" cy="1179999"/>
              <a:chOff x="242230" y="1130390"/>
              <a:chExt cx="1174658" cy="1179999"/>
            </a:xfrm>
          </p:grpSpPr>
          <p:sp>
            <p:nvSpPr>
              <p:cNvPr id="85" name="圆角矩形 84"/>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86" name="TextBox 25"/>
              <p:cNvSpPr txBox="1"/>
              <p:nvPr/>
            </p:nvSpPr>
            <p:spPr>
              <a:xfrm>
                <a:off x="268988" y="1908356"/>
                <a:ext cx="1120587" cy="40203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solidFill>
                      <a:schemeClr val="bg1"/>
                    </a:solidFill>
                    <a:latin typeface="HelveticaNeueLT Pro 43 LtEx" pitchFamily="34" charset="0"/>
                  </a:rPr>
                  <a:t>Batch</a:t>
                </a:r>
              </a:p>
              <a:p>
                <a:pPr algn="ctr">
                  <a:lnSpc>
                    <a:spcPts val="1200"/>
                  </a:lnSpc>
                </a:pPr>
                <a:r>
                  <a:rPr lang="en-US" altLang="zh-CN" sz="1400" b="1" dirty="0" smtClean="0">
                    <a:solidFill>
                      <a:schemeClr val="bg1"/>
                    </a:solidFill>
                    <a:latin typeface="HelveticaNeueLT Pro 43 LtEx" pitchFamily="34" charset="0"/>
                  </a:rPr>
                  <a:t>Insert</a:t>
                </a:r>
                <a:endParaRPr lang="zh-CN" altLang="en-US" sz="1400" b="1" dirty="0">
                  <a:solidFill>
                    <a:schemeClr val="bg1"/>
                  </a:solidFill>
                  <a:latin typeface="HelveticaNeueLT Pro 43 LtEx" pitchFamily="34" charset="0"/>
                </a:endParaRPr>
              </a:p>
            </p:txBody>
          </p:sp>
          <p:grpSp>
            <p:nvGrpSpPr>
              <p:cNvPr id="87" name="组合 86"/>
              <p:cNvGrpSpPr/>
              <p:nvPr/>
            </p:nvGrpSpPr>
            <p:grpSpPr>
              <a:xfrm>
                <a:off x="376630" y="1750021"/>
                <a:ext cx="905009" cy="59068"/>
                <a:chOff x="376630" y="1750021"/>
                <a:chExt cx="905009" cy="59068"/>
              </a:xfrm>
            </p:grpSpPr>
            <p:cxnSp>
              <p:nvCxnSpPr>
                <p:cNvPr id="106" name="直接连接符 105"/>
                <p:cNvCxnSpPr/>
                <p:nvPr/>
              </p:nvCxnSpPr>
              <p:spPr>
                <a:xfrm>
                  <a:off x="376630" y="1799296"/>
                  <a:ext cx="905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76630"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281639"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602882"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829134"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55386"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242230" y="1477467"/>
                <a:ext cx="300082" cy="307777"/>
                <a:chOff x="242230" y="1386309"/>
                <a:chExt cx="300082" cy="307777"/>
              </a:xfrm>
            </p:grpSpPr>
            <p:sp>
              <p:nvSpPr>
                <p:cNvPr id="104" name="圆角矩形 103"/>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104"/>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89" name="组合 88"/>
              <p:cNvGrpSpPr/>
              <p:nvPr/>
            </p:nvGrpSpPr>
            <p:grpSpPr>
              <a:xfrm>
                <a:off x="1116806" y="1477352"/>
                <a:ext cx="300082" cy="307777"/>
                <a:chOff x="242230" y="1386309"/>
                <a:chExt cx="300082" cy="307777"/>
              </a:xfrm>
            </p:grpSpPr>
            <p:sp>
              <p:nvSpPr>
                <p:cNvPr id="102" name="圆角矩形 101"/>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90" name="组合 89"/>
              <p:cNvGrpSpPr/>
              <p:nvPr/>
            </p:nvGrpSpPr>
            <p:grpSpPr>
              <a:xfrm>
                <a:off x="453609" y="1309439"/>
                <a:ext cx="300082" cy="307777"/>
                <a:chOff x="242230" y="1386309"/>
                <a:chExt cx="300082" cy="307777"/>
              </a:xfrm>
            </p:grpSpPr>
            <p:sp>
              <p:nvSpPr>
                <p:cNvPr id="100" name="圆角矩形 99"/>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91" name="组合 90"/>
              <p:cNvGrpSpPr/>
              <p:nvPr/>
            </p:nvGrpSpPr>
            <p:grpSpPr>
              <a:xfrm>
                <a:off x="680141" y="1221374"/>
                <a:ext cx="300082" cy="307777"/>
                <a:chOff x="242230" y="1386309"/>
                <a:chExt cx="300082" cy="307777"/>
              </a:xfrm>
            </p:grpSpPr>
            <p:sp>
              <p:nvSpPr>
                <p:cNvPr id="98" name="圆角矩形 97"/>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92" name="组合 91"/>
              <p:cNvGrpSpPr/>
              <p:nvPr/>
            </p:nvGrpSpPr>
            <p:grpSpPr>
              <a:xfrm>
                <a:off x="904932" y="1133745"/>
                <a:ext cx="300082" cy="307777"/>
                <a:chOff x="242230" y="1386309"/>
                <a:chExt cx="300082" cy="307777"/>
              </a:xfrm>
            </p:grpSpPr>
            <p:sp>
              <p:nvSpPr>
                <p:cNvPr id="96" name="圆角矩形 95"/>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cxnSp>
            <p:nvCxnSpPr>
              <p:cNvPr id="93" name="直接箭头连接符 92"/>
              <p:cNvCxnSpPr/>
              <p:nvPr/>
            </p:nvCxnSpPr>
            <p:spPr>
              <a:xfrm>
                <a:off x="601896" y="1569508"/>
                <a:ext cx="986" cy="16459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828428" y="1479847"/>
                <a:ext cx="0" cy="25603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1055386" y="1389489"/>
                <a:ext cx="0" cy="338328"/>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2" name="组合 371"/>
            <p:cNvGrpSpPr/>
            <p:nvPr/>
          </p:nvGrpSpPr>
          <p:grpSpPr>
            <a:xfrm>
              <a:off x="4569768" y="5582170"/>
              <a:ext cx="1120588" cy="1186989"/>
              <a:chOff x="268988" y="1130390"/>
              <a:chExt cx="1120588" cy="1186989"/>
            </a:xfrm>
          </p:grpSpPr>
          <p:sp>
            <p:nvSpPr>
              <p:cNvPr id="373" name="圆角矩形 372"/>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grpSp>
            <p:nvGrpSpPr>
              <p:cNvPr id="374" name="组合 373"/>
              <p:cNvGrpSpPr/>
              <p:nvPr/>
            </p:nvGrpSpPr>
            <p:grpSpPr>
              <a:xfrm>
                <a:off x="391140" y="1268762"/>
                <a:ext cx="895447" cy="635787"/>
                <a:chOff x="509073" y="4496058"/>
                <a:chExt cx="895447" cy="780527"/>
              </a:xfrm>
            </p:grpSpPr>
            <p:cxnSp>
              <p:nvCxnSpPr>
                <p:cNvPr id="377" name="直接连接符 376"/>
                <p:cNvCxnSpPr/>
                <p:nvPr/>
              </p:nvCxnSpPr>
              <p:spPr>
                <a:xfrm>
                  <a:off x="519225" y="4496058"/>
                  <a:ext cx="0" cy="7805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rot="16200000">
                  <a:off x="956797" y="4824100"/>
                  <a:ext cx="0" cy="8954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矩形 378"/>
                <p:cNvSpPr/>
                <p:nvPr/>
              </p:nvSpPr>
              <p:spPr>
                <a:xfrm>
                  <a:off x="760147" y="4912973"/>
                  <a:ext cx="45719" cy="35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0" name="矩形 379"/>
                <p:cNvSpPr/>
                <p:nvPr/>
              </p:nvSpPr>
              <p:spPr>
                <a:xfrm>
                  <a:off x="820152" y="4815564"/>
                  <a:ext cx="457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1" name="矩形 380"/>
                <p:cNvSpPr/>
                <p:nvPr/>
              </p:nvSpPr>
              <p:spPr>
                <a:xfrm>
                  <a:off x="880876" y="4723396"/>
                  <a:ext cx="457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2" name="矩形 381"/>
                <p:cNvSpPr/>
                <p:nvPr/>
              </p:nvSpPr>
              <p:spPr>
                <a:xfrm>
                  <a:off x="700142" y="5086563"/>
                  <a:ext cx="4571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3" name="矩形 382"/>
                <p:cNvSpPr/>
                <p:nvPr/>
              </p:nvSpPr>
              <p:spPr>
                <a:xfrm>
                  <a:off x="941408" y="4540304"/>
                  <a:ext cx="4571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4" name="矩形 383"/>
                <p:cNvSpPr/>
                <p:nvPr/>
              </p:nvSpPr>
              <p:spPr>
                <a:xfrm>
                  <a:off x="1002132" y="4632230"/>
                  <a:ext cx="4571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5" name="矩形 384"/>
                <p:cNvSpPr/>
                <p:nvPr/>
              </p:nvSpPr>
              <p:spPr>
                <a:xfrm>
                  <a:off x="1061610" y="4779150"/>
                  <a:ext cx="45719"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6" name="矩形 385"/>
                <p:cNvSpPr/>
                <p:nvPr/>
              </p:nvSpPr>
              <p:spPr>
                <a:xfrm>
                  <a:off x="1122331" y="4950514"/>
                  <a:ext cx="4571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87" name="矩形 386"/>
                <p:cNvSpPr/>
                <p:nvPr/>
              </p:nvSpPr>
              <p:spPr>
                <a:xfrm>
                  <a:off x="1182339" y="5180384"/>
                  <a:ext cx="45719"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75" name="TextBox 25"/>
              <p:cNvSpPr txBox="1"/>
              <p:nvPr/>
            </p:nvSpPr>
            <p:spPr>
              <a:xfrm>
                <a:off x="268988" y="1908356"/>
                <a:ext cx="112058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solidFill>
                      <a:schemeClr val="bg1"/>
                    </a:solidFill>
                    <a:latin typeface="HelveticaNeueLT Pro 43 LtEx" pitchFamily="34" charset="0"/>
                  </a:rPr>
                  <a:t>Assistant Tools</a:t>
                </a:r>
                <a:endParaRPr lang="zh-CN" altLang="en-US" sz="1200" b="1" dirty="0">
                  <a:solidFill>
                    <a:schemeClr val="bg1"/>
                  </a:solidFill>
                  <a:latin typeface="HelveticaNeueLT Pro 43 LtEx" pitchFamily="34" charset="0"/>
                </a:endParaRPr>
              </a:p>
            </p:txBody>
          </p:sp>
          <p:sp>
            <p:nvSpPr>
              <p:cNvPr id="376" name="矩形 375"/>
              <p:cNvSpPr/>
              <p:nvPr/>
            </p:nvSpPr>
            <p:spPr>
              <a:xfrm>
                <a:off x="521550" y="1824247"/>
                <a:ext cx="45719" cy="7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 name="TextBox 1"/>
            <p:cNvSpPr txBox="1"/>
            <p:nvPr/>
          </p:nvSpPr>
          <p:spPr>
            <a:xfrm>
              <a:off x="5709906" y="2939691"/>
              <a:ext cx="2937054" cy="1015663"/>
            </a:xfrm>
            <a:prstGeom prst="rect">
              <a:avLst/>
            </a:prstGeom>
            <a:noFill/>
          </p:spPr>
          <p:txBody>
            <a:bodyPr wrap="square" rtlCol="0">
              <a:spAutoFit/>
            </a:bodyPr>
            <a:lstStyle/>
            <a:p>
              <a:r>
                <a:rPr lang="en-US" altLang="zh-CN" sz="2000" dirty="0" smtClean="0">
                  <a:latin typeface="HelveticaNeueLT Pro 33 ThEx" pitchFamily="34" charset="0"/>
                </a:rPr>
                <a:t>Saving </a:t>
              </a:r>
            </a:p>
            <a:p>
              <a:r>
                <a:rPr lang="en-US" altLang="zh-CN" sz="2000" b="1" dirty="0" smtClean="0">
                  <a:solidFill>
                    <a:srgbClr val="FF0000"/>
                  </a:solidFill>
                  <a:latin typeface="HelveticaNeueLT Pro 33 ThEx" pitchFamily="34" charset="0"/>
                </a:rPr>
                <a:t>40 seconds </a:t>
              </a:r>
            </a:p>
            <a:p>
              <a:r>
                <a:rPr lang="en-US" altLang="zh-CN" sz="2000" dirty="0" smtClean="0">
                  <a:latin typeface="HelveticaNeueLT Pro 33 ThEx" pitchFamily="34" charset="0"/>
                </a:rPr>
                <a:t>in loading data</a:t>
              </a:r>
              <a:endParaRPr lang="zh-CN" altLang="en-US" sz="2000" dirty="0">
                <a:latin typeface="HelveticaNeueLT Pro 33 ThEx" pitchFamily="34" charset="0"/>
              </a:endParaRPr>
            </a:p>
          </p:txBody>
        </p:sp>
        <p:sp>
          <p:nvSpPr>
            <p:cNvPr id="389" name="TextBox 388"/>
            <p:cNvSpPr txBox="1"/>
            <p:nvPr/>
          </p:nvSpPr>
          <p:spPr>
            <a:xfrm>
              <a:off x="1422575" y="3890544"/>
              <a:ext cx="2937054" cy="1815882"/>
            </a:xfrm>
            <a:prstGeom prst="rect">
              <a:avLst/>
            </a:prstGeom>
            <a:noFill/>
          </p:spPr>
          <p:txBody>
            <a:bodyPr wrap="square" rtlCol="0">
              <a:spAutoFit/>
            </a:bodyPr>
            <a:lstStyle/>
            <a:p>
              <a:r>
                <a:rPr lang="en-US" altLang="zh-CN" sz="2800" dirty="0" smtClean="0">
                  <a:latin typeface="HelveticaNeueLT Pro 33 ThEx" pitchFamily="34" charset="0"/>
                </a:rPr>
                <a:t>Saving </a:t>
              </a:r>
            </a:p>
            <a:p>
              <a:r>
                <a:rPr lang="en-US" altLang="zh-CN" sz="2800" b="1" dirty="0" smtClean="0">
                  <a:solidFill>
                    <a:srgbClr val="FF0000"/>
                  </a:solidFill>
                  <a:latin typeface="HelveticaNeueLT Pro 33 ThEx" pitchFamily="34" charset="0"/>
                </a:rPr>
                <a:t>70% of time </a:t>
              </a:r>
            </a:p>
            <a:p>
              <a:r>
                <a:rPr lang="en-US" altLang="zh-CN" sz="2800" dirty="0" smtClean="0">
                  <a:latin typeface="HelveticaNeueLT Pro 33 ThEx" pitchFamily="34" charset="0"/>
                </a:rPr>
                <a:t>in templates categorizing</a:t>
              </a:r>
              <a:endParaRPr lang="zh-CN" altLang="en-US" sz="2800" dirty="0">
                <a:latin typeface="HelveticaNeueLT Pro 33 ThEx" pitchFamily="34" charset="0"/>
              </a:endParaRPr>
            </a:p>
          </p:txBody>
        </p:sp>
        <p:sp>
          <p:nvSpPr>
            <p:cNvPr id="3" name="矩形 2"/>
            <p:cNvSpPr/>
            <p:nvPr/>
          </p:nvSpPr>
          <p:spPr>
            <a:xfrm>
              <a:off x="4533120" y="2838188"/>
              <a:ext cx="3894164" cy="1198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矩形 390"/>
            <p:cNvSpPr/>
            <p:nvPr/>
          </p:nvSpPr>
          <p:spPr>
            <a:xfrm>
              <a:off x="231041" y="2829472"/>
              <a:ext cx="3894164" cy="39266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TextBox 391"/>
            <p:cNvSpPr txBox="1"/>
            <p:nvPr/>
          </p:nvSpPr>
          <p:spPr>
            <a:xfrm>
              <a:off x="5711638" y="4149549"/>
              <a:ext cx="2937054" cy="1323439"/>
            </a:xfrm>
            <a:prstGeom prst="rect">
              <a:avLst/>
            </a:prstGeom>
            <a:noFill/>
          </p:spPr>
          <p:txBody>
            <a:bodyPr wrap="square" rtlCol="0">
              <a:spAutoFit/>
            </a:bodyPr>
            <a:lstStyle/>
            <a:p>
              <a:r>
                <a:rPr lang="en-US" altLang="zh-CN" sz="2000" dirty="0" smtClean="0">
                  <a:latin typeface="HelveticaNeueLT Pro 33 ThEx" pitchFamily="34" charset="0"/>
                </a:rPr>
                <a:t>Saving </a:t>
              </a:r>
            </a:p>
            <a:p>
              <a:r>
                <a:rPr lang="en-US" altLang="zh-CN" sz="2000" b="1" dirty="0">
                  <a:solidFill>
                    <a:srgbClr val="FF0000"/>
                  </a:solidFill>
                  <a:latin typeface="HelveticaNeueLT Pro 33 ThEx" pitchFamily="34" charset="0"/>
                </a:rPr>
                <a:t>70% of time </a:t>
              </a:r>
              <a:endParaRPr lang="en-US" altLang="zh-CN" sz="2000" b="1" dirty="0" smtClean="0">
                <a:solidFill>
                  <a:srgbClr val="FF0000"/>
                </a:solidFill>
                <a:latin typeface="HelveticaNeueLT Pro 33 ThEx" pitchFamily="34" charset="0"/>
              </a:endParaRPr>
            </a:p>
            <a:p>
              <a:r>
                <a:rPr lang="en-US" altLang="zh-CN" sz="2000" dirty="0" smtClean="0">
                  <a:latin typeface="HelveticaNeueLT Pro 33 ThEx" pitchFamily="34" charset="0"/>
                </a:rPr>
                <a:t>in</a:t>
              </a:r>
              <a:r>
                <a:rPr lang="en-US" altLang="zh-CN" sz="2000" b="1" dirty="0" smtClean="0">
                  <a:latin typeface="HelveticaNeueLT Pro 33 ThEx" pitchFamily="34" charset="0"/>
                </a:rPr>
                <a:t> </a:t>
              </a:r>
              <a:r>
                <a:rPr lang="en-US" altLang="zh-CN" sz="2000" dirty="0" smtClean="0">
                  <a:latin typeface="HelveticaNeueLT Pro 33 ThEx" pitchFamily="34" charset="0"/>
                </a:rPr>
                <a:t>mending leak detection</a:t>
              </a:r>
              <a:endParaRPr lang="en-US" altLang="zh-CN" sz="2000" dirty="0">
                <a:latin typeface="HelveticaNeueLT Pro 33 ThEx" pitchFamily="34" charset="0"/>
              </a:endParaRPr>
            </a:p>
          </p:txBody>
        </p:sp>
        <p:sp>
          <p:nvSpPr>
            <p:cNvPr id="393" name="矩形 392"/>
            <p:cNvSpPr/>
            <p:nvPr/>
          </p:nvSpPr>
          <p:spPr>
            <a:xfrm>
              <a:off x="4534852" y="4206809"/>
              <a:ext cx="3894164" cy="1198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TextBox 393"/>
            <p:cNvSpPr txBox="1"/>
            <p:nvPr/>
          </p:nvSpPr>
          <p:spPr>
            <a:xfrm>
              <a:off x="5704542" y="5489937"/>
              <a:ext cx="2937054" cy="1323439"/>
            </a:xfrm>
            <a:prstGeom prst="rect">
              <a:avLst/>
            </a:prstGeom>
            <a:noFill/>
          </p:spPr>
          <p:txBody>
            <a:bodyPr wrap="square" rtlCol="0">
              <a:spAutoFit/>
            </a:bodyPr>
            <a:lstStyle/>
            <a:p>
              <a:r>
                <a:rPr lang="en-US" altLang="zh-CN" sz="2000" dirty="0" smtClean="0">
                  <a:latin typeface="HelveticaNeueLT Pro 33 ThEx" pitchFamily="34" charset="0"/>
                </a:rPr>
                <a:t>Saving  </a:t>
              </a:r>
            </a:p>
            <a:p>
              <a:r>
                <a:rPr lang="en-US" altLang="zh-CN" sz="2000" b="1" dirty="0" smtClean="0">
                  <a:solidFill>
                    <a:srgbClr val="FF0000"/>
                  </a:solidFill>
                  <a:latin typeface="HelveticaNeueLT Pro 33 ThEx" pitchFamily="34" charset="0"/>
                </a:rPr>
                <a:t>50% of time</a:t>
              </a:r>
            </a:p>
            <a:p>
              <a:r>
                <a:rPr lang="en-US" altLang="zh-CN" sz="2000" dirty="0" smtClean="0">
                  <a:latin typeface="HelveticaNeueLT Pro 33 ThEx" pitchFamily="34" charset="0"/>
                </a:rPr>
                <a:t>In finding distinct waveforms</a:t>
              </a:r>
              <a:endParaRPr lang="zh-CN" altLang="en-US" sz="2000" dirty="0">
                <a:latin typeface="HelveticaNeueLT Pro 33 ThEx" pitchFamily="34" charset="0"/>
              </a:endParaRPr>
            </a:p>
          </p:txBody>
        </p:sp>
        <p:sp>
          <p:nvSpPr>
            <p:cNvPr id="395" name="矩形 394"/>
            <p:cNvSpPr/>
            <p:nvPr/>
          </p:nvSpPr>
          <p:spPr>
            <a:xfrm>
              <a:off x="4527756" y="5545541"/>
              <a:ext cx="3894164" cy="1198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8" name="矩形 397"/>
          <p:cNvSpPr/>
          <p:nvPr/>
        </p:nvSpPr>
        <p:spPr>
          <a:xfrm>
            <a:off x="292486" y="1126485"/>
            <a:ext cx="8455978" cy="646331"/>
          </a:xfrm>
          <a:prstGeom prst="rect">
            <a:avLst/>
          </a:prstGeom>
        </p:spPr>
        <p:txBody>
          <a:bodyPr wrap="square">
            <a:spAutoFit/>
          </a:bodyPr>
          <a:lstStyle/>
          <a:p>
            <a:pPr algn="just"/>
            <a:r>
              <a:rPr lang="en-US" altLang="zh-CN" b="1" dirty="0" smtClean="0">
                <a:latin typeface="HelveticaNeueLT Pro 43 LtEx" pitchFamily="34" charset="0"/>
              </a:rPr>
              <a:t>With the well-designed workflow and the smart tool/functions, </a:t>
            </a:r>
          </a:p>
          <a:p>
            <a:pPr algn="just"/>
            <a:r>
              <a:rPr lang="en-US" altLang="zh-CN" b="1" dirty="0" smtClean="0">
                <a:latin typeface="HelveticaNeueLT Pro 43 LtEx" pitchFamily="34" charset="0"/>
              </a:rPr>
              <a:t>EDAN Holter</a:t>
            </a:r>
            <a:r>
              <a:rPr lang="en-US" altLang="zh-CN" b="1" dirty="0">
                <a:latin typeface="HelveticaNeueLT Pro 43 LtEx" pitchFamily="34" charset="0"/>
              </a:rPr>
              <a:t> </a:t>
            </a:r>
            <a:r>
              <a:rPr lang="en-US" altLang="zh-CN" b="1" dirty="0" smtClean="0">
                <a:latin typeface="HelveticaNeueLT Pro 43 LtEx" pitchFamily="34" charset="0"/>
              </a:rPr>
              <a:t>Analysis Software helps you save time in every practice.</a:t>
            </a:r>
          </a:p>
        </p:txBody>
      </p:sp>
    </p:spTree>
    <p:extLst>
      <p:ext uri="{BB962C8B-B14F-4D97-AF65-F5344CB8AC3E}">
        <p14:creationId xmlns:p14="http://schemas.microsoft.com/office/powerpoint/2010/main" val="218981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33</a:t>
            </a:fld>
            <a:endParaRPr lang="zh-CN" altLang="en-US"/>
          </a:p>
        </p:txBody>
      </p:sp>
      <p:pic>
        <p:nvPicPr>
          <p:cNvPr id="2050" name="Picture 2" descr="\\192.168.1.6\市场组文件\市场组知识库\国际宣传工作临时交接文档\心电组\Holter升级版彩页\图片\IMG_944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77316" y="2217576"/>
            <a:ext cx="5967155" cy="444611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616706" y="953725"/>
            <a:ext cx="5910592" cy="1015663"/>
          </a:xfrm>
          <a:prstGeom prst="rect">
            <a:avLst/>
          </a:prstGeom>
        </p:spPr>
        <p:txBody>
          <a:bodyPr wrap="none">
            <a:spAutoFit/>
          </a:bodyPr>
          <a:lstStyle/>
          <a:p>
            <a:pPr algn="ctr"/>
            <a:r>
              <a:rPr lang="en-US" altLang="zh-CN" sz="3000" dirty="0" smtClean="0">
                <a:solidFill>
                  <a:srgbClr val="F99B0C"/>
                </a:solidFill>
                <a:latin typeface="HelveticaNeueLT Pro 43 LtEx" pitchFamily="34" charset="0"/>
              </a:rPr>
              <a:t>SE-2003&amp;SE-2012 </a:t>
            </a:r>
          </a:p>
          <a:p>
            <a:pPr algn="ctr"/>
            <a:r>
              <a:rPr lang="en-US" altLang="zh-CN" sz="3000" dirty="0" smtClean="0">
                <a:solidFill>
                  <a:srgbClr val="F99B0C"/>
                </a:solidFill>
                <a:latin typeface="HelveticaNeueLT Pro 43 LtEx" pitchFamily="34" charset="0"/>
              </a:rPr>
              <a:t>3/12-channel Holter Recorder</a:t>
            </a:r>
            <a:endParaRPr lang="zh-CN" altLang="en-US" sz="3000" dirty="0">
              <a:solidFill>
                <a:srgbClr val="F99B0C"/>
              </a:solidFill>
              <a:latin typeface="HelveticaNeueLT Pro 43 LtEx" pitchFamily="34" charset="0"/>
            </a:endParaRPr>
          </a:p>
        </p:txBody>
      </p:sp>
    </p:spTree>
    <p:extLst>
      <p:ext uri="{BB962C8B-B14F-4D97-AF65-F5344CB8AC3E}">
        <p14:creationId xmlns:p14="http://schemas.microsoft.com/office/powerpoint/2010/main" val="360109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192.168.1.6\市场组文件\市场组知识库\国际宣传工作临时交接文档\各产品线交接文档\心电组\Holter升级版彩页\图片\IMG_938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78" b="6954"/>
          <a:stretch/>
        </p:blipFill>
        <p:spPr bwMode="auto">
          <a:xfrm>
            <a:off x="2906815" y="3121072"/>
            <a:ext cx="6237184" cy="3736928"/>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3373039" y="1756206"/>
            <a:ext cx="5770960" cy="511597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4" name="组合 1023"/>
          <p:cNvGrpSpPr/>
          <p:nvPr/>
        </p:nvGrpSpPr>
        <p:grpSpPr>
          <a:xfrm>
            <a:off x="321925" y="3291125"/>
            <a:ext cx="3378235" cy="677935"/>
            <a:chOff x="431540" y="3068960"/>
            <a:chExt cx="3378235" cy="677935"/>
          </a:xfrm>
        </p:grpSpPr>
        <p:sp>
          <p:nvSpPr>
            <p:cNvPr id="4" name="椭圆 3"/>
            <p:cNvSpPr/>
            <p:nvPr/>
          </p:nvSpPr>
          <p:spPr>
            <a:xfrm>
              <a:off x="3626895" y="3564015"/>
              <a:ext cx="182880" cy="182880"/>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4" idx="1"/>
            </p:cNvCxnSpPr>
            <p:nvPr/>
          </p:nvCxnSpPr>
          <p:spPr>
            <a:xfrm flipH="1" flipV="1">
              <a:off x="3266855" y="3068960"/>
              <a:ext cx="386822" cy="521837"/>
            </a:xfrm>
            <a:prstGeom prst="lin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431540" y="3068960"/>
              <a:ext cx="2835315" cy="0"/>
            </a:xfrm>
            <a:prstGeom prst="lin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331098" y="5496370"/>
            <a:ext cx="4132823" cy="182880"/>
            <a:chOff x="-323048" y="3564015"/>
            <a:chExt cx="4132823" cy="182880"/>
          </a:xfrm>
        </p:grpSpPr>
        <p:sp>
          <p:nvSpPr>
            <p:cNvPr id="36" name="椭圆 35"/>
            <p:cNvSpPr/>
            <p:nvPr/>
          </p:nvSpPr>
          <p:spPr>
            <a:xfrm>
              <a:off x="3626895" y="3564015"/>
              <a:ext cx="182880" cy="182880"/>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323048" y="3655455"/>
              <a:ext cx="3952708" cy="0"/>
            </a:xfrm>
            <a:prstGeom prst="lin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2" name="组合 41"/>
          <p:cNvGrpSpPr/>
          <p:nvPr/>
        </p:nvGrpSpPr>
        <p:grpSpPr>
          <a:xfrm>
            <a:off x="321925" y="4448555"/>
            <a:ext cx="4063150" cy="677935"/>
            <a:chOff x="431540" y="3068960"/>
            <a:chExt cx="4063150" cy="677935"/>
          </a:xfrm>
        </p:grpSpPr>
        <p:sp>
          <p:nvSpPr>
            <p:cNvPr id="43" name="椭圆 42"/>
            <p:cNvSpPr/>
            <p:nvPr/>
          </p:nvSpPr>
          <p:spPr>
            <a:xfrm>
              <a:off x="4311810" y="3564015"/>
              <a:ext cx="182880" cy="182880"/>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a:stCxn id="43" idx="1"/>
            </p:cNvCxnSpPr>
            <p:nvPr/>
          </p:nvCxnSpPr>
          <p:spPr>
            <a:xfrm flipH="1" flipV="1">
              <a:off x="3951770" y="3068960"/>
              <a:ext cx="386822" cy="521837"/>
            </a:xfrm>
            <a:prstGeom prst="lin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431540" y="3068960"/>
              <a:ext cx="3529995" cy="0"/>
            </a:xfrm>
            <a:prstGeom prst="lin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31" name="矩形 30"/>
          <p:cNvSpPr/>
          <p:nvPr/>
        </p:nvSpPr>
        <p:spPr>
          <a:xfrm>
            <a:off x="0" y="2212236"/>
            <a:ext cx="3266855" cy="465994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p:cNvSpPr/>
          <p:nvPr/>
        </p:nvSpPr>
        <p:spPr>
          <a:xfrm>
            <a:off x="331097" y="2921793"/>
            <a:ext cx="2201689" cy="369332"/>
          </a:xfrm>
          <a:prstGeom prst="rect">
            <a:avLst/>
          </a:prstGeom>
          <a:solidFill>
            <a:srgbClr val="C90E2B"/>
          </a:solidFill>
        </p:spPr>
        <p:txBody>
          <a:bodyPr wrap="square">
            <a:spAutoFit/>
          </a:bodyPr>
          <a:lstStyle/>
          <a:p>
            <a:pPr algn="ctr"/>
            <a:r>
              <a:rPr lang="en-US" altLang="zh-CN" kern="0" dirty="0" smtClean="0">
                <a:solidFill>
                  <a:schemeClr val="bg1"/>
                </a:solidFill>
                <a:latin typeface="HelveticaNeueLT Pro 43 LtEx" pitchFamily="34" charset="0"/>
              </a:rPr>
              <a:t>Smooth edges</a:t>
            </a:r>
            <a:endParaRPr lang="zh-CN" altLang="en-US" dirty="0">
              <a:solidFill>
                <a:schemeClr val="bg1"/>
              </a:solidFill>
              <a:latin typeface="HelveticaNeueLT Pro 43 LtEx" pitchFamily="34" charset="0"/>
            </a:endParaRPr>
          </a:p>
        </p:txBody>
      </p:sp>
      <p:sp>
        <p:nvSpPr>
          <p:cNvPr id="46" name="矩形 45"/>
          <p:cNvSpPr/>
          <p:nvPr/>
        </p:nvSpPr>
        <p:spPr>
          <a:xfrm>
            <a:off x="321925" y="4079223"/>
            <a:ext cx="2210862" cy="369332"/>
          </a:xfrm>
          <a:prstGeom prst="rect">
            <a:avLst/>
          </a:prstGeom>
          <a:solidFill>
            <a:srgbClr val="C90E2B"/>
          </a:solidFill>
        </p:spPr>
        <p:txBody>
          <a:bodyPr wrap="square">
            <a:spAutoFit/>
          </a:bodyPr>
          <a:lstStyle/>
          <a:p>
            <a:pPr algn="ctr"/>
            <a:r>
              <a:rPr lang="en-US" altLang="zh-CN" kern="0" dirty="0" smtClean="0">
                <a:solidFill>
                  <a:schemeClr val="bg1"/>
                </a:solidFill>
                <a:latin typeface="HelveticaNeueLT Pro 43 LtEx" pitchFamily="34" charset="0"/>
              </a:rPr>
              <a:t>Compact size</a:t>
            </a:r>
            <a:endParaRPr lang="zh-CN" altLang="en-US" dirty="0">
              <a:solidFill>
                <a:schemeClr val="bg1"/>
              </a:solidFill>
              <a:latin typeface="HelveticaNeueLT Pro 43 LtEx" pitchFamily="34" charset="0"/>
            </a:endParaRPr>
          </a:p>
        </p:txBody>
      </p:sp>
      <p:sp>
        <p:nvSpPr>
          <p:cNvPr id="41" name="矩形 40"/>
          <p:cNvSpPr/>
          <p:nvPr/>
        </p:nvSpPr>
        <p:spPr>
          <a:xfrm>
            <a:off x="321925" y="5212103"/>
            <a:ext cx="2210862" cy="369332"/>
          </a:xfrm>
          <a:prstGeom prst="rect">
            <a:avLst/>
          </a:prstGeom>
          <a:solidFill>
            <a:srgbClr val="C90E2B"/>
          </a:solidFill>
        </p:spPr>
        <p:txBody>
          <a:bodyPr wrap="none">
            <a:spAutoFit/>
          </a:bodyPr>
          <a:lstStyle/>
          <a:p>
            <a:pPr algn="ctr"/>
            <a:r>
              <a:rPr lang="en-US" altLang="zh-CN" kern="0" dirty="0" smtClean="0">
                <a:solidFill>
                  <a:schemeClr val="bg1"/>
                </a:solidFill>
                <a:latin typeface="HelveticaNeueLT Pro 43 LtEx" pitchFamily="34" charset="0"/>
              </a:rPr>
              <a:t>Lightweight </a:t>
            </a:r>
            <a:r>
              <a:rPr lang="en-US" altLang="zh-CN" kern="0" dirty="0">
                <a:solidFill>
                  <a:schemeClr val="bg1"/>
                </a:solidFill>
                <a:latin typeface="HelveticaNeueLT Pro 43 LtEx" pitchFamily="34" charset="0"/>
              </a:rPr>
              <a:t>(</a:t>
            </a:r>
            <a:r>
              <a:rPr lang="en-US" altLang="zh-CN" kern="0" dirty="0" smtClean="0">
                <a:solidFill>
                  <a:schemeClr val="bg1"/>
                </a:solidFill>
                <a:latin typeface="HelveticaNeueLT Pro 43 LtEx" pitchFamily="34" charset="0"/>
              </a:rPr>
              <a:t>50g)</a:t>
            </a:r>
            <a:endParaRPr lang="zh-CN" altLang="en-US" dirty="0">
              <a:solidFill>
                <a:schemeClr val="bg1"/>
              </a:solidFill>
              <a:latin typeface="HelveticaNeueLT Pro 43 LtEx" pitchFamily="34" charset="0"/>
            </a:endParaRPr>
          </a:p>
        </p:txBody>
      </p:sp>
      <p:cxnSp>
        <p:nvCxnSpPr>
          <p:cNvPr id="39" name="直接连接符 38"/>
          <p:cNvCxnSpPr/>
          <p:nvPr/>
        </p:nvCxnSpPr>
        <p:spPr>
          <a:xfrm>
            <a:off x="3221850" y="4448555"/>
            <a:ext cx="630069" cy="0"/>
          </a:xfrm>
          <a:prstGeom prst="lin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a:endCxn id="36" idx="2"/>
          </p:cNvCxnSpPr>
          <p:nvPr/>
        </p:nvCxnSpPr>
        <p:spPr>
          <a:xfrm>
            <a:off x="3266855" y="5587810"/>
            <a:ext cx="1014186" cy="0"/>
          </a:xfrm>
          <a:prstGeom prst="lin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nvGrpSpPr>
          <p:cNvPr id="57" name="组合 56"/>
          <p:cNvGrpSpPr/>
          <p:nvPr/>
        </p:nvGrpSpPr>
        <p:grpSpPr>
          <a:xfrm>
            <a:off x="331770" y="1358770"/>
            <a:ext cx="1120588" cy="1120588"/>
            <a:chOff x="4011706" y="2868706"/>
            <a:chExt cx="1120588" cy="1120588"/>
          </a:xfrm>
        </p:grpSpPr>
        <p:sp>
          <p:nvSpPr>
            <p:cNvPr id="59" name="圆角矩形 58"/>
            <p:cNvSpPr/>
            <p:nvPr/>
          </p:nvSpPr>
          <p:spPr bwMode="auto">
            <a:xfrm>
              <a:off x="4011706" y="2868706"/>
              <a:ext cx="1120588" cy="1120588"/>
            </a:xfrm>
            <a:prstGeom prst="roundRect">
              <a:avLst/>
            </a:prstGeom>
            <a:solidFill>
              <a:srgbClr val="FFC61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60" name="TextBox 77"/>
            <p:cNvSpPr txBox="1"/>
            <p:nvPr/>
          </p:nvSpPr>
          <p:spPr bwMode="auto">
            <a:xfrm>
              <a:off x="4020879" y="3616641"/>
              <a:ext cx="1099981"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Pocket Size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nvGrpSpPr>
            <p:cNvPr id="61" name="组合 60"/>
            <p:cNvGrpSpPr/>
            <p:nvPr/>
          </p:nvGrpSpPr>
          <p:grpSpPr>
            <a:xfrm>
              <a:off x="4470044" y="3056998"/>
              <a:ext cx="531545" cy="610223"/>
              <a:chOff x="4908032" y="931767"/>
              <a:chExt cx="481602" cy="552887"/>
            </a:xfrm>
          </p:grpSpPr>
          <p:grpSp>
            <p:nvGrpSpPr>
              <p:cNvPr id="62" name="组合 61"/>
              <p:cNvGrpSpPr/>
              <p:nvPr/>
            </p:nvGrpSpPr>
            <p:grpSpPr>
              <a:xfrm>
                <a:off x="4908032" y="931767"/>
                <a:ext cx="455824" cy="552887"/>
                <a:chOff x="4713674" y="832354"/>
                <a:chExt cx="3940786" cy="4779934"/>
              </a:xfrm>
            </p:grpSpPr>
            <p:grpSp>
              <p:nvGrpSpPr>
                <p:cNvPr id="64" name="组合 63"/>
                <p:cNvGrpSpPr/>
                <p:nvPr/>
              </p:nvGrpSpPr>
              <p:grpSpPr>
                <a:xfrm rot="21300805">
                  <a:off x="5182603" y="832354"/>
                  <a:ext cx="1916153" cy="3039154"/>
                  <a:chOff x="4404101" y="3478367"/>
                  <a:chExt cx="1226685" cy="1945609"/>
                </a:xfrm>
              </p:grpSpPr>
              <p:sp>
                <p:nvSpPr>
                  <p:cNvPr id="66" name="同侧圆角矩形 65"/>
                  <p:cNvSpPr/>
                  <p:nvPr/>
                </p:nvSpPr>
                <p:spPr>
                  <a:xfrm rot="5400000">
                    <a:off x="4044639" y="3837830"/>
                    <a:ext cx="1945609" cy="1226684"/>
                  </a:xfrm>
                  <a:prstGeom prst="round2SameRect">
                    <a:avLst>
                      <a:gd name="adj1" fmla="val 15114"/>
                      <a:gd name="adj2" fmla="val 0"/>
                    </a:avLst>
                  </a:prstGeom>
                  <a:solidFill>
                    <a:srgbClr val="FFFFFF">
                      <a:alpha val="89804"/>
                    </a:srgb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67" name="矩形 66"/>
                  <p:cNvSpPr/>
                  <p:nvPr/>
                </p:nvSpPr>
                <p:spPr>
                  <a:xfrm>
                    <a:off x="4404101" y="3956050"/>
                    <a:ext cx="1208943" cy="876300"/>
                  </a:xfrm>
                  <a:prstGeom prst="rect">
                    <a:avLst/>
                  </a:prstGeom>
                  <a:solidFill>
                    <a:schemeClr val="bg1">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68" name="矩形 67"/>
                  <p:cNvSpPr/>
                  <p:nvPr/>
                </p:nvSpPr>
                <p:spPr>
                  <a:xfrm>
                    <a:off x="4915072" y="4133850"/>
                    <a:ext cx="546100" cy="542925"/>
                  </a:xfrm>
                  <a:prstGeom prst="rect">
                    <a:avLst/>
                  </a:prstGeom>
                  <a:solidFill>
                    <a:schemeClr val="tx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
              <p:nvSpPr>
                <p:cNvPr id="65" name="任意多边形 64"/>
                <p:cNvSpPr/>
                <p:nvPr/>
              </p:nvSpPr>
              <p:spPr>
                <a:xfrm>
                  <a:off x="4713674" y="1291303"/>
                  <a:ext cx="3940786" cy="4320985"/>
                </a:xfrm>
                <a:custGeom>
                  <a:avLst/>
                  <a:gdLst>
                    <a:gd name="connsiteX0" fmla="*/ 0 w 1729740"/>
                    <a:gd name="connsiteY0" fmla="*/ 0 h 1943100"/>
                    <a:gd name="connsiteX1" fmla="*/ 1729740 w 1729740"/>
                    <a:gd name="connsiteY1" fmla="*/ 0 h 1943100"/>
                    <a:gd name="connsiteX2" fmla="*/ 1729740 w 1729740"/>
                    <a:gd name="connsiteY2" fmla="*/ 1943100 h 1943100"/>
                    <a:gd name="connsiteX3" fmla="*/ 0 w 1729740"/>
                    <a:gd name="connsiteY3" fmla="*/ 1943100 h 1943100"/>
                    <a:gd name="connsiteX4" fmla="*/ 0 w 1729740"/>
                    <a:gd name="connsiteY4"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207095 w 1729740"/>
                    <a:gd name="connsiteY2" fmla="*/ 19430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73502 w 1729740"/>
                    <a:gd name="connsiteY2" fmla="*/ 59312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729740 w 1729740"/>
                    <a:gd name="connsiteY4" fmla="*/ 0 h 1943100"/>
                    <a:gd name="connsiteX5" fmla="*/ 1729740 w 1729740"/>
                    <a:gd name="connsiteY5" fmla="*/ 1943100 h 1943100"/>
                    <a:gd name="connsiteX6" fmla="*/ 0 w 1729740"/>
                    <a:gd name="connsiteY6" fmla="*/ 1943100 h 1943100"/>
                    <a:gd name="connsiteX7" fmla="*/ 0 w 1729740"/>
                    <a:gd name="connsiteY7"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729740 w 1729740"/>
                    <a:gd name="connsiteY5" fmla="*/ 0 h 1943100"/>
                    <a:gd name="connsiteX6" fmla="*/ 1729740 w 1729740"/>
                    <a:gd name="connsiteY6" fmla="*/ 1943100 h 1943100"/>
                    <a:gd name="connsiteX7" fmla="*/ 0 w 1729740"/>
                    <a:gd name="connsiteY7" fmla="*/ 1943100 h 1943100"/>
                    <a:gd name="connsiteX8" fmla="*/ 0 w 1729740"/>
                    <a:gd name="connsiteY8"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729740 w 1729740"/>
                    <a:gd name="connsiteY6" fmla="*/ 0 h 1943100"/>
                    <a:gd name="connsiteX7" fmla="*/ 1729740 w 1729740"/>
                    <a:gd name="connsiteY7" fmla="*/ 1943100 h 1943100"/>
                    <a:gd name="connsiteX8" fmla="*/ 0 w 1729740"/>
                    <a:gd name="connsiteY8" fmla="*/ 1943100 h 1943100"/>
                    <a:gd name="connsiteX9" fmla="*/ 0 w 1729740"/>
                    <a:gd name="connsiteY9"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729740 w 1729740"/>
                    <a:gd name="connsiteY7" fmla="*/ 1943100 h 1943100"/>
                    <a:gd name="connsiteX8" fmla="*/ 0 w 1729740"/>
                    <a:gd name="connsiteY8" fmla="*/ 1943100 h 1943100"/>
                    <a:gd name="connsiteX9" fmla="*/ 0 w 1729740"/>
                    <a:gd name="connsiteY9"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9740 w 1931856"/>
                    <a:gd name="connsiteY8" fmla="*/ 1943100 h 1943100"/>
                    <a:gd name="connsiteX9" fmla="*/ 0 w 1931856"/>
                    <a:gd name="connsiteY9" fmla="*/ 1943100 h 1943100"/>
                    <a:gd name="connsiteX10" fmla="*/ 0 w 1931856"/>
                    <a:gd name="connsiteY10"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1341 w 1931856"/>
                    <a:gd name="connsiteY8" fmla="*/ 1105705 h 1943100"/>
                    <a:gd name="connsiteX9" fmla="*/ 1729740 w 1931856"/>
                    <a:gd name="connsiteY9" fmla="*/ 1943100 h 1943100"/>
                    <a:gd name="connsiteX10" fmla="*/ 0 w 1931856"/>
                    <a:gd name="connsiteY10" fmla="*/ 1943100 h 1943100"/>
                    <a:gd name="connsiteX11" fmla="*/ 0 w 1931856"/>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1341 w 1729740"/>
                    <a:gd name="connsiteY8" fmla="*/ 1105705 h 1943100"/>
                    <a:gd name="connsiteX9" fmla="*/ 1729740 w 1729740"/>
                    <a:gd name="connsiteY9" fmla="*/ 1943100 h 1943100"/>
                    <a:gd name="connsiteX10" fmla="*/ 0 w 1729740"/>
                    <a:gd name="connsiteY10" fmla="*/ 1943100 h 1943100"/>
                    <a:gd name="connsiteX11" fmla="*/ 0 w 1729740"/>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9740 w 1729740"/>
                    <a:gd name="connsiteY8" fmla="*/ 1943100 h 1943100"/>
                    <a:gd name="connsiteX9" fmla="*/ 0 w 1729740"/>
                    <a:gd name="connsiteY9" fmla="*/ 1943100 h 1943100"/>
                    <a:gd name="connsiteX10" fmla="*/ 0 w 1729740"/>
                    <a:gd name="connsiteY10" fmla="*/ 0 h 1943100"/>
                    <a:gd name="connsiteX0" fmla="*/ 0 w 1793286"/>
                    <a:gd name="connsiteY0" fmla="*/ 0 h 1943100"/>
                    <a:gd name="connsiteX1" fmla="*/ 1119754 w 1793286"/>
                    <a:gd name="connsiteY1" fmla="*/ 71583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19754 w 1793286"/>
                    <a:gd name="connsiteY1" fmla="*/ 538386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41309 w 1793286"/>
                    <a:gd name="connsiteY1" fmla="*/ 369654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818820 w 1793286"/>
                    <a:gd name="connsiteY1" fmla="*/ 700919 h 1943100"/>
                    <a:gd name="connsiteX2" fmla="*/ 1141309 w 1793286"/>
                    <a:gd name="connsiteY2" fmla="*/ 369654 h 1943100"/>
                    <a:gd name="connsiteX3" fmla="*/ 1121993 w 1793286"/>
                    <a:gd name="connsiteY3" fmla="*/ 82832 h 1943100"/>
                    <a:gd name="connsiteX4" fmla="*/ 1173502 w 1793286"/>
                    <a:gd name="connsiteY4" fmla="*/ 59312 h 1943100"/>
                    <a:gd name="connsiteX5" fmla="*/ 1263922 w 1793286"/>
                    <a:gd name="connsiteY5" fmla="*/ 190659 h 1943100"/>
                    <a:gd name="connsiteX6" fmla="*/ 1398293 w 1793286"/>
                    <a:gd name="connsiteY6" fmla="*/ 266318 h 1943100"/>
                    <a:gd name="connsiteX7" fmla="*/ 1662835 w 1793286"/>
                    <a:gd name="connsiteY7" fmla="*/ 627631 h 1943100"/>
                    <a:gd name="connsiteX8" fmla="*/ 1692228 w 1793286"/>
                    <a:gd name="connsiteY8" fmla="*/ 1059687 h 1943100"/>
                    <a:gd name="connsiteX9" fmla="*/ 1793286 w 1793286"/>
                    <a:gd name="connsiteY9" fmla="*/ 1262932 h 1943100"/>
                    <a:gd name="connsiteX10" fmla="*/ 1729740 w 1793286"/>
                    <a:gd name="connsiteY10" fmla="*/ 1943100 h 1943100"/>
                    <a:gd name="connsiteX11" fmla="*/ 0 w 1793286"/>
                    <a:gd name="connsiteY11" fmla="*/ 1943100 h 1943100"/>
                    <a:gd name="connsiteX12" fmla="*/ 0 w 1793286"/>
                    <a:gd name="connsiteY12" fmla="*/ 0 h 1943100"/>
                    <a:gd name="connsiteX0" fmla="*/ 0 w 1793286"/>
                    <a:gd name="connsiteY0" fmla="*/ 0 h 1943100"/>
                    <a:gd name="connsiteX1" fmla="*/ 818820 w 1793286"/>
                    <a:gd name="connsiteY1" fmla="*/ 700919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1326417 w 1793286"/>
                    <a:gd name="connsiteY1" fmla="*/ 608883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747436 w 1793286"/>
                    <a:gd name="connsiteY1" fmla="*/ 235202 h 1943100"/>
                    <a:gd name="connsiteX2" fmla="*/ 1326417 w 1793286"/>
                    <a:gd name="connsiteY2" fmla="*/ 608883 h 1943100"/>
                    <a:gd name="connsiteX3" fmla="*/ 1236914 w 1793286"/>
                    <a:gd name="connsiteY3" fmla="*/ 419273 h 1943100"/>
                    <a:gd name="connsiteX4" fmla="*/ 1141309 w 1793286"/>
                    <a:gd name="connsiteY4" fmla="*/ 369654 h 1943100"/>
                    <a:gd name="connsiteX5" fmla="*/ 1121993 w 1793286"/>
                    <a:gd name="connsiteY5" fmla="*/ 82832 h 1943100"/>
                    <a:gd name="connsiteX6" fmla="*/ 1173502 w 1793286"/>
                    <a:gd name="connsiteY6" fmla="*/ 59312 h 1943100"/>
                    <a:gd name="connsiteX7" fmla="*/ 1263922 w 1793286"/>
                    <a:gd name="connsiteY7" fmla="*/ 190659 h 1943100"/>
                    <a:gd name="connsiteX8" fmla="*/ 1398293 w 1793286"/>
                    <a:gd name="connsiteY8" fmla="*/ 266318 h 1943100"/>
                    <a:gd name="connsiteX9" fmla="*/ 1662835 w 1793286"/>
                    <a:gd name="connsiteY9" fmla="*/ 627631 h 1943100"/>
                    <a:gd name="connsiteX10" fmla="*/ 1692228 w 1793286"/>
                    <a:gd name="connsiteY10" fmla="*/ 1059687 h 1943100"/>
                    <a:gd name="connsiteX11" fmla="*/ 1793286 w 1793286"/>
                    <a:gd name="connsiteY11" fmla="*/ 1262932 h 1943100"/>
                    <a:gd name="connsiteX12" fmla="*/ 1729740 w 1793286"/>
                    <a:gd name="connsiteY12" fmla="*/ 1943100 h 1943100"/>
                    <a:gd name="connsiteX13" fmla="*/ 0 w 1793286"/>
                    <a:gd name="connsiteY13" fmla="*/ 1943100 h 1943100"/>
                    <a:gd name="connsiteX14" fmla="*/ 0 w 1793286"/>
                    <a:gd name="connsiteY14" fmla="*/ 0 h 1943100"/>
                    <a:gd name="connsiteX0" fmla="*/ 0 w 1793286"/>
                    <a:gd name="connsiteY0" fmla="*/ 0 h 1943100"/>
                    <a:gd name="connsiteX1" fmla="*/ 361121 w 1793286"/>
                    <a:gd name="connsiteY1" fmla="*/ 256650 h 1943100"/>
                    <a:gd name="connsiteX2" fmla="*/ 747436 w 1793286"/>
                    <a:gd name="connsiteY2" fmla="*/ 235202 h 1943100"/>
                    <a:gd name="connsiteX3" fmla="*/ 1326417 w 1793286"/>
                    <a:gd name="connsiteY3" fmla="*/ 608883 h 1943100"/>
                    <a:gd name="connsiteX4" fmla="*/ 1236914 w 1793286"/>
                    <a:gd name="connsiteY4" fmla="*/ 419273 h 1943100"/>
                    <a:gd name="connsiteX5" fmla="*/ 1141309 w 1793286"/>
                    <a:gd name="connsiteY5" fmla="*/ 369654 h 1943100"/>
                    <a:gd name="connsiteX6" fmla="*/ 1121993 w 1793286"/>
                    <a:gd name="connsiteY6" fmla="*/ 82832 h 1943100"/>
                    <a:gd name="connsiteX7" fmla="*/ 1173502 w 1793286"/>
                    <a:gd name="connsiteY7" fmla="*/ 59312 h 1943100"/>
                    <a:gd name="connsiteX8" fmla="*/ 1263922 w 1793286"/>
                    <a:gd name="connsiteY8" fmla="*/ 190659 h 1943100"/>
                    <a:gd name="connsiteX9" fmla="*/ 1398293 w 1793286"/>
                    <a:gd name="connsiteY9" fmla="*/ 266318 h 1943100"/>
                    <a:gd name="connsiteX10" fmla="*/ 1662835 w 1793286"/>
                    <a:gd name="connsiteY10" fmla="*/ 627631 h 1943100"/>
                    <a:gd name="connsiteX11" fmla="*/ 1692228 w 1793286"/>
                    <a:gd name="connsiteY11" fmla="*/ 1059687 h 1943100"/>
                    <a:gd name="connsiteX12" fmla="*/ 1793286 w 1793286"/>
                    <a:gd name="connsiteY12" fmla="*/ 1262932 h 1943100"/>
                    <a:gd name="connsiteX13" fmla="*/ 1729740 w 1793286"/>
                    <a:gd name="connsiteY13" fmla="*/ 1943100 h 1943100"/>
                    <a:gd name="connsiteX14" fmla="*/ 0 w 1793286"/>
                    <a:gd name="connsiteY14" fmla="*/ 1943100 h 1943100"/>
                    <a:gd name="connsiteX15" fmla="*/ 0 w 1793286"/>
                    <a:gd name="connsiteY15" fmla="*/ 0 h 1943100"/>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0949 w 1793286"/>
                    <a:gd name="connsiteY15"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63764 w 1793286"/>
                    <a:gd name="connsiteY15" fmla="*/ 206568 h 1883788"/>
                    <a:gd name="connsiteX16" fmla="*/ 230949 w 1793286"/>
                    <a:gd name="connsiteY16"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82084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3173 w 1793286"/>
                    <a:gd name="connsiteY15" fmla="*/ 379391 h 1883788"/>
                    <a:gd name="connsiteX16" fmla="*/ 159565 w 1793286"/>
                    <a:gd name="connsiteY16" fmla="*/ 339607 h 1883788"/>
                    <a:gd name="connsiteX17" fmla="*/ 163764 w 1793286"/>
                    <a:gd name="connsiteY17" fmla="*/ 282084 h 1883788"/>
                    <a:gd name="connsiteX18" fmla="*/ 230949 w 1793286"/>
                    <a:gd name="connsiteY1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90358 w 1793286"/>
                    <a:gd name="connsiteY15" fmla="*/ 489833 h 1883788"/>
                    <a:gd name="connsiteX16" fmla="*/ 123173 w 1793286"/>
                    <a:gd name="connsiteY16" fmla="*/ 379391 h 1883788"/>
                    <a:gd name="connsiteX17" fmla="*/ 159565 w 1793286"/>
                    <a:gd name="connsiteY17" fmla="*/ 339607 h 1883788"/>
                    <a:gd name="connsiteX18" fmla="*/ 163764 w 1793286"/>
                    <a:gd name="connsiteY18" fmla="*/ 282084 h 1883788"/>
                    <a:gd name="connsiteX19" fmla="*/ 230949 w 1793286"/>
                    <a:gd name="connsiteY1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74681 w 1793286"/>
                    <a:gd name="connsiteY15" fmla="*/ 637090 h 1883788"/>
                    <a:gd name="connsiteX16" fmla="*/ 190358 w 1793286"/>
                    <a:gd name="connsiteY16" fmla="*/ 489833 h 1883788"/>
                    <a:gd name="connsiteX17" fmla="*/ 123173 w 1793286"/>
                    <a:gd name="connsiteY17" fmla="*/ 379391 h 1883788"/>
                    <a:gd name="connsiteX18" fmla="*/ 159565 w 1793286"/>
                    <a:gd name="connsiteY18" fmla="*/ 339607 h 1883788"/>
                    <a:gd name="connsiteX19" fmla="*/ 163764 w 1793286"/>
                    <a:gd name="connsiteY19" fmla="*/ 282084 h 1883788"/>
                    <a:gd name="connsiteX20" fmla="*/ 230949 w 1793286"/>
                    <a:gd name="connsiteY20"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53842 w 1793286"/>
                    <a:gd name="connsiteY15" fmla="*/ 757759 h 1883788"/>
                    <a:gd name="connsiteX16" fmla="*/ 174681 w 1793286"/>
                    <a:gd name="connsiteY16" fmla="*/ 637090 h 1883788"/>
                    <a:gd name="connsiteX17" fmla="*/ 190358 w 1793286"/>
                    <a:gd name="connsiteY17" fmla="*/ 489833 h 1883788"/>
                    <a:gd name="connsiteX18" fmla="*/ 123173 w 1793286"/>
                    <a:gd name="connsiteY18" fmla="*/ 379391 h 1883788"/>
                    <a:gd name="connsiteX19" fmla="*/ 159565 w 1793286"/>
                    <a:gd name="connsiteY19" fmla="*/ 339607 h 1883788"/>
                    <a:gd name="connsiteX20" fmla="*/ 163764 w 1793286"/>
                    <a:gd name="connsiteY20" fmla="*/ 282084 h 1883788"/>
                    <a:gd name="connsiteX21" fmla="*/ 230949 w 1793286"/>
                    <a:gd name="connsiteY21"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62800 w 1793286"/>
                    <a:gd name="connsiteY15" fmla="*/ 802754 h 1883788"/>
                    <a:gd name="connsiteX16" fmla="*/ 353842 w 1793286"/>
                    <a:gd name="connsiteY16" fmla="*/ 757759 h 1883788"/>
                    <a:gd name="connsiteX17" fmla="*/ 174681 w 1793286"/>
                    <a:gd name="connsiteY17" fmla="*/ 637090 h 1883788"/>
                    <a:gd name="connsiteX18" fmla="*/ 190358 w 1793286"/>
                    <a:gd name="connsiteY18" fmla="*/ 489833 h 1883788"/>
                    <a:gd name="connsiteX19" fmla="*/ 123173 w 1793286"/>
                    <a:gd name="connsiteY19" fmla="*/ 379391 h 1883788"/>
                    <a:gd name="connsiteX20" fmla="*/ 159565 w 1793286"/>
                    <a:gd name="connsiteY20" fmla="*/ 339607 h 1883788"/>
                    <a:gd name="connsiteX21" fmla="*/ 163764 w 1793286"/>
                    <a:gd name="connsiteY21" fmla="*/ 282084 h 1883788"/>
                    <a:gd name="connsiteX22" fmla="*/ 230949 w 1793286"/>
                    <a:gd name="connsiteY22"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55304 w 1793286"/>
                    <a:gd name="connsiteY15" fmla="*/ 794573 h 1883788"/>
                    <a:gd name="connsiteX16" fmla="*/ 362800 w 1793286"/>
                    <a:gd name="connsiteY16" fmla="*/ 802754 h 1883788"/>
                    <a:gd name="connsiteX17" fmla="*/ 353842 w 1793286"/>
                    <a:gd name="connsiteY17" fmla="*/ 757759 h 1883788"/>
                    <a:gd name="connsiteX18" fmla="*/ 174681 w 1793286"/>
                    <a:gd name="connsiteY18" fmla="*/ 637090 h 1883788"/>
                    <a:gd name="connsiteX19" fmla="*/ 190358 w 1793286"/>
                    <a:gd name="connsiteY19" fmla="*/ 489833 h 1883788"/>
                    <a:gd name="connsiteX20" fmla="*/ 123173 w 1793286"/>
                    <a:gd name="connsiteY20" fmla="*/ 379391 h 1883788"/>
                    <a:gd name="connsiteX21" fmla="*/ 159565 w 1793286"/>
                    <a:gd name="connsiteY21" fmla="*/ 339607 h 1883788"/>
                    <a:gd name="connsiteX22" fmla="*/ 163764 w 1793286"/>
                    <a:gd name="connsiteY22" fmla="*/ 282084 h 1883788"/>
                    <a:gd name="connsiteX23" fmla="*/ 230949 w 1793286"/>
                    <a:gd name="connsiteY23"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2909 w 1793286"/>
                    <a:gd name="connsiteY15" fmla="*/ 886609 h 1883788"/>
                    <a:gd name="connsiteX16" fmla="*/ 255304 w 1793286"/>
                    <a:gd name="connsiteY16" fmla="*/ 794573 h 1883788"/>
                    <a:gd name="connsiteX17" fmla="*/ 362800 w 1793286"/>
                    <a:gd name="connsiteY17" fmla="*/ 802754 h 1883788"/>
                    <a:gd name="connsiteX18" fmla="*/ 353842 w 1793286"/>
                    <a:gd name="connsiteY18" fmla="*/ 757759 h 1883788"/>
                    <a:gd name="connsiteX19" fmla="*/ 174681 w 1793286"/>
                    <a:gd name="connsiteY19" fmla="*/ 637090 h 1883788"/>
                    <a:gd name="connsiteX20" fmla="*/ 190358 w 1793286"/>
                    <a:gd name="connsiteY20" fmla="*/ 489833 h 1883788"/>
                    <a:gd name="connsiteX21" fmla="*/ 123173 w 1793286"/>
                    <a:gd name="connsiteY21" fmla="*/ 379391 h 1883788"/>
                    <a:gd name="connsiteX22" fmla="*/ 159565 w 1793286"/>
                    <a:gd name="connsiteY22" fmla="*/ 339607 h 1883788"/>
                    <a:gd name="connsiteX23" fmla="*/ 163764 w 1793286"/>
                    <a:gd name="connsiteY23" fmla="*/ 282084 h 1883788"/>
                    <a:gd name="connsiteX24" fmla="*/ 230949 w 1793286"/>
                    <a:gd name="connsiteY24"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42645 w 1793286"/>
                    <a:gd name="connsiteY15" fmla="*/ 1003187 h 1883788"/>
                    <a:gd name="connsiteX16" fmla="*/ 232909 w 1793286"/>
                    <a:gd name="connsiteY16" fmla="*/ 886609 h 1883788"/>
                    <a:gd name="connsiteX17" fmla="*/ 255304 w 1793286"/>
                    <a:gd name="connsiteY17" fmla="*/ 794573 h 1883788"/>
                    <a:gd name="connsiteX18" fmla="*/ 362800 w 1793286"/>
                    <a:gd name="connsiteY18" fmla="*/ 802754 h 1883788"/>
                    <a:gd name="connsiteX19" fmla="*/ 353842 w 1793286"/>
                    <a:gd name="connsiteY19" fmla="*/ 757759 h 1883788"/>
                    <a:gd name="connsiteX20" fmla="*/ 174681 w 1793286"/>
                    <a:gd name="connsiteY20" fmla="*/ 637090 h 1883788"/>
                    <a:gd name="connsiteX21" fmla="*/ 190358 w 1793286"/>
                    <a:gd name="connsiteY21" fmla="*/ 489833 h 1883788"/>
                    <a:gd name="connsiteX22" fmla="*/ 123173 w 1793286"/>
                    <a:gd name="connsiteY22" fmla="*/ 379391 h 1883788"/>
                    <a:gd name="connsiteX23" fmla="*/ 159565 w 1793286"/>
                    <a:gd name="connsiteY23" fmla="*/ 339607 h 1883788"/>
                    <a:gd name="connsiteX24" fmla="*/ 163764 w 1793286"/>
                    <a:gd name="connsiteY24" fmla="*/ 282084 h 1883788"/>
                    <a:gd name="connsiteX25" fmla="*/ 230949 w 1793286"/>
                    <a:gd name="connsiteY25"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597949 w 1793286"/>
                    <a:gd name="connsiteY15" fmla="*/ 1101358 h 1883788"/>
                    <a:gd name="connsiteX16" fmla="*/ 342645 w 1793286"/>
                    <a:gd name="connsiteY16" fmla="*/ 1003187 h 1883788"/>
                    <a:gd name="connsiteX17" fmla="*/ 232909 w 1793286"/>
                    <a:gd name="connsiteY17" fmla="*/ 886609 h 1883788"/>
                    <a:gd name="connsiteX18" fmla="*/ 255304 w 1793286"/>
                    <a:gd name="connsiteY18" fmla="*/ 794573 h 1883788"/>
                    <a:gd name="connsiteX19" fmla="*/ 362800 w 1793286"/>
                    <a:gd name="connsiteY19" fmla="*/ 802754 h 1883788"/>
                    <a:gd name="connsiteX20" fmla="*/ 353842 w 1793286"/>
                    <a:gd name="connsiteY20" fmla="*/ 757759 h 1883788"/>
                    <a:gd name="connsiteX21" fmla="*/ 174681 w 1793286"/>
                    <a:gd name="connsiteY21" fmla="*/ 637090 h 1883788"/>
                    <a:gd name="connsiteX22" fmla="*/ 190358 w 1793286"/>
                    <a:gd name="connsiteY22" fmla="*/ 489833 h 1883788"/>
                    <a:gd name="connsiteX23" fmla="*/ 123173 w 1793286"/>
                    <a:gd name="connsiteY23" fmla="*/ 379391 h 1883788"/>
                    <a:gd name="connsiteX24" fmla="*/ 159565 w 1793286"/>
                    <a:gd name="connsiteY24" fmla="*/ 339607 h 1883788"/>
                    <a:gd name="connsiteX25" fmla="*/ 163764 w 1793286"/>
                    <a:gd name="connsiteY25" fmla="*/ 282084 h 1883788"/>
                    <a:gd name="connsiteX26" fmla="*/ 230949 w 1793286"/>
                    <a:gd name="connsiteY26"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942795 w 1793286"/>
                    <a:gd name="connsiteY15" fmla="*/ 1402008 h 1883788"/>
                    <a:gd name="connsiteX16" fmla="*/ 597949 w 1793286"/>
                    <a:gd name="connsiteY16" fmla="*/ 1101358 h 1883788"/>
                    <a:gd name="connsiteX17" fmla="*/ 342645 w 1793286"/>
                    <a:gd name="connsiteY17" fmla="*/ 1003187 h 1883788"/>
                    <a:gd name="connsiteX18" fmla="*/ 232909 w 1793286"/>
                    <a:gd name="connsiteY18" fmla="*/ 886609 h 1883788"/>
                    <a:gd name="connsiteX19" fmla="*/ 255304 w 1793286"/>
                    <a:gd name="connsiteY19" fmla="*/ 794573 h 1883788"/>
                    <a:gd name="connsiteX20" fmla="*/ 362800 w 1793286"/>
                    <a:gd name="connsiteY20" fmla="*/ 802754 h 1883788"/>
                    <a:gd name="connsiteX21" fmla="*/ 353842 w 1793286"/>
                    <a:gd name="connsiteY21" fmla="*/ 757759 h 1883788"/>
                    <a:gd name="connsiteX22" fmla="*/ 174681 w 1793286"/>
                    <a:gd name="connsiteY22" fmla="*/ 637090 h 1883788"/>
                    <a:gd name="connsiteX23" fmla="*/ 190358 w 1793286"/>
                    <a:gd name="connsiteY23" fmla="*/ 489833 h 1883788"/>
                    <a:gd name="connsiteX24" fmla="*/ 123173 w 1793286"/>
                    <a:gd name="connsiteY24" fmla="*/ 379391 h 1883788"/>
                    <a:gd name="connsiteX25" fmla="*/ 159565 w 1793286"/>
                    <a:gd name="connsiteY25" fmla="*/ 339607 h 1883788"/>
                    <a:gd name="connsiteX26" fmla="*/ 163764 w 1793286"/>
                    <a:gd name="connsiteY26" fmla="*/ 282084 h 1883788"/>
                    <a:gd name="connsiteX27" fmla="*/ 230949 w 1793286"/>
                    <a:gd name="connsiteY2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135430 w 1793286"/>
                    <a:gd name="connsiteY15" fmla="*/ 1526767 h 1883788"/>
                    <a:gd name="connsiteX16" fmla="*/ 942795 w 1793286"/>
                    <a:gd name="connsiteY16" fmla="*/ 1402008 h 1883788"/>
                    <a:gd name="connsiteX17" fmla="*/ 597949 w 1793286"/>
                    <a:gd name="connsiteY17" fmla="*/ 1101358 h 1883788"/>
                    <a:gd name="connsiteX18" fmla="*/ 342645 w 1793286"/>
                    <a:gd name="connsiteY18" fmla="*/ 1003187 h 1883788"/>
                    <a:gd name="connsiteX19" fmla="*/ 232909 w 1793286"/>
                    <a:gd name="connsiteY19" fmla="*/ 886609 h 1883788"/>
                    <a:gd name="connsiteX20" fmla="*/ 255304 w 1793286"/>
                    <a:gd name="connsiteY20" fmla="*/ 794573 h 1883788"/>
                    <a:gd name="connsiteX21" fmla="*/ 362800 w 1793286"/>
                    <a:gd name="connsiteY21" fmla="*/ 802754 h 1883788"/>
                    <a:gd name="connsiteX22" fmla="*/ 353842 w 1793286"/>
                    <a:gd name="connsiteY22" fmla="*/ 757759 h 1883788"/>
                    <a:gd name="connsiteX23" fmla="*/ 174681 w 1793286"/>
                    <a:gd name="connsiteY23" fmla="*/ 637090 h 1883788"/>
                    <a:gd name="connsiteX24" fmla="*/ 190358 w 1793286"/>
                    <a:gd name="connsiteY24" fmla="*/ 489833 h 1883788"/>
                    <a:gd name="connsiteX25" fmla="*/ 123173 w 1793286"/>
                    <a:gd name="connsiteY25" fmla="*/ 379391 h 1883788"/>
                    <a:gd name="connsiteX26" fmla="*/ 159565 w 1793286"/>
                    <a:gd name="connsiteY26" fmla="*/ 339607 h 1883788"/>
                    <a:gd name="connsiteX27" fmla="*/ 163764 w 1793286"/>
                    <a:gd name="connsiteY27" fmla="*/ 282084 h 1883788"/>
                    <a:gd name="connsiteX28" fmla="*/ 230949 w 1793286"/>
                    <a:gd name="connsiteY2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78759 w 1793286"/>
                    <a:gd name="connsiteY15" fmla="*/ 1618803 h 1883788"/>
                    <a:gd name="connsiteX16" fmla="*/ 1135430 w 1793286"/>
                    <a:gd name="connsiteY16" fmla="*/ 1526767 h 1883788"/>
                    <a:gd name="connsiteX17" fmla="*/ 942795 w 1793286"/>
                    <a:gd name="connsiteY17" fmla="*/ 1402008 h 1883788"/>
                    <a:gd name="connsiteX18" fmla="*/ 597949 w 1793286"/>
                    <a:gd name="connsiteY18" fmla="*/ 1101358 h 1883788"/>
                    <a:gd name="connsiteX19" fmla="*/ 342645 w 1793286"/>
                    <a:gd name="connsiteY19" fmla="*/ 1003187 h 1883788"/>
                    <a:gd name="connsiteX20" fmla="*/ 232909 w 1793286"/>
                    <a:gd name="connsiteY20" fmla="*/ 886609 h 1883788"/>
                    <a:gd name="connsiteX21" fmla="*/ 255304 w 1793286"/>
                    <a:gd name="connsiteY21" fmla="*/ 794573 h 1883788"/>
                    <a:gd name="connsiteX22" fmla="*/ 362800 w 1793286"/>
                    <a:gd name="connsiteY22" fmla="*/ 802754 h 1883788"/>
                    <a:gd name="connsiteX23" fmla="*/ 353842 w 1793286"/>
                    <a:gd name="connsiteY23" fmla="*/ 757759 h 1883788"/>
                    <a:gd name="connsiteX24" fmla="*/ 174681 w 1793286"/>
                    <a:gd name="connsiteY24" fmla="*/ 637090 h 1883788"/>
                    <a:gd name="connsiteX25" fmla="*/ 190358 w 1793286"/>
                    <a:gd name="connsiteY25" fmla="*/ 489833 h 1883788"/>
                    <a:gd name="connsiteX26" fmla="*/ 123173 w 1793286"/>
                    <a:gd name="connsiteY26" fmla="*/ 379391 h 1883788"/>
                    <a:gd name="connsiteX27" fmla="*/ 159565 w 1793286"/>
                    <a:gd name="connsiteY27" fmla="*/ 339607 h 1883788"/>
                    <a:gd name="connsiteX28" fmla="*/ 163764 w 1793286"/>
                    <a:gd name="connsiteY28" fmla="*/ 282084 h 1883788"/>
                    <a:gd name="connsiteX29" fmla="*/ 230949 w 1793286"/>
                    <a:gd name="connsiteY2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424327 w 1793286"/>
                    <a:gd name="connsiteY15" fmla="*/ 1752638 h 1883788"/>
                    <a:gd name="connsiteX16" fmla="*/ 1278759 w 1793286"/>
                    <a:gd name="connsiteY16" fmla="*/ 1618803 h 1883788"/>
                    <a:gd name="connsiteX17" fmla="*/ 1135430 w 1793286"/>
                    <a:gd name="connsiteY17" fmla="*/ 1526767 h 1883788"/>
                    <a:gd name="connsiteX18" fmla="*/ 942795 w 1793286"/>
                    <a:gd name="connsiteY18" fmla="*/ 1402008 h 1883788"/>
                    <a:gd name="connsiteX19" fmla="*/ 597949 w 1793286"/>
                    <a:gd name="connsiteY19" fmla="*/ 1101358 h 1883788"/>
                    <a:gd name="connsiteX20" fmla="*/ 342645 w 1793286"/>
                    <a:gd name="connsiteY20" fmla="*/ 1003187 h 1883788"/>
                    <a:gd name="connsiteX21" fmla="*/ 232909 w 1793286"/>
                    <a:gd name="connsiteY21" fmla="*/ 886609 h 1883788"/>
                    <a:gd name="connsiteX22" fmla="*/ 255304 w 1793286"/>
                    <a:gd name="connsiteY22" fmla="*/ 794573 h 1883788"/>
                    <a:gd name="connsiteX23" fmla="*/ 362800 w 1793286"/>
                    <a:gd name="connsiteY23" fmla="*/ 802754 h 1883788"/>
                    <a:gd name="connsiteX24" fmla="*/ 353842 w 1793286"/>
                    <a:gd name="connsiteY24" fmla="*/ 757759 h 1883788"/>
                    <a:gd name="connsiteX25" fmla="*/ 174681 w 1793286"/>
                    <a:gd name="connsiteY25" fmla="*/ 637090 h 1883788"/>
                    <a:gd name="connsiteX26" fmla="*/ 190358 w 1793286"/>
                    <a:gd name="connsiteY26" fmla="*/ 489833 h 1883788"/>
                    <a:gd name="connsiteX27" fmla="*/ 123173 w 1793286"/>
                    <a:gd name="connsiteY27" fmla="*/ 379391 h 1883788"/>
                    <a:gd name="connsiteX28" fmla="*/ 159565 w 1793286"/>
                    <a:gd name="connsiteY28" fmla="*/ 339607 h 1883788"/>
                    <a:gd name="connsiteX29" fmla="*/ 163764 w 1793286"/>
                    <a:gd name="connsiteY29" fmla="*/ 282084 h 1883788"/>
                    <a:gd name="connsiteX30" fmla="*/ 230949 w 1793286"/>
                    <a:gd name="connsiteY30" fmla="*/ 208208 h 1883788"/>
                    <a:gd name="connsiteX0" fmla="*/ 107776 w 1670113"/>
                    <a:gd name="connsiteY0" fmla="*/ 208208 h 1883788"/>
                    <a:gd name="connsiteX1" fmla="*/ 237948 w 1670113"/>
                    <a:gd name="connsiteY1" fmla="*/ 197338 h 1883788"/>
                    <a:gd name="connsiteX2" fmla="*/ 624263 w 1670113"/>
                    <a:gd name="connsiteY2" fmla="*/ 175890 h 1883788"/>
                    <a:gd name="connsiteX3" fmla="*/ 1203244 w 1670113"/>
                    <a:gd name="connsiteY3" fmla="*/ 549571 h 1883788"/>
                    <a:gd name="connsiteX4" fmla="*/ 1113741 w 1670113"/>
                    <a:gd name="connsiteY4" fmla="*/ 359961 h 1883788"/>
                    <a:gd name="connsiteX5" fmla="*/ 1018136 w 1670113"/>
                    <a:gd name="connsiteY5" fmla="*/ 310342 h 1883788"/>
                    <a:gd name="connsiteX6" fmla="*/ 998820 w 1670113"/>
                    <a:gd name="connsiteY6" fmla="*/ 23520 h 1883788"/>
                    <a:gd name="connsiteX7" fmla="*/ 1050329 w 1670113"/>
                    <a:gd name="connsiteY7" fmla="*/ 0 h 1883788"/>
                    <a:gd name="connsiteX8" fmla="*/ 1140749 w 1670113"/>
                    <a:gd name="connsiteY8" fmla="*/ 131347 h 1883788"/>
                    <a:gd name="connsiteX9" fmla="*/ 1275120 w 1670113"/>
                    <a:gd name="connsiteY9" fmla="*/ 207006 h 1883788"/>
                    <a:gd name="connsiteX10" fmla="*/ 1539662 w 1670113"/>
                    <a:gd name="connsiteY10" fmla="*/ 568319 h 1883788"/>
                    <a:gd name="connsiteX11" fmla="*/ 1569055 w 1670113"/>
                    <a:gd name="connsiteY11" fmla="*/ 1000375 h 1883788"/>
                    <a:gd name="connsiteX12" fmla="*/ 1670113 w 1670113"/>
                    <a:gd name="connsiteY12" fmla="*/ 1203620 h 1883788"/>
                    <a:gd name="connsiteX13" fmla="*/ 1606567 w 1670113"/>
                    <a:gd name="connsiteY13" fmla="*/ 1883788 h 1883788"/>
                    <a:gd name="connsiteX14" fmla="*/ 1606567 w 1670113"/>
                    <a:gd name="connsiteY14" fmla="*/ 1883788 h 1883788"/>
                    <a:gd name="connsiteX15" fmla="*/ 1301154 w 1670113"/>
                    <a:gd name="connsiteY15" fmla="*/ 1752638 h 1883788"/>
                    <a:gd name="connsiteX16" fmla="*/ 1155586 w 1670113"/>
                    <a:gd name="connsiteY16" fmla="*/ 1618803 h 1883788"/>
                    <a:gd name="connsiteX17" fmla="*/ 1012257 w 1670113"/>
                    <a:gd name="connsiteY17" fmla="*/ 1526767 h 1883788"/>
                    <a:gd name="connsiteX18" fmla="*/ 819622 w 1670113"/>
                    <a:gd name="connsiteY18" fmla="*/ 1402008 h 1883788"/>
                    <a:gd name="connsiteX19" fmla="*/ 474776 w 1670113"/>
                    <a:gd name="connsiteY19" fmla="*/ 1101358 h 1883788"/>
                    <a:gd name="connsiteX20" fmla="*/ 219472 w 1670113"/>
                    <a:gd name="connsiteY20" fmla="*/ 1003187 h 1883788"/>
                    <a:gd name="connsiteX21" fmla="*/ 109736 w 1670113"/>
                    <a:gd name="connsiteY21" fmla="*/ 886609 h 1883788"/>
                    <a:gd name="connsiteX22" fmla="*/ 132131 w 1670113"/>
                    <a:gd name="connsiteY22" fmla="*/ 794573 h 1883788"/>
                    <a:gd name="connsiteX23" fmla="*/ 239627 w 1670113"/>
                    <a:gd name="connsiteY23" fmla="*/ 802754 h 1883788"/>
                    <a:gd name="connsiteX24" fmla="*/ 230669 w 1670113"/>
                    <a:gd name="connsiteY24" fmla="*/ 757759 h 1883788"/>
                    <a:gd name="connsiteX25" fmla="*/ 51508 w 1670113"/>
                    <a:gd name="connsiteY25" fmla="*/ 637090 h 1883788"/>
                    <a:gd name="connsiteX26" fmla="*/ 67185 w 1670113"/>
                    <a:gd name="connsiteY26" fmla="*/ 489833 h 1883788"/>
                    <a:gd name="connsiteX27" fmla="*/ 0 w 1670113"/>
                    <a:gd name="connsiteY27" fmla="*/ 379391 h 1883788"/>
                    <a:gd name="connsiteX28" fmla="*/ 36392 w 1670113"/>
                    <a:gd name="connsiteY28" fmla="*/ 339607 h 1883788"/>
                    <a:gd name="connsiteX29" fmla="*/ 40591 w 1670113"/>
                    <a:gd name="connsiteY29" fmla="*/ 282084 h 1883788"/>
                    <a:gd name="connsiteX30" fmla="*/ 107776 w 1670113"/>
                    <a:gd name="connsiteY30" fmla="*/ 208208 h 1883788"/>
                    <a:gd name="connsiteX0" fmla="*/ 107776 w 1670113"/>
                    <a:gd name="connsiteY0" fmla="*/ 208208 h 1883788"/>
                    <a:gd name="connsiteX1" fmla="*/ 164764 w 1670113"/>
                    <a:gd name="connsiteY1" fmla="*/ 199994 h 1883788"/>
                    <a:gd name="connsiteX2" fmla="*/ 237948 w 1670113"/>
                    <a:gd name="connsiteY2" fmla="*/ 197338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54744 w 1670113"/>
                    <a:gd name="connsiteY22" fmla="*/ 968418 h 1883788"/>
                    <a:gd name="connsiteX23" fmla="*/ 219472 w 1670113"/>
                    <a:gd name="connsiteY23" fmla="*/ 1003187 h 1883788"/>
                    <a:gd name="connsiteX24" fmla="*/ 109736 w 1670113"/>
                    <a:gd name="connsiteY24" fmla="*/ 886609 h 1883788"/>
                    <a:gd name="connsiteX25" fmla="*/ 132131 w 1670113"/>
                    <a:gd name="connsiteY25" fmla="*/ 794573 h 1883788"/>
                    <a:gd name="connsiteX26" fmla="*/ 239627 w 1670113"/>
                    <a:gd name="connsiteY26" fmla="*/ 802754 h 1883788"/>
                    <a:gd name="connsiteX27" fmla="*/ 230669 w 1670113"/>
                    <a:gd name="connsiteY27" fmla="*/ 757759 h 1883788"/>
                    <a:gd name="connsiteX28" fmla="*/ 51508 w 1670113"/>
                    <a:gd name="connsiteY28" fmla="*/ 637090 h 1883788"/>
                    <a:gd name="connsiteX29" fmla="*/ 67185 w 1670113"/>
                    <a:gd name="connsiteY29" fmla="*/ 489833 h 1883788"/>
                    <a:gd name="connsiteX30" fmla="*/ 0 w 1670113"/>
                    <a:gd name="connsiteY30" fmla="*/ 379391 h 1883788"/>
                    <a:gd name="connsiteX31" fmla="*/ 36392 w 1670113"/>
                    <a:gd name="connsiteY31" fmla="*/ 339607 h 1883788"/>
                    <a:gd name="connsiteX32" fmla="*/ 40591 w 1670113"/>
                    <a:gd name="connsiteY32" fmla="*/ 282084 h 1883788"/>
                    <a:gd name="connsiteX33" fmla="*/ 107776 w 1670113"/>
                    <a:gd name="connsiteY33"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128300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66943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64698 w 1670113"/>
                    <a:gd name="connsiteY21" fmla="*/ 1098802 h 1883788"/>
                    <a:gd name="connsiteX22" fmla="*/ 373998 w 1670113"/>
                    <a:gd name="connsiteY22" fmla="*/ 1063010 h 1883788"/>
                    <a:gd name="connsiteX23" fmla="*/ 271540 w 1670113"/>
                    <a:gd name="connsiteY23" fmla="*/ 1066943 h 1883788"/>
                    <a:gd name="connsiteX24" fmla="*/ 254744 w 1670113"/>
                    <a:gd name="connsiteY24" fmla="*/ 968418 h 1883788"/>
                    <a:gd name="connsiteX25" fmla="*/ 219472 w 1670113"/>
                    <a:gd name="connsiteY25" fmla="*/ 1003187 h 1883788"/>
                    <a:gd name="connsiteX26" fmla="*/ 109736 w 1670113"/>
                    <a:gd name="connsiteY26" fmla="*/ 886609 h 1883788"/>
                    <a:gd name="connsiteX27" fmla="*/ 132131 w 1670113"/>
                    <a:gd name="connsiteY27" fmla="*/ 794573 h 1883788"/>
                    <a:gd name="connsiteX28" fmla="*/ 239627 w 1670113"/>
                    <a:gd name="connsiteY28" fmla="*/ 802754 h 1883788"/>
                    <a:gd name="connsiteX29" fmla="*/ 230669 w 1670113"/>
                    <a:gd name="connsiteY29" fmla="*/ 757759 h 1883788"/>
                    <a:gd name="connsiteX30" fmla="*/ 51508 w 1670113"/>
                    <a:gd name="connsiteY30" fmla="*/ 637090 h 1883788"/>
                    <a:gd name="connsiteX31" fmla="*/ 67185 w 1670113"/>
                    <a:gd name="connsiteY31" fmla="*/ 489833 h 1883788"/>
                    <a:gd name="connsiteX32" fmla="*/ 0 w 1670113"/>
                    <a:gd name="connsiteY32" fmla="*/ 379391 h 1883788"/>
                    <a:gd name="connsiteX33" fmla="*/ 36392 w 1670113"/>
                    <a:gd name="connsiteY33" fmla="*/ 339607 h 1883788"/>
                    <a:gd name="connsiteX34" fmla="*/ 40591 w 1670113"/>
                    <a:gd name="connsiteY34" fmla="*/ 282084 h 1883788"/>
                    <a:gd name="connsiteX35" fmla="*/ 107776 w 1670113"/>
                    <a:gd name="connsiteY35" fmla="*/ 208208 h 1883788"/>
                    <a:gd name="connsiteX0" fmla="*/ 107776 w 1606567"/>
                    <a:gd name="connsiteY0" fmla="*/ 208208 h 1883788"/>
                    <a:gd name="connsiteX1" fmla="*/ 164764 w 1606567"/>
                    <a:gd name="connsiteY1" fmla="*/ 199994 h 1883788"/>
                    <a:gd name="connsiteX2" fmla="*/ 237948 w 1606567"/>
                    <a:gd name="connsiteY2" fmla="*/ 793013 h 1883788"/>
                    <a:gd name="connsiteX3" fmla="*/ 266727 w 1606567"/>
                    <a:gd name="connsiteY3" fmla="*/ 871270 h 1883788"/>
                    <a:gd name="connsiteX4" fmla="*/ 259819 w 1606567"/>
                    <a:gd name="connsiteY4" fmla="*/ 966399 h 1883788"/>
                    <a:gd name="connsiteX5" fmla="*/ 1203244 w 1606567"/>
                    <a:gd name="connsiteY5" fmla="*/ 549571 h 1883788"/>
                    <a:gd name="connsiteX6" fmla="*/ 1113741 w 1606567"/>
                    <a:gd name="connsiteY6" fmla="*/ 359961 h 1883788"/>
                    <a:gd name="connsiteX7" fmla="*/ 1018136 w 1606567"/>
                    <a:gd name="connsiteY7" fmla="*/ 310342 h 1883788"/>
                    <a:gd name="connsiteX8" fmla="*/ 998820 w 1606567"/>
                    <a:gd name="connsiteY8" fmla="*/ 23520 h 1883788"/>
                    <a:gd name="connsiteX9" fmla="*/ 1050329 w 1606567"/>
                    <a:gd name="connsiteY9" fmla="*/ 0 h 1883788"/>
                    <a:gd name="connsiteX10" fmla="*/ 1140749 w 1606567"/>
                    <a:gd name="connsiteY10" fmla="*/ 131347 h 1883788"/>
                    <a:gd name="connsiteX11" fmla="*/ 1275120 w 1606567"/>
                    <a:gd name="connsiteY11" fmla="*/ 207006 h 1883788"/>
                    <a:gd name="connsiteX12" fmla="*/ 1539662 w 1606567"/>
                    <a:gd name="connsiteY12" fmla="*/ 568319 h 1883788"/>
                    <a:gd name="connsiteX13" fmla="*/ 1569055 w 1606567"/>
                    <a:gd name="connsiteY13" fmla="*/ 1000375 h 1883788"/>
                    <a:gd name="connsiteX14" fmla="*/ 1598449 w 1606567"/>
                    <a:gd name="connsiteY14" fmla="*/ 1116697 h 1883788"/>
                    <a:gd name="connsiteX15" fmla="*/ 1606567 w 1606567"/>
                    <a:gd name="connsiteY15" fmla="*/ 1883788 h 1883788"/>
                    <a:gd name="connsiteX16" fmla="*/ 1606567 w 1606567"/>
                    <a:gd name="connsiteY16" fmla="*/ 1883788 h 1883788"/>
                    <a:gd name="connsiteX17" fmla="*/ 1301154 w 1606567"/>
                    <a:gd name="connsiteY17" fmla="*/ 1752638 h 1883788"/>
                    <a:gd name="connsiteX18" fmla="*/ 1155586 w 1606567"/>
                    <a:gd name="connsiteY18" fmla="*/ 1618803 h 1883788"/>
                    <a:gd name="connsiteX19" fmla="*/ 1012257 w 1606567"/>
                    <a:gd name="connsiteY19" fmla="*/ 1526767 h 1883788"/>
                    <a:gd name="connsiteX20" fmla="*/ 819622 w 1606567"/>
                    <a:gd name="connsiteY20" fmla="*/ 1402008 h 1883788"/>
                    <a:gd name="connsiteX21" fmla="*/ 464698 w 1606567"/>
                    <a:gd name="connsiteY21" fmla="*/ 1098802 h 1883788"/>
                    <a:gd name="connsiteX22" fmla="*/ 373998 w 1606567"/>
                    <a:gd name="connsiteY22" fmla="*/ 1063010 h 1883788"/>
                    <a:gd name="connsiteX23" fmla="*/ 271540 w 1606567"/>
                    <a:gd name="connsiteY23" fmla="*/ 1066943 h 1883788"/>
                    <a:gd name="connsiteX24" fmla="*/ 254744 w 1606567"/>
                    <a:gd name="connsiteY24" fmla="*/ 968418 h 1883788"/>
                    <a:gd name="connsiteX25" fmla="*/ 219472 w 1606567"/>
                    <a:gd name="connsiteY25" fmla="*/ 1003187 h 1883788"/>
                    <a:gd name="connsiteX26" fmla="*/ 109736 w 1606567"/>
                    <a:gd name="connsiteY26" fmla="*/ 886609 h 1883788"/>
                    <a:gd name="connsiteX27" fmla="*/ 132131 w 1606567"/>
                    <a:gd name="connsiteY27" fmla="*/ 794573 h 1883788"/>
                    <a:gd name="connsiteX28" fmla="*/ 239627 w 1606567"/>
                    <a:gd name="connsiteY28" fmla="*/ 802754 h 1883788"/>
                    <a:gd name="connsiteX29" fmla="*/ 230669 w 1606567"/>
                    <a:gd name="connsiteY29" fmla="*/ 757759 h 1883788"/>
                    <a:gd name="connsiteX30" fmla="*/ 51508 w 1606567"/>
                    <a:gd name="connsiteY30" fmla="*/ 637090 h 1883788"/>
                    <a:gd name="connsiteX31" fmla="*/ 67185 w 1606567"/>
                    <a:gd name="connsiteY31" fmla="*/ 489833 h 1883788"/>
                    <a:gd name="connsiteX32" fmla="*/ 0 w 1606567"/>
                    <a:gd name="connsiteY32" fmla="*/ 379391 h 1883788"/>
                    <a:gd name="connsiteX33" fmla="*/ 36392 w 1606567"/>
                    <a:gd name="connsiteY33" fmla="*/ 339607 h 1883788"/>
                    <a:gd name="connsiteX34" fmla="*/ 40591 w 1606567"/>
                    <a:gd name="connsiteY34" fmla="*/ 282084 h 1883788"/>
                    <a:gd name="connsiteX35" fmla="*/ 107776 w 1606567"/>
                    <a:gd name="connsiteY35" fmla="*/ 208208 h 1883788"/>
                    <a:gd name="connsiteX0" fmla="*/ 107776 w 1728061"/>
                    <a:gd name="connsiteY0" fmla="*/ 208208 h 1883788"/>
                    <a:gd name="connsiteX1" fmla="*/ 164764 w 1728061"/>
                    <a:gd name="connsiteY1" fmla="*/ 199994 h 1883788"/>
                    <a:gd name="connsiteX2" fmla="*/ 237948 w 1728061"/>
                    <a:gd name="connsiteY2" fmla="*/ 793013 h 1883788"/>
                    <a:gd name="connsiteX3" fmla="*/ 266727 w 1728061"/>
                    <a:gd name="connsiteY3" fmla="*/ 871270 h 1883788"/>
                    <a:gd name="connsiteX4" fmla="*/ 259819 w 1728061"/>
                    <a:gd name="connsiteY4" fmla="*/ 966399 h 1883788"/>
                    <a:gd name="connsiteX5" fmla="*/ 1203244 w 1728061"/>
                    <a:gd name="connsiteY5" fmla="*/ 549571 h 1883788"/>
                    <a:gd name="connsiteX6" fmla="*/ 1113741 w 1728061"/>
                    <a:gd name="connsiteY6" fmla="*/ 359961 h 1883788"/>
                    <a:gd name="connsiteX7" fmla="*/ 1018136 w 1728061"/>
                    <a:gd name="connsiteY7" fmla="*/ 310342 h 1883788"/>
                    <a:gd name="connsiteX8" fmla="*/ 998820 w 1728061"/>
                    <a:gd name="connsiteY8" fmla="*/ 23520 h 1883788"/>
                    <a:gd name="connsiteX9" fmla="*/ 1050329 w 1728061"/>
                    <a:gd name="connsiteY9" fmla="*/ 0 h 1883788"/>
                    <a:gd name="connsiteX10" fmla="*/ 1140749 w 1728061"/>
                    <a:gd name="connsiteY10" fmla="*/ 131347 h 1883788"/>
                    <a:gd name="connsiteX11" fmla="*/ 1275120 w 1728061"/>
                    <a:gd name="connsiteY11" fmla="*/ 207006 h 1883788"/>
                    <a:gd name="connsiteX12" fmla="*/ 1539662 w 1728061"/>
                    <a:gd name="connsiteY12" fmla="*/ 568319 h 1883788"/>
                    <a:gd name="connsiteX13" fmla="*/ 1569055 w 1728061"/>
                    <a:gd name="connsiteY13" fmla="*/ 1000375 h 1883788"/>
                    <a:gd name="connsiteX14" fmla="*/ 1598449 w 1728061"/>
                    <a:gd name="connsiteY14" fmla="*/ 1116697 h 1883788"/>
                    <a:gd name="connsiteX15" fmla="*/ 1727221 w 1728061"/>
                    <a:gd name="connsiteY15" fmla="*/ 1229186 h 1883788"/>
                    <a:gd name="connsiteX16" fmla="*/ 1606567 w 1728061"/>
                    <a:gd name="connsiteY16" fmla="*/ 1883788 h 1883788"/>
                    <a:gd name="connsiteX17" fmla="*/ 1606567 w 1728061"/>
                    <a:gd name="connsiteY17" fmla="*/ 1883788 h 1883788"/>
                    <a:gd name="connsiteX18" fmla="*/ 1301154 w 1728061"/>
                    <a:gd name="connsiteY18" fmla="*/ 1752638 h 1883788"/>
                    <a:gd name="connsiteX19" fmla="*/ 1155586 w 1728061"/>
                    <a:gd name="connsiteY19" fmla="*/ 1618803 h 1883788"/>
                    <a:gd name="connsiteX20" fmla="*/ 1012257 w 1728061"/>
                    <a:gd name="connsiteY20" fmla="*/ 1526767 h 1883788"/>
                    <a:gd name="connsiteX21" fmla="*/ 819622 w 1728061"/>
                    <a:gd name="connsiteY21" fmla="*/ 1402008 h 1883788"/>
                    <a:gd name="connsiteX22" fmla="*/ 464698 w 1728061"/>
                    <a:gd name="connsiteY22" fmla="*/ 1098802 h 1883788"/>
                    <a:gd name="connsiteX23" fmla="*/ 373998 w 1728061"/>
                    <a:gd name="connsiteY23" fmla="*/ 1063010 h 1883788"/>
                    <a:gd name="connsiteX24" fmla="*/ 271540 w 1728061"/>
                    <a:gd name="connsiteY24" fmla="*/ 1066943 h 1883788"/>
                    <a:gd name="connsiteX25" fmla="*/ 254744 w 1728061"/>
                    <a:gd name="connsiteY25" fmla="*/ 968418 h 1883788"/>
                    <a:gd name="connsiteX26" fmla="*/ 219472 w 1728061"/>
                    <a:gd name="connsiteY26" fmla="*/ 1003187 h 1883788"/>
                    <a:gd name="connsiteX27" fmla="*/ 109736 w 1728061"/>
                    <a:gd name="connsiteY27" fmla="*/ 886609 h 1883788"/>
                    <a:gd name="connsiteX28" fmla="*/ 132131 w 1728061"/>
                    <a:gd name="connsiteY28" fmla="*/ 794573 h 1883788"/>
                    <a:gd name="connsiteX29" fmla="*/ 239627 w 1728061"/>
                    <a:gd name="connsiteY29" fmla="*/ 802754 h 1883788"/>
                    <a:gd name="connsiteX30" fmla="*/ 230669 w 1728061"/>
                    <a:gd name="connsiteY30" fmla="*/ 757759 h 1883788"/>
                    <a:gd name="connsiteX31" fmla="*/ 51508 w 1728061"/>
                    <a:gd name="connsiteY31" fmla="*/ 637090 h 1883788"/>
                    <a:gd name="connsiteX32" fmla="*/ 67185 w 1728061"/>
                    <a:gd name="connsiteY32" fmla="*/ 489833 h 1883788"/>
                    <a:gd name="connsiteX33" fmla="*/ 0 w 1728061"/>
                    <a:gd name="connsiteY33" fmla="*/ 379391 h 1883788"/>
                    <a:gd name="connsiteX34" fmla="*/ 36392 w 1728061"/>
                    <a:gd name="connsiteY34" fmla="*/ 339607 h 1883788"/>
                    <a:gd name="connsiteX35" fmla="*/ 40591 w 1728061"/>
                    <a:gd name="connsiteY35" fmla="*/ 282084 h 1883788"/>
                    <a:gd name="connsiteX36" fmla="*/ 107776 w 1728061"/>
                    <a:gd name="connsiteY36" fmla="*/ 208208 h 1883788"/>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65914 w 1728061"/>
                    <a:gd name="connsiteY18" fmla="*/ 1981806 h 1981806"/>
                    <a:gd name="connsiteX19" fmla="*/ 1301154 w 1728061"/>
                    <a:gd name="connsiteY19" fmla="*/ 1752638 h 1981806"/>
                    <a:gd name="connsiteX20" fmla="*/ 1155586 w 1728061"/>
                    <a:gd name="connsiteY20" fmla="*/ 1618803 h 1981806"/>
                    <a:gd name="connsiteX21" fmla="*/ 1012257 w 1728061"/>
                    <a:gd name="connsiteY21" fmla="*/ 1526767 h 1981806"/>
                    <a:gd name="connsiteX22" fmla="*/ 819622 w 1728061"/>
                    <a:gd name="connsiteY22" fmla="*/ 1402008 h 1981806"/>
                    <a:gd name="connsiteX23" fmla="*/ 464698 w 1728061"/>
                    <a:gd name="connsiteY23" fmla="*/ 1098802 h 1981806"/>
                    <a:gd name="connsiteX24" fmla="*/ 373998 w 1728061"/>
                    <a:gd name="connsiteY24" fmla="*/ 1063010 h 1981806"/>
                    <a:gd name="connsiteX25" fmla="*/ 271540 w 1728061"/>
                    <a:gd name="connsiteY25" fmla="*/ 1066943 h 1981806"/>
                    <a:gd name="connsiteX26" fmla="*/ 254744 w 1728061"/>
                    <a:gd name="connsiteY26" fmla="*/ 968418 h 1981806"/>
                    <a:gd name="connsiteX27" fmla="*/ 219472 w 1728061"/>
                    <a:gd name="connsiteY27" fmla="*/ 1003187 h 1981806"/>
                    <a:gd name="connsiteX28" fmla="*/ 109736 w 1728061"/>
                    <a:gd name="connsiteY28" fmla="*/ 886609 h 1981806"/>
                    <a:gd name="connsiteX29" fmla="*/ 132131 w 1728061"/>
                    <a:gd name="connsiteY29" fmla="*/ 794573 h 1981806"/>
                    <a:gd name="connsiteX30" fmla="*/ 239627 w 1728061"/>
                    <a:gd name="connsiteY30" fmla="*/ 802754 h 1981806"/>
                    <a:gd name="connsiteX31" fmla="*/ 230669 w 1728061"/>
                    <a:gd name="connsiteY31" fmla="*/ 757759 h 1981806"/>
                    <a:gd name="connsiteX32" fmla="*/ 51508 w 1728061"/>
                    <a:gd name="connsiteY32" fmla="*/ 637090 h 1981806"/>
                    <a:gd name="connsiteX33" fmla="*/ 67185 w 1728061"/>
                    <a:gd name="connsiteY33" fmla="*/ 489833 h 1981806"/>
                    <a:gd name="connsiteX34" fmla="*/ 0 w 1728061"/>
                    <a:gd name="connsiteY34" fmla="*/ 379391 h 1981806"/>
                    <a:gd name="connsiteX35" fmla="*/ 36392 w 1728061"/>
                    <a:gd name="connsiteY35" fmla="*/ 339607 h 1981806"/>
                    <a:gd name="connsiteX36" fmla="*/ 40591 w 1728061"/>
                    <a:gd name="connsiteY36" fmla="*/ 282084 h 1981806"/>
                    <a:gd name="connsiteX37" fmla="*/ 107776 w 1728061"/>
                    <a:gd name="connsiteY37" fmla="*/ 208208 h 1981806"/>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06847 w 1728061"/>
                    <a:gd name="connsiteY18" fmla="*/ 1891330 h 1981806"/>
                    <a:gd name="connsiteX19" fmla="*/ 1665914 w 1728061"/>
                    <a:gd name="connsiteY19" fmla="*/ 1981806 h 1981806"/>
                    <a:gd name="connsiteX20" fmla="*/ 1301154 w 1728061"/>
                    <a:gd name="connsiteY20" fmla="*/ 1752638 h 1981806"/>
                    <a:gd name="connsiteX21" fmla="*/ 1155586 w 1728061"/>
                    <a:gd name="connsiteY21" fmla="*/ 1618803 h 1981806"/>
                    <a:gd name="connsiteX22" fmla="*/ 1012257 w 1728061"/>
                    <a:gd name="connsiteY22" fmla="*/ 1526767 h 1981806"/>
                    <a:gd name="connsiteX23" fmla="*/ 819622 w 1728061"/>
                    <a:gd name="connsiteY23" fmla="*/ 1402008 h 1981806"/>
                    <a:gd name="connsiteX24" fmla="*/ 464698 w 1728061"/>
                    <a:gd name="connsiteY24" fmla="*/ 1098802 h 1981806"/>
                    <a:gd name="connsiteX25" fmla="*/ 373998 w 1728061"/>
                    <a:gd name="connsiteY25" fmla="*/ 1063010 h 1981806"/>
                    <a:gd name="connsiteX26" fmla="*/ 271540 w 1728061"/>
                    <a:gd name="connsiteY26" fmla="*/ 1066943 h 1981806"/>
                    <a:gd name="connsiteX27" fmla="*/ 254744 w 1728061"/>
                    <a:gd name="connsiteY27" fmla="*/ 968418 h 1981806"/>
                    <a:gd name="connsiteX28" fmla="*/ 219472 w 1728061"/>
                    <a:gd name="connsiteY28" fmla="*/ 1003187 h 1981806"/>
                    <a:gd name="connsiteX29" fmla="*/ 109736 w 1728061"/>
                    <a:gd name="connsiteY29" fmla="*/ 886609 h 1981806"/>
                    <a:gd name="connsiteX30" fmla="*/ 132131 w 1728061"/>
                    <a:gd name="connsiteY30" fmla="*/ 794573 h 1981806"/>
                    <a:gd name="connsiteX31" fmla="*/ 239627 w 1728061"/>
                    <a:gd name="connsiteY31" fmla="*/ 802754 h 1981806"/>
                    <a:gd name="connsiteX32" fmla="*/ 230669 w 1728061"/>
                    <a:gd name="connsiteY32" fmla="*/ 757759 h 1981806"/>
                    <a:gd name="connsiteX33" fmla="*/ 51508 w 1728061"/>
                    <a:gd name="connsiteY33" fmla="*/ 637090 h 1981806"/>
                    <a:gd name="connsiteX34" fmla="*/ 67185 w 1728061"/>
                    <a:gd name="connsiteY34" fmla="*/ 489833 h 1981806"/>
                    <a:gd name="connsiteX35" fmla="*/ 0 w 1728061"/>
                    <a:gd name="connsiteY35" fmla="*/ 379391 h 1981806"/>
                    <a:gd name="connsiteX36" fmla="*/ 36392 w 1728061"/>
                    <a:gd name="connsiteY36" fmla="*/ 339607 h 1981806"/>
                    <a:gd name="connsiteX37" fmla="*/ 40591 w 1728061"/>
                    <a:gd name="connsiteY37" fmla="*/ 282084 h 1981806"/>
                    <a:gd name="connsiteX38" fmla="*/ 107776 w 1728061"/>
                    <a:gd name="connsiteY38" fmla="*/ 208208 h 1981806"/>
                    <a:gd name="connsiteX0" fmla="*/ 107776 w 1728061"/>
                    <a:gd name="connsiteY0" fmla="*/ 208208 h 2003664"/>
                    <a:gd name="connsiteX1" fmla="*/ 164764 w 1728061"/>
                    <a:gd name="connsiteY1" fmla="*/ 199994 h 2003664"/>
                    <a:gd name="connsiteX2" fmla="*/ 237948 w 1728061"/>
                    <a:gd name="connsiteY2" fmla="*/ 793013 h 2003664"/>
                    <a:gd name="connsiteX3" fmla="*/ 266727 w 1728061"/>
                    <a:gd name="connsiteY3" fmla="*/ 871270 h 2003664"/>
                    <a:gd name="connsiteX4" fmla="*/ 259819 w 1728061"/>
                    <a:gd name="connsiteY4" fmla="*/ 966399 h 2003664"/>
                    <a:gd name="connsiteX5" fmla="*/ 1203244 w 1728061"/>
                    <a:gd name="connsiteY5" fmla="*/ 549571 h 2003664"/>
                    <a:gd name="connsiteX6" fmla="*/ 1113741 w 1728061"/>
                    <a:gd name="connsiteY6" fmla="*/ 359961 h 2003664"/>
                    <a:gd name="connsiteX7" fmla="*/ 1018136 w 1728061"/>
                    <a:gd name="connsiteY7" fmla="*/ 310342 h 2003664"/>
                    <a:gd name="connsiteX8" fmla="*/ 998820 w 1728061"/>
                    <a:gd name="connsiteY8" fmla="*/ 23520 h 2003664"/>
                    <a:gd name="connsiteX9" fmla="*/ 1050329 w 1728061"/>
                    <a:gd name="connsiteY9" fmla="*/ 0 h 2003664"/>
                    <a:gd name="connsiteX10" fmla="*/ 1140749 w 1728061"/>
                    <a:gd name="connsiteY10" fmla="*/ 131347 h 2003664"/>
                    <a:gd name="connsiteX11" fmla="*/ 1275120 w 1728061"/>
                    <a:gd name="connsiteY11" fmla="*/ 207006 h 2003664"/>
                    <a:gd name="connsiteX12" fmla="*/ 1539662 w 1728061"/>
                    <a:gd name="connsiteY12" fmla="*/ 568319 h 2003664"/>
                    <a:gd name="connsiteX13" fmla="*/ 1569055 w 1728061"/>
                    <a:gd name="connsiteY13" fmla="*/ 1000375 h 2003664"/>
                    <a:gd name="connsiteX14" fmla="*/ 1598449 w 1728061"/>
                    <a:gd name="connsiteY14" fmla="*/ 1116697 h 2003664"/>
                    <a:gd name="connsiteX15" fmla="*/ 1727221 w 1728061"/>
                    <a:gd name="connsiteY15" fmla="*/ 1229186 h 2003664"/>
                    <a:gd name="connsiteX16" fmla="*/ 1606567 w 1728061"/>
                    <a:gd name="connsiteY16" fmla="*/ 1883788 h 2003664"/>
                    <a:gd name="connsiteX17" fmla="*/ 1606567 w 1728061"/>
                    <a:gd name="connsiteY17" fmla="*/ 1883788 h 2003664"/>
                    <a:gd name="connsiteX18" fmla="*/ 1665914 w 1728061"/>
                    <a:gd name="connsiteY18" fmla="*/ 1981806 h 2003664"/>
                    <a:gd name="connsiteX19" fmla="*/ 1301154 w 1728061"/>
                    <a:gd name="connsiteY19" fmla="*/ 1752638 h 2003664"/>
                    <a:gd name="connsiteX20" fmla="*/ 1155586 w 1728061"/>
                    <a:gd name="connsiteY20" fmla="*/ 1618803 h 2003664"/>
                    <a:gd name="connsiteX21" fmla="*/ 1012257 w 1728061"/>
                    <a:gd name="connsiteY21" fmla="*/ 1526767 h 2003664"/>
                    <a:gd name="connsiteX22" fmla="*/ 819622 w 1728061"/>
                    <a:gd name="connsiteY22" fmla="*/ 1402008 h 2003664"/>
                    <a:gd name="connsiteX23" fmla="*/ 464698 w 1728061"/>
                    <a:gd name="connsiteY23" fmla="*/ 1098802 h 2003664"/>
                    <a:gd name="connsiteX24" fmla="*/ 373998 w 1728061"/>
                    <a:gd name="connsiteY24" fmla="*/ 1063010 h 2003664"/>
                    <a:gd name="connsiteX25" fmla="*/ 271540 w 1728061"/>
                    <a:gd name="connsiteY25" fmla="*/ 1066943 h 2003664"/>
                    <a:gd name="connsiteX26" fmla="*/ 254744 w 1728061"/>
                    <a:gd name="connsiteY26" fmla="*/ 968418 h 2003664"/>
                    <a:gd name="connsiteX27" fmla="*/ 219472 w 1728061"/>
                    <a:gd name="connsiteY27" fmla="*/ 1003187 h 2003664"/>
                    <a:gd name="connsiteX28" fmla="*/ 109736 w 1728061"/>
                    <a:gd name="connsiteY28" fmla="*/ 886609 h 2003664"/>
                    <a:gd name="connsiteX29" fmla="*/ 132131 w 1728061"/>
                    <a:gd name="connsiteY29" fmla="*/ 794573 h 2003664"/>
                    <a:gd name="connsiteX30" fmla="*/ 239627 w 1728061"/>
                    <a:gd name="connsiteY30" fmla="*/ 802754 h 2003664"/>
                    <a:gd name="connsiteX31" fmla="*/ 230669 w 1728061"/>
                    <a:gd name="connsiteY31" fmla="*/ 757759 h 2003664"/>
                    <a:gd name="connsiteX32" fmla="*/ 51508 w 1728061"/>
                    <a:gd name="connsiteY32" fmla="*/ 637090 h 2003664"/>
                    <a:gd name="connsiteX33" fmla="*/ 67185 w 1728061"/>
                    <a:gd name="connsiteY33" fmla="*/ 489833 h 2003664"/>
                    <a:gd name="connsiteX34" fmla="*/ 0 w 1728061"/>
                    <a:gd name="connsiteY34" fmla="*/ 379391 h 2003664"/>
                    <a:gd name="connsiteX35" fmla="*/ 36392 w 1728061"/>
                    <a:gd name="connsiteY35" fmla="*/ 339607 h 2003664"/>
                    <a:gd name="connsiteX36" fmla="*/ 40591 w 1728061"/>
                    <a:gd name="connsiteY36" fmla="*/ 282084 h 2003664"/>
                    <a:gd name="connsiteX37" fmla="*/ 107776 w 1728061"/>
                    <a:gd name="connsiteY37" fmla="*/ 208208 h 2003664"/>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65914 w 1728061"/>
                    <a:gd name="connsiteY17" fmla="*/ 1981806 h 1981806"/>
                    <a:gd name="connsiteX18" fmla="*/ 1301154 w 1728061"/>
                    <a:gd name="connsiteY18" fmla="*/ 1752638 h 1981806"/>
                    <a:gd name="connsiteX19" fmla="*/ 1155586 w 1728061"/>
                    <a:gd name="connsiteY19" fmla="*/ 1618803 h 1981806"/>
                    <a:gd name="connsiteX20" fmla="*/ 1012257 w 1728061"/>
                    <a:gd name="connsiteY20" fmla="*/ 1526767 h 1981806"/>
                    <a:gd name="connsiteX21" fmla="*/ 819622 w 1728061"/>
                    <a:gd name="connsiteY21" fmla="*/ 1402008 h 1981806"/>
                    <a:gd name="connsiteX22" fmla="*/ 464698 w 1728061"/>
                    <a:gd name="connsiteY22" fmla="*/ 1098802 h 1981806"/>
                    <a:gd name="connsiteX23" fmla="*/ 373998 w 1728061"/>
                    <a:gd name="connsiteY23" fmla="*/ 1063010 h 1981806"/>
                    <a:gd name="connsiteX24" fmla="*/ 271540 w 1728061"/>
                    <a:gd name="connsiteY24" fmla="*/ 1066943 h 1981806"/>
                    <a:gd name="connsiteX25" fmla="*/ 254744 w 1728061"/>
                    <a:gd name="connsiteY25" fmla="*/ 968418 h 1981806"/>
                    <a:gd name="connsiteX26" fmla="*/ 219472 w 1728061"/>
                    <a:gd name="connsiteY26" fmla="*/ 1003187 h 1981806"/>
                    <a:gd name="connsiteX27" fmla="*/ 109736 w 1728061"/>
                    <a:gd name="connsiteY27" fmla="*/ 886609 h 1981806"/>
                    <a:gd name="connsiteX28" fmla="*/ 132131 w 1728061"/>
                    <a:gd name="connsiteY28" fmla="*/ 794573 h 1981806"/>
                    <a:gd name="connsiteX29" fmla="*/ 239627 w 1728061"/>
                    <a:gd name="connsiteY29" fmla="*/ 802754 h 1981806"/>
                    <a:gd name="connsiteX30" fmla="*/ 230669 w 1728061"/>
                    <a:gd name="connsiteY30" fmla="*/ 757759 h 1981806"/>
                    <a:gd name="connsiteX31" fmla="*/ 51508 w 1728061"/>
                    <a:gd name="connsiteY31" fmla="*/ 637090 h 1981806"/>
                    <a:gd name="connsiteX32" fmla="*/ 67185 w 1728061"/>
                    <a:gd name="connsiteY32" fmla="*/ 489833 h 1981806"/>
                    <a:gd name="connsiteX33" fmla="*/ 0 w 1728061"/>
                    <a:gd name="connsiteY33" fmla="*/ 379391 h 1981806"/>
                    <a:gd name="connsiteX34" fmla="*/ 36392 w 1728061"/>
                    <a:gd name="connsiteY34" fmla="*/ 339607 h 1981806"/>
                    <a:gd name="connsiteX35" fmla="*/ 40591 w 1728061"/>
                    <a:gd name="connsiteY35" fmla="*/ 282084 h 1981806"/>
                    <a:gd name="connsiteX36" fmla="*/ 107776 w 1728061"/>
                    <a:gd name="connsiteY36" fmla="*/ 208208 h 1981806"/>
                    <a:gd name="connsiteX0" fmla="*/ 107776 w 1738465"/>
                    <a:gd name="connsiteY0" fmla="*/ 208208 h 1981806"/>
                    <a:gd name="connsiteX1" fmla="*/ 164764 w 1738465"/>
                    <a:gd name="connsiteY1" fmla="*/ 199994 h 1981806"/>
                    <a:gd name="connsiteX2" fmla="*/ 237948 w 1738465"/>
                    <a:gd name="connsiteY2" fmla="*/ 793013 h 1981806"/>
                    <a:gd name="connsiteX3" fmla="*/ 266727 w 1738465"/>
                    <a:gd name="connsiteY3" fmla="*/ 871270 h 1981806"/>
                    <a:gd name="connsiteX4" fmla="*/ 259819 w 1738465"/>
                    <a:gd name="connsiteY4" fmla="*/ 966399 h 1981806"/>
                    <a:gd name="connsiteX5" fmla="*/ 1203244 w 1738465"/>
                    <a:gd name="connsiteY5" fmla="*/ 549571 h 1981806"/>
                    <a:gd name="connsiteX6" fmla="*/ 1113741 w 1738465"/>
                    <a:gd name="connsiteY6" fmla="*/ 359961 h 1981806"/>
                    <a:gd name="connsiteX7" fmla="*/ 1018136 w 1738465"/>
                    <a:gd name="connsiteY7" fmla="*/ 310342 h 1981806"/>
                    <a:gd name="connsiteX8" fmla="*/ 998820 w 1738465"/>
                    <a:gd name="connsiteY8" fmla="*/ 23520 h 1981806"/>
                    <a:gd name="connsiteX9" fmla="*/ 1050329 w 1738465"/>
                    <a:gd name="connsiteY9" fmla="*/ 0 h 1981806"/>
                    <a:gd name="connsiteX10" fmla="*/ 1140749 w 1738465"/>
                    <a:gd name="connsiteY10" fmla="*/ 131347 h 1981806"/>
                    <a:gd name="connsiteX11" fmla="*/ 1275120 w 1738465"/>
                    <a:gd name="connsiteY11" fmla="*/ 207006 h 1981806"/>
                    <a:gd name="connsiteX12" fmla="*/ 1539662 w 1738465"/>
                    <a:gd name="connsiteY12" fmla="*/ 568319 h 1981806"/>
                    <a:gd name="connsiteX13" fmla="*/ 1569055 w 1738465"/>
                    <a:gd name="connsiteY13" fmla="*/ 1000375 h 1981806"/>
                    <a:gd name="connsiteX14" fmla="*/ 1598449 w 1738465"/>
                    <a:gd name="connsiteY14" fmla="*/ 1116697 h 1981806"/>
                    <a:gd name="connsiteX15" fmla="*/ 1727221 w 1738465"/>
                    <a:gd name="connsiteY15" fmla="*/ 1229186 h 1981806"/>
                    <a:gd name="connsiteX16" fmla="*/ 1665914 w 1738465"/>
                    <a:gd name="connsiteY16" fmla="*/ 1981806 h 1981806"/>
                    <a:gd name="connsiteX17" fmla="*/ 1301154 w 1738465"/>
                    <a:gd name="connsiteY17" fmla="*/ 1752638 h 1981806"/>
                    <a:gd name="connsiteX18" fmla="*/ 1155586 w 1738465"/>
                    <a:gd name="connsiteY18" fmla="*/ 1618803 h 1981806"/>
                    <a:gd name="connsiteX19" fmla="*/ 1012257 w 1738465"/>
                    <a:gd name="connsiteY19" fmla="*/ 1526767 h 1981806"/>
                    <a:gd name="connsiteX20" fmla="*/ 819622 w 1738465"/>
                    <a:gd name="connsiteY20" fmla="*/ 1402008 h 1981806"/>
                    <a:gd name="connsiteX21" fmla="*/ 464698 w 1738465"/>
                    <a:gd name="connsiteY21" fmla="*/ 1098802 h 1981806"/>
                    <a:gd name="connsiteX22" fmla="*/ 373998 w 1738465"/>
                    <a:gd name="connsiteY22" fmla="*/ 1063010 h 1981806"/>
                    <a:gd name="connsiteX23" fmla="*/ 271540 w 1738465"/>
                    <a:gd name="connsiteY23" fmla="*/ 1066943 h 1981806"/>
                    <a:gd name="connsiteX24" fmla="*/ 254744 w 1738465"/>
                    <a:gd name="connsiteY24" fmla="*/ 968418 h 1981806"/>
                    <a:gd name="connsiteX25" fmla="*/ 219472 w 1738465"/>
                    <a:gd name="connsiteY25" fmla="*/ 1003187 h 1981806"/>
                    <a:gd name="connsiteX26" fmla="*/ 109736 w 1738465"/>
                    <a:gd name="connsiteY26" fmla="*/ 886609 h 1981806"/>
                    <a:gd name="connsiteX27" fmla="*/ 132131 w 1738465"/>
                    <a:gd name="connsiteY27" fmla="*/ 794573 h 1981806"/>
                    <a:gd name="connsiteX28" fmla="*/ 239627 w 1738465"/>
                    <a:gd name="connsiteY28" fmla="*/ 802754 h 1981806"/>
                    <a:gd name="connsiteX29" fmla="*/ 230669 w 1738465"/>
                    <a:gd name="connsiteY29" fmla="*/ 757759 h 1981806"/>
                    <a:gd name="connsiteX30" fmla="*/ 51508 w 1738465"/>
                    <a:gd name="connsiteY30" fmla="*/ 637090 h 1981806"/>
                    <a:gd name="connsiteX31" fmla="*/ 67185 w 1738465"/>
                    <a:gd name="connsiteY31" fmla="*/ 489833 h 1981806"/>
                    <a:gd name="connsiteX32" fmla="*/ 0 w 1738465"/>
                    <a:gd name="connsiteY32" fmla="*/ 379391 h 1981806"/>
                    <a:gd name="connsiteX33" fmla="*/ 36392 w 1738465"/>
                    <a:gd name="connsiteY33" fmla="*/ 339607 h 1981806"/>
                    <a:gd name="connsiteX34" fmla="*/ 40591 w 1738465"/>
                    <a:gd name="connsiteY34" fmla="*/ 282084 h 1981806"/>
                    <a:gd name="connsiteX35" fmla="*/ 107776 w 1738465"/>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203244 w 1727221"/>
                    <a:gd name="connsiteY6" fmla="*/ 555025 h 1987260"/>
                    <a:gd name="connsiteX7" fmla="*/ 1113741 w 1727221"/>
                    <a:gd name="connsiteY7" fmla="*/ 365415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203244 w 1727221"/>
                    <a:gd name="connsiteY7" fmla="*/ 555025 h 1987260"/>
                    <a:gd name="connsiteX8" fmla="*/ 1113741 w 1727221"/>
                    <a:gd name="connsiteY8" fmla="*/ 365415 h 1987260"/>
                    <a:gd name="connsiteX9" fmla="*/ 1027374 w 1727221"/>
                    <a:gd name="connsiteY9" fmla="*/ 314284 h 1987260"/>
                    <a:gd name="connsiteX10" fmla="*/ 998820 w 1727221"/>
                    <a:gd name="connsiteY10" fmla="*/ 28974 h 1987260"/>
                    <a:gd name="connsiteX11" fmla="*/ 1050329 w 1727221"/>
                    <a:gd name="connsiteY11" fmla="*/ 5454 h 1987260"/>
                    <a:gd name="connsiteX12" fmla="*/ 1140749 w 1727221"/>
                    <a:gd name="connsiteY12" fmla="*/ 136801 h 1987260"/>
                    <a:gd name="connsiteX13" fmla="*/ 1275120 w 1727221"/>
                    <a:gd name="connsiteY13" fmla="*/ 212460 h 1987260"/>
                    <a:gd name="connsiteX14" fmla="*/ 1539662 w 1727221"/>
                    <a:gd name="connsiteY14" fmla="*/ 573773 h 1987260"/>
                    <a:gd name="connsiteX15" fmla="*/ 1569055 w 1727221"/>
                    <a:gd name="connsiteY15" fmla="*/ 1005829 h 1987260"/>
                    <a:gd name="connsiteX16" fmla="*/ 1598449 w 1727221"/>
                    <a:gd name="connsiteY16" fmla="*/ 1122151 h 1987260"/>
                    <a:gd name="connsiteX17" fmla="*/ 1727221 w 1727221"/>
                    <a:gd name="connsiteY17" fmla="*/ 1234640 h 1987260"/>
                    <a:gd name="connsiteX18" fmla="*/ 1665914 w 1727221"/>
                    <a:gd name="connsiteY18" fmla="*/ 1987260 h 1987260"/>
                    <a:gd name="connsiteX19" fmla="*/ 1301154 w 1727221"/>
                    <a:gd name="connsiteY19" fmla="*/ 1758092 h 1987260"/>
                    <a:gd name="connsiteX20" fmla="*/ 1155586 w 1727221"/>
                    <a:gd name="connsiteY20" fmla="*/ 1624257 h 1987260"/>
                    <a:gd name="connsiteX21" fmla="*/ 1012257 w 1727221"/>
                    <a:gd name="connsiteY21" fmla="*/ 1532221 h 1987260"/>
                    <a:gd name="connsiteX22" fmla="*/ 819622 w 1727221"/>
                    <a:gd name="connsiteY22" fmla="*/ 1407462 h 1987260"/>
                    <a:gd name="connsiteX23" fmla="*/ 464698 w 1727221"/>
                    <a:gd name="connsiteY23" fmla="*/ 1104256 h 1987260"/>
                    <a:gd name="connsiteX24" fmla="*/ 373998 w 1727221"/>
                    <a:gd name="connsiteY24" fmla="*/ 1068464 h 1987260"/>
                    <a:gd name="connsiteX25" fmla="*/ 271540 w 1727221"/>
                    <a:gd name="connsiteY25" fmla="*/ 1072397 h 1987260"/>
                    <a:gd name="connsiteX26" fmla="*/ 254744 w 1727221"/>
                    <a:gd name="connsiteY26" fmla="*/ 973872 h 1987260"/>
                    <a:gd name="connsiteX27" fmla="*/ 219472 w 1727221"/>
                    <a:gd name="connsiteY27" fmla="*/ 1008641 h 1987260"/>
                    <a:gd name="connsiteX28" fmla="*/ 109736 w 1727221"/>
                    <a:gd name="connsiteY28" fmla="*/ 892063 h 1987260"/>
                    <a:gd name="connsiteX29" fmla="*/ 132131 w 1727221"/>
                    <a:gd name="connsiteY29" fmla="*/ 800027 h 1987260"/>
                    <a:gd name="connsiteX30" fmla="*/ 239627 w 1727221"/>
                    <a:gd name="connsiteY30" fmla="*/ 808208 h 1987260"/>
                    <a:gd name="connsiteX31" fmla="*/ 230669 w 1727221"/>
                    <a:gd name="connsiteY31" fmla="*/ 763213 h 1987260"/>
                    <a:gd name="connsiteX32" fmla="*/ 51508 w 1727221"/>
                    <a:gd name="connsiteY32" fmla="*/ 642544 h 1987260"/>
                    <a:gd name="connsiteX33" fmla="*/ 67185 w 1727221"/>
                    <a:gd name="connsiteY33" fmla="*/ 495287 h 1987260"/>
                    <a:gd name="connsiteX34" fmla="*/ 0 w 1727221"/>
                    <a:gd name="connsiteY34" fmla="*/ 384845 h 1987260"/>
                    <a:gd name="connsiteX35" fmla="*/ 36392 w 1727221"/>
                    <a:gd name="connsiteY35" fmla="*/ 345061 h 1987260"/>
                    <a:gd name="connsiteX36" fmla="*/ 40591 w 1727221"/>
                    <a:gd name="connsiteY36" fmla="*/ 287538 h 1987260"/>
                    <a:gd name="connsiteX37" fmla="*/ 107776 w 1727221"/>
                    <a:gd name="connsiteY37"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35772 w 1727221"/>
                    <a:gd name="connsiteY7" fmla="*/ 442111 h 1987260"/>
                    <a:gd name="connsiteX8" fmla="*/ 1203244 w 1727221"/>
                    <a:gd name="connsiteY8" fmla="*/ 555025 h 1987260"/>
                    <a:gd name="connsiteX9" fmla="*/ 1113741 w 1727221"/>
                    <a:gd name="connsiteY9" fmla="*/ 365415 h 1987260"/>
                    <a:gd name="connsiteX10" fmla="*/ 1027374 w 1727221"/>
                    <a:gd name="connsiteY10" fmla="*/ 314284 h 1987260"/>
                    <a:gd name="connsiteX11" fmla="*/ 998820 w 1727221"/>
                    <a:gd name="connsiteY11" fmla="*/ 28974 h 1987260"/>
                    <a:gd name="connsiteX12" fmla="*/ 1050329 w 1727221"/>
                    <a:gd name="connsiteY12" fmla="*/ 5454 h 1987260"/>
                    <a:gd name="connsiteX13" fmla="*/ 1140749 w 1727221"/>
                    <a:gd name="connsiteY13" fmla="*/ 136801 h 1987260"/>
                    <a:gd name="connsiteX14" fmla="*/ 1275120 w 1727221"/>
                    <a:gd name="connsiteY14" fmla="*/ 212460 h 1987260"/>
                    <a:gd name="connsiteX15" fmla="*/ 1539662 w 1727221"/>
                    <a:gd name="connsiteY15" fmla="*/ 573773 h 1987260"/>
                    <a:gd name="connsiteX16" fmla="*/ 1569055 w 1727221"/>
                    <a:gd name="connsiteY16" fmla="*/ 1005829 h 1987260"/>
                    <a:gd name="connsiteX17" fmla="*/ 1598449 w 1727221"/>
                    <a:gd name="connsiteY17" fmla="*/ 1122151 h 1987260"/>
                    <a:gd name="connsiteX18" fmla="*/ 1727221 w 1727221"/>
                    <a:gd name="connsiteY18" fmla="*/ 1234640 h 1987260"/>
                    <a:gd name="connsiteX19" fmla="*/ 1665914 w 1727221"/>
                    <a:gd name="connsiteY19" fmla="*/ 1987260 h 1987260"/>
                    <a:gd name="connsiteX20" fmla="*/ 1301154 w 1727221"/>
                    <a:gd name="connsiteY20" fmla="*/ 1758092 h 1987260"/>
                    <a:gd name="connsiteX21" fmla="*/ 1155586 w 1727221"/>
                    <a:gd name="connsiteY21" fmla="*/ 1624257 h 1987260"/>
                    <a:gd name="connsiteX22" fmla="*/ 1012257 w 1727221"/>
                    <a:gd name="connsiteY22" fmla="*/ 1532221 h 1987260"/>
                    <a:gd name="connsiteX23" fmla="*/ 819622 w 1727221"/>
                    <a:gd name="connsiteY23" fmla="*/ 1407462 h 1987260"/>
                    <a:gd name="connsiteX24" fmla="*/ 464698 w 1727221"/>
                    <a:gd name="connsiteY24" fmla="*/ 1104256 h 1987260"/>
                    <a:gd name="connsiteX25" fmla="*/ 373998 w 1727221"/>
                    <a:gd name="connsiteY25" fmla="*/ 1068464 h 1987260"/>
                    <a:gd name="connsiteX26" fmla="*/ 271540 w 1727221"/>
                    <a:gd name="connsiteY26" fmla="*/ 1072397 h 1987260"/>
                    <a:gd name="connsiteX27" fmla="*/ 254744 w 1727221"/>
                    <a:gd name="connsiteY27" fmla="*/ 973872 h 1987260"/>
                    <a:gd name="connsiteX28" fmla="*/ 219472 w 1727221"/>
                    <a:gd name="connsiteY28" fmla="*/ 1008641 h 1987260"/>
                    <a:gd name="connsiteX29" fmla="*/ 109736 w 1727221"/>
                    <a:gd name="connsiteY29" fmla="*/ 892063 h 1987260"/>
                    <a:gd name="connsiteX30" fmla="*/ 132131 w 1727221"/>
                    <a:gd name="connsiteY30" fmla="*/ 800027 h 1987260"/>
                    <a:gd name="connsiteX31" fmla="*/ 239627 w 1727221"/>
                    <a:gd name="connsiteY31" fmla="*/ 808208 h 1987260"/>
                    <a:gd name="connsiteX32" fmla="*/ 230669 w 1727221"/>
                    <a:gd name="connsiteY32" fmla="*/ 763213 h 1987260"/>
                    <a:gd name="connsiteX33" fmla="*/ 51508 w 1727221"/>
                    <a:gd name="connsiteY33" fmla="*/ 642544 h 1987260"/>
                    <a:gd name="connsiteX34" fmla="*/ 67185 w 1727221"/>
                    <a:gd name="connsiteY34" fmla="*/ 495287 h 1987260"/>
                    <a:gd name="connsiteX35" fmla="*/ 0 w 1727221"/>
                    <a:gd name="connsiteY35" fmla="*/ 384845 h 1987260"/>
                    <a:gd name="connsiteX36" fmla="*/ 36392 w 1727221"/>
                    <a:gd name="connsiteY36" fmla="*/ 345061 h 1987260"/>
                    <a:gd name="connsiteX37" fmla="*/ 40591 w 1727221"/>
                    <a:gd name="connsiteY37" fmla="*/ 287538 h 1987260"/>
                    <a:gd name="connsiteX38" fmla="*/ 107776 w 1727221"/>
                    <a:gd name="connsiteY38"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856612 w 1727221"/>
                    <a:gd name="connsiteY8" fmla="*/ 810253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9642 w 1729087"/>
                    <a:gd name="connsiteY0" fmla="*/ 213662 h 1987260"/>
                    <a:gd name="connsiteX1" fmla="*/ 166630 w 1729087"/>
                    <a:gd name="connsiteY1" fmla="*/ 205448 h 1987260"/>
                    <a:gd name="connsiteX2" fmla="*/ 239814 w 1729087"/>
                    <a:gd name="connsiteY2" fmla="*/ 798467 h 1987260"/>
                    <a:gd name="connsiteX3" fmla="*/ 268593 w 1729087"/>
                    <a:gd name="connsiteY3" fmla="*/ 876724 h 1987260"/>
                    <a:gd name="connsiteX4" fmla="*/ 261685 w 1729087"/>
                    <a:gd name="connsiteY4" fmla="*/ 971853 h 1987260"/>
                    <a:gd name="connsiteX5" fmla="*/ 273406 w 1729087"/>
                    <a:gd name="connsiteY5" fmla="*/ 1071218 h 1987260"/>
                    <a:gd name="connsiteX6" fmla="*/ 1046036 w 1729087"/>
                    <a:gd name="connsiteY6" fmla="*/ 1009471 h 1987260"/>
                    <a:gd name="connsiteX7" fmla="*/ 1076830 w 1729087"/>
                    <a:gd name="connsiteY7" fmla="*/ 861384 h 1987260"/>
                    <a:gd name="connsiteX8" fmla="*/ 1074031 w 1729087"/>
                    <a:gd name="connsiteY8" fmla="*/ 777018 h 1987260"/>
                    <a:gd name="connsiteX9" fmla="*/ 1037638 w 1729087"/>
                    <a:gd name="connsiteY9" fmla="*/ 442111 h 1987260"/>
                    <a:gd name="connsiteX10" fmla="*/ 1205110 w 1729087"/>
                    <a:gd name="connsiteY10" fmla="*/ 555025 h 1987260"/>
                    <a:gd name="connsiteX11" fmla="*/ 1115607 w 1729087"/>
                    <a:gd name="connsiteY11" fmla="*/ 365415 h 1987260"/>
                    <a:gd name="connsiteX12" fmla="*/ 1029240 w 1729087"/>
                    <a:gd name="connsiteY12" fmla="*/ 314284 h 1987260"/>
                    <a:gd name="connsiteX13" fmla="*/ 1000686 w 1729087"/>
                    <a:gd name="connsiteY13" fmla="*/ 28974 h 1987260"/>
                    <a:gd name="connsiteX14" fmla="*/ 1052195 w 1729087"/>
                    <a:gd name="connsiteY14" fmla="*/ 5454 h 1987260"/>
                    <a:gd name="connsiteX15" fmla="*/ 1142615 w 1729087"/>
                    <a:gd name="connsiteY15" fmla="*/ 136801 h 1987260"/>
                    <a:gd name="connsiteX16" fmla="*/ 1276986 w 1729087"/>
                    <a:gd name="connsiteY16" fmla="*/ 212460 h 1987260"/>
                    <a:gd name="connsiteX17" fmla="*/ 1541528 w 1729087"/>
                    <a:gd name="connsiteY17" fmla="*/ 573773 h 1987260"/>
                    <a:gd name="connsiteX18" fmla="*/ 1570921 w 1729087"/>
                    <a:gd name="connsiteY18" fmla="*/ 1005829 h 1987260"/>
                    <a:gd name="connsiteX19" fmla="*/ 1600315 w 1729087"/>
                    <a:gd name="connsiteY19" fmla="*/ 1122151 h 1987260"/>
                    <a:gd name="connsiteX20" fmla="*/ 1729087 w 1729087"/>
                    <a:gd name="connsiteY20" fmla="*/ 1234640 h 1987260"/>
                    <a:gd name="connsiteX21" fmla="*/ 1667780 w 1729087"/>
                    <a:gd name="connsiteY21" fmla="*/ 1987260 h 1987260"/>
                    <a:gd name="connsiteX22" fmla="*/ 1303020 w 1729087"/>
                    <a:gd name="connsiteY22" fmla="*/ 1758092 h 1987260"/>
                    <a:gd name="connsiteX23" fmla="*/ 1135057 w 1729087"/>
                    <a:gd name="connsiteY23" fmla="*/ 1603805 h 1987260"/>
                    <a:gd name="connsiteX24" fmla="*/ 1014123 w 1729087"/>
                    <a:gd name="connsiteY24" fmla="*/ 1532221 h 1987260"/>
                    <a:gd name="connsiteX25" fmla="*/ 821488 w 1729087"/>
                    <a:gd name="connsiteY25" fmla="*/ 1407462 h 1987260"/>
                    <a:gd name="connsiteX26" fmla="*/ 466564 w 1729087"/>
                    <a:gd name="connsiteY26" fmla="*/ 1104256 h 1987260"/>
                    <a:gd name="connsiteX27" fmla="*/ 375864 w 1729087"/>
                    <a:gd name="connsiteY27" fmla="*/ 1068464 h 1987260"/>
                    <a:gd name="connsiteX28" fmla="*/ 273406 w 1729087"/>
                    <a:gd name="connsiteY28" fmla="*/ 1072397 h 1987260"/>
                    <a:gd name="connsiteX29" fmla="*/ 267808 w 1729087"/>
                    <a:gd name="connsiteY29" fmla="*/ 1025003 h 1987260"/>
                    <a:gd name="connsiteX30" fmla="*/ 221338 w 1729087"/>
                    <a:gd name="connsiteY30" fmla="*/ 1008641 h 1987260"/>
                    <a:gd name="connsiteX31" fmla="*/ 111602 w 1729087"/>
                    <a:gd name="connsiteY31" fmla="*/ 892063 h 1987260"/>
                    <a:gd name="connsiteX32" fmla="*/ 133997 w 1729087"/>
                    <a:gd name="connsiteY32" fmla="*/ 800027 h 1987260"/>
                    <a:gd name="connsiteX33" fmla="*/ 241493 w 1729087"/>
                    <a:gd name="connsiteY33" fmla="*/ 808208 h 1987260"/>
                    <a:gd name="connsiteX34" fmla="*/ 232535 w 1729087"/>
                    <a:gd name="connsiteY34" fmla="*/ 763213 h 1987260"/>
                    <a:gd name="connsiteX35" fmla="*/ 53374 w 1729087"/>
                    <a:gd name="connsiteY35" fmla="*/ 642544 h 1987260"/>
                    <a:gd name="connsiteX36" fmla="*/ 69051 w 1729087"/>
                    <a:gd name="connsiteY36" fmla="*/ 495287 h 1987260"/>
                    <a:gd name="connsiteX37" fmla="*/ 1866 w 1729087"/>
                    <a:gd name="connsiteY37" fmla="*/ 384845 h 1987260"/>
                    <a:gd name="connsiteX38" fmla="*/ 38258 w 1729087"/>
                    <a:gd name="connsiteY38" fmla="*/ 345061 h 1987260"/>
                    <a:gd name="connsiteX39" fmla="*/ 42457 w 1729087"/>
                    <a:gd name="connsiteY39" fmla="*/ 287538 h 1987260"/>
                    <a:gd name="connsiteX40" fmla="*/ 109642 w 1729087"/>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2235538"/>
                    <a:gd name="connsiteY0" fmla="*/ 213662 h 1758093"/>
                    <a:gd name="connsiteX1" fmla="*/ 177828 w 2235538"/>
                    <a:gd name="connsiteY1" fmla="*/ 205448 h 1758093"/>
                    <a:gd name="connsiteX2" fmla="*/ 251012 w 2235538"/>
                    <a:gd name="connsiteY2" fmla="*/ 798467 h 1758093"/>
                    <a:gd name="connsiteX3" fmla="*/ 279791 w 2235538"/>
                    <a:gd name="connsiteY3" fmla="*/ 876724 h 1758093"/>
                    <a:gd name="connsiteX4" fmla="*/ 272883 w 2235538"/>
                    <a:gd name="connsiteY4" fmla="*/ 971853 h 1758093"/>
                    <a:gd name="connsiteX5" fmla="*/ 284604 w 2235538"/>
                    <a:gd name="connsiteY5" fmla="*/ 1071218 h 1758093"/>
                    <a:gd name="connsiteX6" fmla="*/ 1057234 w 2235538"/>
                    <a:gd name="connsiteY6" fmla="*/ 1009471 h 1758093"/>
                    <a:gd name="connsiteX7" fmla="*/ 1088028 w 2235538"/>
                    <a:gd name="connsiteY7" fmla="*/ 861384 h 1758093"/>
                    <a:gd name="connsiteX8" fmla="*/ 1085229 w 2235538"/>
                    <a:gd name="connsiteY8" fmla="*/ 777018 h 1758093"/>
                    <a:gd name="connsiteX9" fmla="*/ 1048836 w 2235538"/>
                    <a:gd name="connsiteY9" fmla="*/ 442111 h 1758093"/>
                    <a:gd name="connsiteX10" fmla="*/ 1216308 w 2235538"/>
                    <a:gd name="connsiteY10" fmla="*/ 555025 h 1758093"/>
                    <a:gd name="connsiteX11" fmla="*/ 1126805 w 2235538"/>
                    <a:gd name="connsiteY11" fmla="*/ 365415 h 1758093"/>
                    <a:gd name="connsiteX12" fmla="*/ 1040438 w 2235538"/>
                    <a:gd name="connsiteY12" fmla="*/ 314284 h 1758093"/>
                    <a:gd name="connsiteX13" fmla="*/ 1011884 w 2235538"/>
                    <a:gd name="connsiteY13" fmla="*/ 28974 h 1758093"/>
                    <a:gd name="connsiteX14" fmla="*/ 1063393 w 2235538"/>
                    <a:gd name="connsiteY14" fmla="*/ 5454 h 1758093"/>
                    <a:gd name="connsiteX15" fmla="*/ 1153813 w 2235538"/>
                    <a:gd name="connsiteY15" fmla="*/ 136801 h 1758093"/>
                    <a:gd name="connsiteX16" fmla="*/ 1288184 w 2235538"/>
                    <a:gd name="connsiteY16" fmla="*/ 212460 h 1758093"/>
                    <a:gd name="connsiteX17" fmla="*/ 1552726 w 2235538"/>
                    <a:gd name="connsiteY17" fmla="*/ 573773 h 1758093"/>
                    <a:gd name="connsiteX18" fmla="*/ 1582119 w 2235538"/>
                    <a:gd name="connsiteY18" fmla="*/ 1005829 h 1758093"/>
                    <a:gd name="connsiteX19" fmla="*/ 1611513 w 2235538"/>
                    <a:gd name="connsiteY19" fmla="*/ 1122151 h 1758093"/>
                    <a:gd name="connsiteX20" fmla="*/ 1740285 w 2235538"/>
                    <a:gd name="connsiteY20" fmla="*/ 1234640 h 1758093"/>
                    <a:gd name="connsiteX21" fmla="*/ 2235538 w 2235538"/>
                    <a:gd name="connsiteY21" fmla="*/ 1741106 h 1758093"/>
                    <a:gd name="connsiteX22" fmla="*/ 1314218 w 2235538"/>
                    <a:gd name="connsiteY22" fmla="*/ 1758092 h 1758093"/>
                    <a:gd name="connsiteX23" fmla="*/ 1146255 w 2235538"/>
                    <a:gd name="connsiteY23" fmla="*/ 1603805 h 1758093"/>
                    <a:gd name="connsiteX24" fmla="*/ 1025321 w 2235538"/>
                    <a:gd name="connsiteY24" fmla="*/ 1532221 h 1758093"/>
                    <a:gd name="connsiteX25" fmla="*/ 832686 w 2235538"/>
                    <a:gd name="connsiteY25" fmla="*/ 1407462 h 1758093"/>
                    <a:gd name="connsiteX26" fmla="*/ 477762 w 2235538"/>
                    <a:gd name="connsiteY26" fmla="*/ 1104256 h 1758093"/>
                    <a:gd name="connsiteX27" fmla="*/ 387062 w 2235538"/>
                    <a:gd name="connsiteY27" fmla="*/ 1068464 h 1758093"/>
                    <a:gd name="connsiteX28" fmla="*/ 284604 w 2235538"/>
                    <a:gd name="connsiteY28" fmla="*/ 1072397 h 1758093"/>
                    <a:gd name="connsiteX29" fmla="*/ 279006 w 2235538"/>
                    <a:gd name="connsiteY29" fmla="*/ 1025003 h 1758093"/>
                    <a:gd name="connsiteX30" fmla="*/ 232536 w 2235538"/>
                    <a:gd name="connsiteY30" fmla="*/ 1008641 h 1758093"/>
                    <a:gd name="connsiteX31" fmla="*/ 122800 w 2235538"/>
                    <a:gd name="connsiteY31" fmla="*/ 892063 h 1758093"/>
                    <a:gd name="connsiteX32" fmla="*/ 145195 w 2235538"/>
                    <a:gd name="connsiteY32" fmla="*/ 800027 h 1758093"/>
                    <a:gd name="connsiteX33" fmla="*/ 252691 w 2235538"/>
                    <a:gd name="connsiteY33" fmla="*/ 808208 h 1758093"/>
                    <a:gd name="connsiteX34" fmla="*/ 243733 w 2235538"/>
                    <a:gd name="connsiteY34" fmla="*/ 763213 h 1758093"/>
                    <a:gd name="connsiteX35" fmla="*/ 64572 w 2235538"/>
                    <a:gd name="connsiteY35" fmla="*/ 642544 h 1758093"/>
                    <a:gd name="connsiteX36" fmla="*/ 80249 w 2235538"/>
                    <a:gd name="connsiteY36" fmla="*/ 495287 h 1758093"/>
                    <a:gd name="connsiteX37" fmla="*/ 13064 w 2235538"/>
                    <a:gd name="connsiteY37" fmla="*/ 384845 h 1758093"/>
                    <a:gd name="connsiteX38" fmla="*/ 49456 w 2235538"/>
                    <a:gd name="connsiteY38" fmla="*/ 345061 h 1758093"/>
                    <a:gd name="connsiteX39" fmla="*/ 53655 w 2235538"/>
                    <a:gd name="connsiteY39" fmla="*/ 287538 h 1758093"/>
                    <a:gd name="connsiteX40" fmla="*/ 120840 w 2235538"/>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146255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3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19962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668091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149804 w 1755703"/>
                    <a:gd name="connsiteY33" fmla="*/ 803777 h 1758093"/>
                    <a:gd name="connsiteX34" fmla="*/ 252691 w 1755703"/>
                    <a:gd name="connsiteY34" fmla="*/ 808208 h 1758093"/>
                    <a:gd name="connsiteX35" fmla="*/ 243733 w 1755703"/>
                    <a:gd name="connsiteY35" fmla="*/ 763213 h 1758093"/>
                    <a:gd name="connsiteX36" fmla="*/ 64572 w 1755703"/>
                    <a:gd name="connsiteY36" fmla="*/ 642544 h 1758093"/>
                    <a:gd name="connsiteX37" fmla="*/ 80249 w 1755703"/>
                    <a:gd name="connsiteY37" fmla="*/ 495287 h 1758093"/>
                    <a:gd name="connsiteX38" fmla="*/ 13064 w 1755703"/>
                    <a:gd name="connsiteY38" fmla="*/ 384845 h 1758093"/>
                    <a:gd name="connsiteX39" fmla="*/ 49456 w 1755703"/>
                    <a:gd name="connsiteY39" fmla="*/ 345061 h 1758093"/>
                    <a:gd name="connsiteX40" fmla="*/ 53655 w 1755703"/>
                    <a:gd name="connsiteY40" fmla="*/ 287538 h 1758093"/>
                    <a:gd name="connsiteX41" fmla="*/ 120840 w 1755703"/>
                    <a:gd name="connsiteY41" fmla="*/ 213662 h 17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55703" h="1758093">
                      <a:moveTo>
                        <a:pt x="120840" y="213662"/>
                      </a:moveTo>
                      <a:lnTo>
                        <a:pt x="177828" y="205448"/>
                      </a:lnTo>
                      <a:lnTo>
                        <a:pt x="251012" y="798467"/>
                      </a:lnTo>
                      <a:cubicBezTo>
                        <a:pt x="260605" y="824553"/>
                        <a:pt x="283262" y="843821"/>
                        <a:pt x="279791" y="876724"/>
                      </a:cubicBezTo>
                      <a:lnTo>
                        <a:pt x="272883" y="971853"/>
                      </a:lnTo>
                      <a:lnTo>
                        <a:pt x="284604" y="1071218"/>
                      </a:lnTo>
                      <a:lnTo>
                        <a:pt x="989108" y="1009470"/>
                      </a:lnTo>
                      <a:cubicBezTo>
                        <a:pt x="1042297" y="1004422"/>
                        <a:pt x="1085228" y="894554"/>
                        <a:pt x="1088028" y="861384"/>
                      </a:cubicBezTo>
                      <a:lnTo>
                        <a:pt x="1085229" y="777018"/>
                      </a:lnTo>
                      <a:lnTo>
                        <a:pt x="1048836" y="442111"/>
                      </a:lnTo>
                      <a:lnTo>
                        <a:pt x="1216308" y="555025"/>
                      </a:lnTo>
                      <a:cubicBezTo>
                        <a:pt x="1186474" y="491822"/>
                        <a:pt x="1131444" y="443957"/>
                        <a:pt x="1126805" y="365415"/>
                      </a:cubicBezTo>
                      <a:cubicBezTo>
                        <a:pt x="1092417" y="381606"/>
                        <a:pt x="1041233" y="344111"/>
                        <a:pt x="1040438" y="314284"/>
                      </a:cubicBezTo>
                      <a:lnTo>
                        <a:pt x="1011884" y="28974"/>
                      </a:lnTo>
                      <a:cubicBezTo>
                        <a:pt x="1029054" y="21134"/>
                        <a:pt x="1023828" y="0"/>
                        <a:pt x="1063393" y="5454"/>
                      </a:cubicBezTo>
                      <a:cubicBezTo>
                        <a:pt x="1101931" y="23671"/>
                        <a:pt x="1123673" y="93019"/>
                        <a:pt x="1153813" y="136801"/>
                      </a:cubicBezTo>
                      <a:cubicBezTo>
                        <a:pt x="1193004" y="182473"/>
                        <a:pt x="1251792" y="164231"/>
                        <a:pt x="1288184" y="212460"/>
                      </a:cubicBezTo>
                      <a:cubicBezTo>
                        <a:pt x="1376365" y="332898"/>
                        <a:pt x="1489739" y="450779"/>
                        <a:pt x="1552726" y="573773"/>
                      </a:cubicBezTo>
                      <a:cubicBezTo>
                        <a:pt x="1582400" y="623200"/>
                        <a:pt x="1572321" y="861810"/>
                        <a:pt x="1582119" y="1005829"/>
                      </a:cubicBezTo>
                      <a:cubicBezTo>
                        <a:pt x="1586598" y="1062499"/>
                        <a:pt x="1571202" y="1088490"/>
                        <a:pt x="1611513" y="1122151"/>
                      </a:cubicBezTo>
                      <a:lnTo>
                        <a:pt x="1740285" y="1234640"/>
                      </a:lnTo>
                      <a:lnTo>
                        <a:pt x="1755703" y="1741107"/>
                      </a:lnTo>
                      <a:lnTo>
                        <a:pt x="1424282" y="1758093"/>
                      </a:lnTo>
                      <a:cubicBezTo>
                        <a:pt x="1351498" y="1710073"/>
                        <a:pt x="1323122" y="1667165"/>
                        <a:pt x="1272733" y="1603805"/>
                      </a:cubicBezTo>
                      <a:cubicBezTo>
                        <a:pt x="1226823" y="1591874"/>
                        <a:pt x="1065632" y="1556082"/>
                        <a:pt x="1025321" y="1532221"/>
                      </a:cubicBezTo>
                      <a:cubicBezTo>
                        <a:pt x="942446" y="1502566"/>
                        <a:pt x="896898" y="1449048"/>
                        <a:pt x="832686" y="1407462"/>
                      </a:cubicBezTo>
                      <a:cubicBezTo>
                        <a:pt x="667774" y="1320028"/>
                        <a:pt x="596070" y="1205325"/>
                        <a:pt x="477762" y="1104256"/>
                      </a:cubicBezTo>
                      <a:cubicBezTo>
                        <a:pt x="458727" y="1080395"/>
                        <a:pt x="417295" y="1080395"/>
                        <a:pt x="387062" y="1068464"/>
                      </a:cubicBezTo>
                      <a:lnTo>
                        <a:pt x="284604" y="1072397"/>
                      </a:lnTo>
                      <a:lnTo>
                        <a:pt x="279006" y="1025003"/>
                      </a:lnTo>
                      <a:lnTo>
                        <a:pt x="232536" y="1008641"/>
                      </a:lnTo>
                      <a:cubicBezTo>
                        <a:pt x="151167" y="971486"/>
                        <a:pt x="144449" y="937739"/>
                        <a:pt x="122800" y="892063"/>
                      </a:cubicBezTo>
                      <a:cubicBezTo>
                        <a:pt x="101151" y="846387"/>
                        <a:pt x="140694" y="814741"/>
                        <a:pt x="145195" y="800027"/>
                      </a:cubicBezTo>
                      <a:lnTo>
                        <a:pt x="149804" y="803777"/>
                      </a:lnTo>
                      <a:lnTo>
                        <a:pt x="252691" y="808208"/>
                      </a:lnTo>
                      <a:lnTo>
                        <a:pt x="243733" y="763213"/>
                      </a:lnTo>
                      <a:lnTo>
                        <a:pt x="64572" y="642544"/>
                      </a:lnTo>
                      <a:cubicBezTo>
                        <a:pt x="23142" y="615615"/>
                        <a:pt x="37698" y="520512"/>
                        <a:pt x="80249" y="495287"/>
                      </a:cubicBezTo>
                      <a:cubicBezTo>
                        <a:pt x="11198" y="485743"/>
                        <a:pt x="0" y="426772"/>
                        <a:pt x="13064" y="384845"/>
                      </a:cubicBezTo>
                      <a:lnTo>
                        <a:pt x="49456" y="345061"/>
                      </a:lnTo>
                      <a:cubicBezTo>
                        <a:pt x="35926" y="320774"/>
                        <a:pt x="39191" y="301599"/>
                        <a:pt x="53655" y="287538"/>
                      </a:cubicBezTo>
                      <a:cubicBezTo>
                        <a:pt x="68585" y="256096"/>
                        <a:pt x="85381" y="221243"/>
                        <a:pt x="120840" y="213662"/>
                      </a:cubicBezTo>
                      <a:close/>
                    </a:path>
                  </a:pathLst>
                </a:custGeom>
                <a:solidFill>
                  <a:srgbClr val="FFFFFF"/>
                </a:soli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
            <p:nvSpPr>
              <p:cNvPr id="63" name="弧形 62"/>
              <p:cNvSpPr/>
              <p:nvPr/>
            </p:nvSpPr>
            <p:spPr>
              <a:xfrm rot="13752361">
                <a:off x="5192248" y="1127772"/>
                <a:ext cx="197386" cy="197386"/>
              </a:xfrm>
              <a:prstGeom prst="arc">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wrap="none"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grpSp>
      <p:sp>
        <p:nvSpPr>
          <p:cNvPr id="58" name="矩形 57"/>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Compact </a:t>
            </a:r>
            <a:r>
              <a:rPr lang="en-US" altLang="zh-CN" sz="3000" b="1" kern="0" dirty="0">
                <a:solidFill>
                  <a:srgbClr val="F99B0C"/>
                </a:solidFill>
                <a:latin typeface="HelveticaNeueLT Pro 43 LtEx" pitchFamily="34" charset="0"/>
              </a:rPr>
              <a:t>&amp; Ergonomics </a:t>
            </a:r>
            <a:r>
              <a:rPr lang="en-US" altLang="zh-CN" sz="3000" b="1" kern="0" dirty="0" smtClean="0">
                <a:solidFill>
                  <a:srgbClr val="F99B0C"/>
                </a:solidFill>
                <a:latin typeface="HelveticaNeueLT Pro 43 LtEx" pitchFamily="34" charset="0"/>
              </a:rPr>
              <a:t>Design</a:t>
            </a:r>
            <a:endParaRPr lang="en-US" altLang="zh-CN" sz="3000" b="1" kern="0" dirty="0">
              <a:solidFill>
                <a:srgbClr val="F99B0C"/>
              </a:solidFill>
              <a:latin typeface="HelveticaNeueLT Pro 43 LtEx" pitchFamily="34" charset="0"/>
            </a:endParaRPr>
          </a:p>
        </p:txBody>
      </p:sp>
      <p:sp>
        <p:nvSpPr>
          <p:cNvPr id="2" name="矩形 1"/>
          <p:cNvSpPr/>
          <p:nvPr/>
        </p:nvSpPr>
        <p:spPr>
          <a:xfrm>
            <a:off x="1606986" y="1344256"/>
            <a:ext cx="7314522" cy="1126462"/>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sz="1600" b="1" kern="0" dirty="0" smtClean="0">
                <a:solidFill>
                  <a:srgbClr val="FFC61E"/>
                </a:solidFill>
                <a:latin typeface="HelveticaNeueLT Pro 43 LtEx" pitchFamily="34" charset="0"/>
              </a:rPr>
              <a:t>Lightweight Design</a:t>
            </a:r>
          </a:p>
          <a:p>
            <a:pPr algn="just">
              <a:spcBef>
                <a:spcPct val="20000"/>
              </a:spcBef>
              <a:defRPr/>
            </a:pPr>
            <a:r>
              <a:rPr lang="en-US" altLang="zh-CN" sz="1600" kern="0" dirty="0" smtClean="0">
                <a:latin typeface="HelveticaNeueLT Pro 43 LtEx" pitchFamily="34" charset="0"/>
              </a:rPr>
              <a:t>The </a:t>
            </a:r>
            <a:r>
              <a:rPr lang="en-US" altLang="zh-CN" sz="1600" b="1" kern="0" dirty="0">
                <a:latin typeface="HelveticaNeueLT Pro 43 LtEx" pitchFamily="34" charset="0"/>
              </a:rPr>
              <a:t>lightweight(50g) </a:t>
            </a:r>
            <a:r>
              <a:rPr lang="en-US" altLang="zh-CN" sz="1600" kern="0" dirty="0">
                <a:latin typeface="HelveticaNeueLT Pro 43 LtEx" pitchFamily="34" charset="0"/>
              </a:rPr>
              <a:t>design makes </a:t>
            </a:r>
            <a:r>
              <a:rPr lang="en-US" altLang="zh-CN" sz="1600" dirty="0">
                <a:latin typeface="HelveticaNeueLT Pro 43 LtEx" pitchFamily="34" charset="0"/>
              </a:rPr>
              <a:t>EDAN Holter Recorder </a:t>
            </a:r>
            <a:r>
              <a:rPr lang="en-GB" altLang="zh-CN" sz="1600" dirty="0">
                <a:latin typeface="HelveticaNeueLT Pro 43 LtEx" pitchFamily="34" charset="0"/>
              </a:rPr>
              <a:t>easily carried without bothering patient’s daily routine. </a:t>
            </a:r>
            <a:r>
              <a:rPr lang="en-US" altLang="zh-CN" sz="1600" dirty="0">
                <a:latin typeface="HelveticaNeueLT Pro 43 LtEx" pitchFamily="34" charset="0"/>
              </a:rPr>
              <a:t>With the smooth surface and the </a:t>
            </a:r>
            <a:r>
              <a:rPr lang="en-GB" altLang="zh-CN" sz="1600" dirty="0">
                <a:latin typeface="HelveticaNeueLT Pro 43 LtEx" pitchFamily="34" charset="0"/>
              </a:rPr>
              <a:t>streamline modeling, it </a:t>
            </a:r>
            <a:r>
              <a:rPr lang="en-US" altLang="zh-CN" sz="1600" dirty="0">
                <a:latin typeface="HelveticaNeueLT Pro 43 LtEx" pitchFamily="34" charset="0"/>
              </a:rPr>
              <a:t>fits into the palm perfectly.</a:t>
            </a:r>
          </a:p>
        </p:txBody>
      </p:sp>
    </p:spTree>
    <p:extLst>
      <p:ext uri="{BB962C8B-B14F-4D97-AF65-F5344CB8AC3E}">
        <p14:creationId xmlns:p14="http://schemas.microsoft.com/office/powerpoint/2010/main" val="2874264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92.168.1.6\市场组文件\市场组知识库\宣传策划\图片&amp;素材\产品图片\心电\Holter\Holter\Holter 临床图片\Holter IP27 横版.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b="14849"/>
          <a:stretch/>
        </p:blipFill>
        <p:spPr bwMode="auto">
          <a:xfrm>
            <a:off x="0" y="1207699"/>
            <a:ext cx="9143999" cy="5664486"/>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5809" y="-17140"/>
            <a:ext cx="9143999" cy="119589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811" y="4284095"/>
            <a:ext cx="9138190" cy="258808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IP27 Waterproof Level</a:t>
            </a:r>
            <a:endParaRPr lang="en-US" altLang="zh-CN" sz="3000" b="1" kern="0" dirty="0">
              <a:solidFill>
                <a:srgbClr val="F99B0C"/>
              </a:solidFill>
              <a:latin typeface="HelveticaNeueLT Pro 43 LtEx" pitchFamily="34" charset="0"/>
            </a:endParaRPr>
          </a:p>
        </p:txBody>
      </p:sp>
      <p:sp>
        <p:nvSpPr>
          <p:cNvPr id="28" name="矩形 27"/>
          <p:cNvSpPr/>
          <p:nvPr/>
        </p:nvSpPr>
        <p:spPr>
          <a:xfrm>
            <a:off x="1644783" y="5025860"/>
            <a:ext cx="7156223" cy="1372683"/>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sz="1600" b="1" dirty="0" smtClean="0">
                <a:solidFill>
                  <a:srgbClr val="26D07C"/>
                </a:solidFill>
                <a:latin typeface="HelveticaNeueLT Pro 43 LtEx" pitchFamily="34" charset="0"/>
              </a:rPr>
              <a:t>Great Waterproof Performance</a:t>
            </a:r>
          </a:p>
          <a:p>
            <a:pPr algn="just">
              <a:spcBef>
                <a:spcPct val="20000"/>
              </a:spcBef>
              <a:defRPr/>
            </a:pPr>
            <a:r>
              <a:rPr lang="en-US" altLang="zh-CN" sz="1600" dirty="0" smtClean="0">
                <a:latin typeface="HelveticaNeueLT Pro 43 LtEx" pitchFamily="34" charset="0"/>
              </a:rPr>
              <a:t>EDAN’s Holter Recorder reaches </a:t>
            </a:r>
            <a:r>
              <a:rPr lang="en-GB" altLang="zh-CN" sz="1600" dirty="0" smtClean="0">
                <a:latin typeface="HelveticaNeueLT Pro 43 LtEx" pitchFamily="34" charset="0"/>
              </a:rPr>
              <a:t>protection grade up to </a:t>
            </a:r>
            <a:r>
              <a:rPr lang="en-GB" altLang="zh-CN" sz="1600" b="1" dirty="0" smtClean="0">
                <a:solidFill>
                  <a:srgbClr val="FF0000"/>
                </a:solidFill>
                <a:latin typeface="HelveticaNeueLT Pro 43 LtEx" pitchFamily="34" charset="0"/>
              </a:rPr>
              <a:t>IP27</a:t>
            </a:r>
            <a:r>
              <a:rPr lang="en-US" altLang="zh-CN" sz="1600" dirty="0" smtClean="0">
                <a:latin typeface="HelveticaNeueLT Pro 43 LtEx" pitchFamily="34" charset="0"/>
              </a:rPr>
              <a:t>, intending to prevent unexpected damages from water or dust, which maximizes patients’ freedom in their daily life. The high level waterproofness facilitates the cleaning and sterilization procedure.</a:t>
            </a:r>
            <a:endParaRPr lang="zh-CN" altLang="en-US" sz="1600" dirty="0">
              <a:latin typeface="HelveticaNeueLT Pro 43 LtEx" pitchFamily="34" charset="0"/>
            </a:endParaRPr>
          </a:p>
        </p:txBody>
      </p:sp>
      <p:grpSp>
        <p:nvGrpSpPr>
          <p:cNvPr id="19" name="组合 18"/>
          <p:cNvGrpSpPr/>
          <p:nvPr/>
        </p:nvGrpSpPr>
        <p:grpSpPr>
          <a:xfrm>
            <a:off x="326736" y="5004175"/>
            <a:ext cx="1120588" cy="1120588"/>
            <a:chOff x="3320654" y="2985373"/>
            <a:chExt cx="1120588" cy="1120588"/>
          </a:xfrm>
        </p:grpSpPr>
        <p:sp>
          <p:nvSpPr>
            <p:cNvPr id="20" name="圆角矩形 19"/>
            <p:cNvSpPr/>
            <p:nvPr/>
          </p:nvSpPr>
          <p:spPr bwMode="auto">
            <a:xfrm>
              <a:off x="3320654" y="2985373"/>
              <a:ext cx="1120588" cy="1120588"/>
            </a:xfrm>
            <a:prstGeom prst="roundRect">
              <a:avLst/>
            </a:prstGeom>
            <a:solidFill>
              <a:srgbClr val="26D07C"/>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2800" b="1" dirty="0" smtClean="0">
                  <a:solidFill>
                    <a:schemeClr val="bg1"/>
                  </a:solidFill>
                  <a:latin typeface="HelveticaNeueLT Pro 45 Lt" pitchFamily="34" charset="0"/>
                  <a:cs typeface="Calibri" pitchFamily="34" charset="0"/>
                </a:rPr>
                <a:t>IP27</a:t>
              </a:r>
            </a:p>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sp>
          <p:nvSpPr>
            <p:cNvPr id="21" name="泪滴形 20"/>
            <p:cNvSpPr/>
            <p:nvPr/>
          </p:nvSpPr>
          <p:spPr>
            <a:xfrm>
              <a:off x="4254152" y="330593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2" name="泪滴形 21"/>
            <p:cNvSpPr/>
            <p:nvPr/>
          </p:nvSpPr>
          <p:spPr>
            <a:xfrm>
              <a:off x="4254152" y="3203547"/>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3" name="泪滴形 22"/>
            <p:cNvSpPr/>
            <p:nvPr/>
          </p:nvSpPr>
          <p:spPr>
            <a:xfrm>
              <a:off x="4152624" y="3205134"/>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4" name="泪滴形 23"/>
            <p:cNvSpPr/>
            <p:nvPr/>
          </p:nvSpPr>
          <p:spPr>
            <a:xfrm>
              <a:off x="4152624" y="310350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25" name="TextBox 125"/>
            <p:cNvSpPr txBox="1"/>
            <p:nvPr/>
          </p:nvSpPr>
          <p:spPr bwMode="auto">
            <a:xfrm>
              <a:off x="3320654" y="3672344"/>
              <a:ext cx="1120588" cy="430887"/>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Water &amp; Dust Proof</a:t>
              </a:r>
              <a:endParaRPr lang="zh-CN" altLang="en-US" sz="1400" dirty="0">
                <a:solidFill>
                  <a:schemeClr val="bg1"/>
                </a:solidFill>
                <a:latin typeface="HelveticaNeueLT Pro 45 Lt" pitchFamily="34" charset="0"/>
                <a:ea typeface="Segoe UI" pitchFamily="34" charset="0"/>
                <a:cs typeface="Calibri" pitchFamily="34" charset="0"/>
              </a:endParaRPr>
            </a:p>
          </p:txBody>
        </p:sp>
        <p:sp>
          <p:nvSpPr>
            <p:cNvPr id="29" name="泪滴形 28"/>
            <p:cNvSpPr/>
            <p:nvPr/>
          </p:nvSpPr>
          <p:spPr>
            <a:xfrm>
              <a:off x="4045463" y="3103493"/>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Tree>
    <p:extLst>
      <p:ext uri="{BB962C8B-B14F-4D97-AF65-F5344CB8AC3E}">
        <p14:creationId xmlns:p14="http://schemas.microsoft.com/office/powerpoint/2010/main" val="3004698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
        <p:nvSpPr>
          <p:cNvPr id="39" name="矩形 38"/>
          <p:cNvSpPr/>
          <p:nvPr/>
        </p:nvSpPr>
        <p:spPr>
          <a:xfrm>
            <a:off x="1610019" y="1342101"/>
            <a:ext cx="7190987" cy="1126462"/>
          </a:xfrm>
          <a:prstGeom prst="rect">
            <a:avLst/>
          </a:prstGeom>
          <a:noFill/>
        </p:spPr>
        <p:txBody>
          <a:bodyPr wrap="square">
            <a:spAutoFit/>
          </a:bodyPr>
          <a:lstStyle/>
          <a:p>
            <a:pPr marL="285750" indent="-285750" algn="just">
              <a:spcBef>
                <a:spcPct val="20000"/>
              </a:spcBef>
              <a:buFont typeface="Wingdings" pitchFamily="2" charset="2"/>
              <a:buChar char="n"/>
              <a:defRPr/>
            </a:pPr>
            <a:r>
              <a:rPr lang="en-US" altLang="zh-CN" sz="1600" b="1" kern="0" dirty="0">
                <a:solidFill>
                  <a:srgbClr val="C90E2B"/>
                </a:solidFill>
                <a:latin typeface="HelveticaNeueLT Pro 43 LtEx" pitchFamily="34" charset="0"/>
              </a:rPr>
              <a:t>Real-time Waveform Display </a:t>
            </a:r>
          </a:p>
          <a:p>
            <a:pPr algn="just">
              <a:spcBef>
                <a:spcPct val="20000"/>
              </a:spcBef>
              <a:defRPr/>
            </a:pPr>
            <a:r>
              <a:rPr lang="en-US" altLang="zh-CN" sz="1600" dirty="0" smtClean="0">
                <a:latin typeface="HelveticaNeueLT Pro 43 LtEx" pitchFamily="34" charset="0"/>
              </a:rPr>
              <a:t>The Recorder applies an </a:t>
            </a:r>
            <a:r>
              <a:rPr lang="en-US" altLang="zh-CN" sz="1600" b="1" dirty="0" smtClean="0">
                <a:latin typeface="HelveticaNeueLT Pro 43 LtEx" pitchFamily="34" charset="0"/>
              </a:rPr>
              <a:t>OLED Screen</a:t>
            </a:r>
            <a:r>
              <a:rPr lang="en-US" altLang="zh-CN" sz="1600" dirty="0" smtClean="0">
                <a:latin typeface="HelveticaNeueLT Pro 43 LtEx" pitchFamily="34" charset="0"/>
              </a:rPr>
              <a:t>, through which you can see the ECG waveforms and wearing time at one glance. It also provides you the interface with several basic settings. </a:t>
            </a:r>
          </a:p>
        </p:txBody>
      </p:sp>
      <p:grpSp>
        <p:nvGrpSpPr>
          <p:cNvPr id="40" name="组合 39"/>
          <p:cNvGrpSpPr/>
          <p:nvPr/>
        </p:nvGrpSpPr>
        <p:grpSpPr>
          <a:xfrm>
            <a:off x="329397" y="1372988"/>
            <a:ext cx="1120588" cy="1120588"/>
            <a:chOff x="1871700" y="2184098"/>
            <a:chExt cx="1120588" cy="1120588"/>
          </a:xfrm>
        </p:grpSpPr>
        <p:sp>
          <p:nvSpPr>
            <p:cNvPr id="42" name="圆角矩形 41"/>
            <p:cNvSpPr/>
            <p:nvPr/>
          </p:nvSpPr>
          <p:spPr bwMode="auto">
            <a:xfrm>
              <a:off x="1871700" y="2184098"/>
              <a:ext cx="1120588" cy="1120588"/>
            </a:xfrm>
            <a:prstGeom prst="roundRect">
              <a:avLst/>
            </a:prstGeom>
            <a:solidFill>
              <a:schemeClr val="tx1">
                <a:lumMod val="85000"/>
                <a:lumOff val="15000"/>
              </a:scheme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2800" b="1" dirty="0" smtClean="0">
                  <a:solidFill>
                    <a:srgbClr val="003CBA"/>
                  </a:solidFill>
                  <a:latin typeface="HelveticaNeueLT Pro 45 Lt" pitchFamily="34" charset="0"/>
                  <a:cs typeface="Calibri" pitchFamily="34" charset="0"/>
                </a:rPr>
                <a:t>O</a:t>
              </a:r>
              <a:r>
                <a:rPr lang="en-US" sz="2800" b="1" dirty="0" smtClean="0">
                  <a:solidFill>
                    <a:srgbClr val="26D07C"/>
                  </a:solidFill>
                  <a:latin typeface="HelveticaNeueLT Pro 45 Lt" pitchFamily="34" charset="0"/>
                  <a:cs typeface="Calibri" pitchFamily="34" charset="0"/>
                </a:rPr>
                <a:t>L</a:t>
              </a:r>
              <a:r>
                <a:rPr lang="en-US" sz="2800" b="1" dirty="0" smtClean="0">
                  <a:solidFill>
                    <a:srgbClr val="FFFF00"/>
                  </a:solidFill>
                  <a:latin typeface="HelveticaNeueLT Pro 45 Lt" pitchFamily="34" charset="0"/>
                  <a:cs typeface="Calibri" pitchFamily="34" charset="0"/>
                </a:rPr>
                <a:t>E</a:t>
              </a:r>
              <a:r>
                <a:rPr lang="en-US" sz="2800" b="1" dirty="0" smtClean="0">
                  <a:solidFill>
                    <a:srgbClr val="F74902"/>
                  </a:solidFill>
                  <a:latin typeface="HelveticaNeueLT Pro 45 Lt" pitchFamily="34" charset="0"/>
                  <a:cs typeface="Calibri" pitchFamily="34" charset="0"/>
                </a:rPr>
                <a:t>D</a:t>
              </a: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latin typeface="HelveticaNeueLT Pro 45 Lt" pitchFamily="34" charset="0"/>
                <a:ea typeface="宋体" pitchFamily="2" charset="-122"/>
              </a:endParaRPr>
            </a:p>
          </p:txBody>
        </p:sp>
        <p:sp>
          <p:nvSpPr>
            <p:cNvPr id="43" name="TextBox 108"/>
            <p:cNvSpPr txBox="1"/>
            <p:nvPr/>
          </p:nvSpPr>
          <p:spPr bwMode="auto">
            <a:xfrm>
              <a:off x="1871700" y="2985373"/>
              <a:ext cx="1120588" cy="215444"/>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Display</a:t>
              </a:r>
              <a:endParaRPr lang="zh-CN" altLang="en-US" sz="1400" dirty="0">
                <a:solidFill>
                  <a:schemeClr val="bg1"/>
                </a:solidFill>
                <a:latin typeface="HelveticaNeueLT Pro 45 Lt" pitchFamily="34" charset="0"/>
                <a:ea typeface="Segoe UI" pitchFamily="34" charset="0"/>
                <a:cs typeface="Calibri" pitchFamily="34" charset="0"/>
              </a:endParaRPr>
            </a:p>
          </p:txBody>
        </p:sp>
      </p:grpSp>
      <p:pic>
        <p:nvPicPr>
          <p:cNvPr id="68" name="Picture 2" descr="\\192.168.1.6\市场组文件\市场组知识库\国际宣传工作临时交接文档\各产品线交接文档\心电组\Holter升级版彩页\图片\界面\界面.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88386" y="3584698"/>
            <a:ext cx="3048799" cy="3048799"/>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Real-time </a:t>
            </a:r>
            <a:r>
              <a:rPr lang="en-US" altLang="zh-CN" sz="3000" b="1" kern="0" dirty="0">
                <a:solidFill>
                  <a:srgbClr val="F99B0C"/>
                </a:solidFill>
                <a:latin typeface="HelveticaNeueLT Pro 43 LtEx" pitchFamily="34" charset="0"/>
              </a:rPr>
              <a:t>Waveform </a:t>
            </a:r>
            <a:r>
              <a:rPr lang="en-US" altLang="zh-CN" sz="3000" b="1" kern="0" dirty="0" smtClean="0">
                <a:solidFill>
                  <a:srgbClr val="F99B0C"/>
                </a:solidFill>
                <a:latin typeface="HelveticaNeueLT Pro 43 LtEx" pitchFamily="34" charset="0"/>
              </a:rPr>
              <a:t>Display </a:t>
            </a:r>
            <a:endParaRPr lang="en-US" altLang="zh-CN" sz="3000" b="1" kern="0" dirty="0">
              <a:solidFill>
                <a:srgbClr val="F99B0C"/>
              </a:solidFill>
              <a:latin typeface="HelveticaNeueLT Pro 43 LtEx" pitchFamily="34" charset="0"/>
            </a:endParaRPr>
          </a:p>
        </p:txBody>
      </p:sp>
      <p:grpSp>
        <p:nvGrpSpPr>
          <p:cNvPr id="33" name="组合 32"/>
          <p:cNvGrpSpPr/>
          <p:nvPr/>
        </p:nvGrpSpPr>
        <p:grpSpPr>
          <a:xfrm>
            <a:off x="6305941" y="2874435"/>
            <a:ext cx="3171604" cy="4276293"/>
            <a:chOff x="6305941" y="2874435"/>
            <a:chExt cx="3171604" cy="4276293"/>
          </a:xfrm>
        </p:grpSpPr>
        <p:pic>
          <p:nvPicPr>
            <p:cNvPr id="1026" name="Picture 2" descr="C:\Users\huhaixiao\Desktop\Holter 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2250" y="2874435"/>
              <a:ext cx="2655295" cy="427629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6305941" y="3584698"/>
              <a:ext cx="1641434" cy="3039658"/>
              <a:chOff x="6305941" y="3584698"/>
              <a:chExt cx="1641434" cy="3039658"/>
            </a:xfrm>
          </p:grpSpPr>
          <p:cxnSp>
            <p:nvCxnSpPr>
              <p:cNvPr id="9" name="直接连接符 8"/>
              <p:cNvCxnSpPr/>
              <p:nvPr/>
            </p:nvCxnSpPr>
            <p:spPr>
              <a:xfrm flipH="1" flipV="1">
                <a:off x="7182290" y="4284095"/>
                <a:ext cx="765085" cy="798459"/>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468521" y="4290444"/>
                <a:ext cx="726391" cy="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6305941" y="3596601"/>
                <a:ext cx="182880" cy="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306895" y="6610069"/>
                <a:ext cx="182880" cy="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6478505" y="3584698"/>
                <a:ext cx="11270" cy="3039658"/>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grpSp>
      </p:grpSp>
      <p:sp>
        <p:nvSpPr>
          <p:cNvPr id="34" name="矩形 33"/>
          <p:cNvSpPr/>
          <p:nvPr/>
        </p:nvSpPr>
        <p:spPr>
          <a:xfrm>
            <a:off x="314883" y="3584698"/>
            <a:ext cx="2771951" cy="2339102"/>
          </a:xfrm>
          <a:prstGeom prst="rect">
            <a:avLst/>
          </a:prstGeom>
          <a:solidFill>
            <a:schemeClr val="bg1"/>
          </a:solidFill>
        </p:spPr>
        <p:txBody>
          <a:bodyPr wrap="square">
            <a:spAutoFit/>
          </a:bodyPr>
          <a:lstStyle/>
          <a:p>
            <a:pPr marL="263525" lvl="1" indent="-263525">
              <a:buClr>
                <a:srgbClr val="C90E2B"/>
              </a:buClr>
              <a:buFont typeface="Wingdings" pitchFamily="2" charset="2"/>
              <a:buChar char="n"/>
            </a:pPr>
            <a:r>
              <a:rPr lang="en-US" altLang="zh-CN" sz="1600" b="1" dirty="0" smtClean="0">
                <a:latin typeface="HelveticaNeueLT Pro 43 LtEx" pitchFamily="34" charset="0"/>
                <a:cs typeface="Segoe UI" pitchFamily="34" charset="0"/>
              </a:rPr>
              <a:t>Recording Time</a:t>
            </a:r>
          </a:p>
          <a:p>
            <a:pPr marL="0" lvl="1">
              <a:buClr>
                <a:srgbClr val="26D07C"/>
              </a:buClr>
            </a:pPr>
            <a:r>
              <a:rPr lang="en-US" altLang="zh-CN" sz="1400" dirty="0" smtClean="0">
                <a:latin typeface="HelveticaNeueLT Pro 43 LtEx" pitchFamily="34" charset="0"/>
                <a:cs typeface="Segoe UI" pitchFamily="34" charset="0"/>
              </a:rPr>
              <a:t>You can select the recording time as 4/3/2/1 days or unlimited until battery off.</a:t>
            </a:r>
          </a:p>
          <a:p>
            <a:pPr marL="0" lvl="1">
              <a:buClr>
                <a:srgbClr val="26D07C"/>
              </a:buClr>
            </a:pPr>
            <a:endParaRPr lang="en-US" altLang="zh-CN" sz="1600" dirty="0" smtClean="0">
              <a:latin typeface="HelveticaNeueLT Pro 43 LtEx" pitchFamily="34" charset="0"/>
              <a:cs typeface="Segoe UI" pitchFamily="34" charset="0"/>
            </a:endParaRPr>
          </a:p>
          <a:p>
            <a:pPr marL="263525" lvl="1" indent="-263525">
              <a:buClr>
                <a:srgbClr val="0274C5"/>
              </a:buClr>
              <a:buFont typeface="Wingdings" pitchFamily="2" charset="2"/>
              <a:buChar char="n"/>
            </a:pPr>
            <a:r>
              <a:rPr lang="en-US" altLang="zh-CN" sz="1600" b="1" dirty="0" smtClean="0">
                <a:latin typeface="HelveticaNeueLT Pro 43 LtEx" pitchFamily="34" charset="0"/>
                <a:cs typeface="Segoe UI" pitchFamily="34" charset="0"/>
              </a:rPr>
              <a:t>Patient ID</a:t>
            </a:r>
          </a:p>
          <a:p>
            <a:pPr marL="0" lvl="1">
              <a:buClr>
                <a:srgbClr val="26D07C"/>
              </a:buClr>
            </a:pPr>
            <a:r>
              <a:rPr lang="en-US" altLang="zh-CN" sz="1400" dirty="0" smtClean="0">
                <a:latin typeface="HelveticaNeueLT Pro 43 LtEx" pitchFamily="34" charset="0"/>
                <a:cs typeface="Segoe UI" pitchFamily="34" charset="0"/>
              </a:rPr>
              <a:t>Set the patient ID on the recorder. It helps to distinguish the patient when data loaded in the PC.</a:t>
            </a:r>
          </a:p>
        </p:txBody>
      </p:sp>
      <p:sp>
        <p:nvSpPr>
          <p:cNvPr id="35" name="矩形 34"/>
          <p:cNvSpPr/>
          <p:nvPr/>
        </p:nvSpPr>
        <p:spPr>
          <a:xfrm>
            <a:off x="364366" y="2874435"/>
            <a:ext cx="7775081" cy="584775"/>
          </a:xfrm>
          <a:prstGeom prst="rect">
            <a:avLst/>
          </a:prstGeom>
        </p:spPr>
        <p:txBody>
          <a:bodyPr wrap="square">
            <a:spAutoFit/>
          </a:bodyPr>
          <a:lstStyle/>
          <a:p>
            <a:r>
              <a:rPr lang="en-US" altLang="zh-CN" sz="1600" dirty="0" smtClean="0">
                <a:latin typeface="HelveticaNeueLT Pro 43 LtEx" pitchFamily="34" charset="0"/>
              </a:rPr>
              <a:t>You can have the basic settings without connecting the Recorder with PC,</a:t>
            </a:r>
          </a:p>
          <a:p>
            <a:r>
              <a:rPr lang="en-US" altLang="zh-CN" sz="1600" dirty="0" smtClean="0">
                <a:latin typeface="HelveticaNeueLT Pro 43 LtEx" pitchFamily="34" charset="0"/>
              </a:rPr>
              <a:t>For example:</a:t>
            </a:r>
            <a:endParaRPr lang="zh-CN" altLang="en-US" sz="1600" dirty="0"/>
          </a:p>
        </p:txBody>
      </p:sp>
    </p:spTree>
    <p:extLst>
      <p:ext uri="{BB962C8B-B14F-4D97-AF65-F5344CB8AC3E}">
        <p14:creationId xmlns:p14="http://schemas.microsoft.com/office/powerpoint/2010/main" val="1066751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pPr/>
              <a:t>37</a:t>
            </a:fld>
            <a:endParaRPr lang="zh-CN" altLang="en-US"/>
          </a:p>
        </p:txBody>
      </p:sp>
      <p:sp>
        <p:nvSpPr>
          <p:cNvPr id="5" name="矩形 4"/>
          <p:cNvSpPr/>
          <p:nvPr/>
        </p:nvSpPr>
        <p:spPr>
          <a:xfrm>
            <a:off x="1612595" y="1338413"/>
            <a:ext cx="7159384" cy="1077218"/>
          </a:xfrm>
          <a:prstGeom prst="rect">
            <a:avLst/>
          </a:prstGeom>
        </p:spPr>
        <p:txBody>
          <a:bodyPr wrap="square">
            <a:spAutoFit/>
          </a:bodyPr>
          <a:lstStyle/>
          <a:p>
            <a:pPr marL="285750" indent="-285750" algn="just">
              <a:buFont typeface="Wingdings" pitchFamily="2" charset="2"/>
              <a:buChar char="n"/>
              <a:defRPr/>
            </a:pPr>
            <a:r>
              <a:rPr lang="en-US" altLang="zh-CN" sz="1600" b="1" kern="0" dirty="0">
                <a:solidFill>
                  <a:srgbClr val="C90E2B"/>
                </a:solidFill>
                <a:latin typeface="HelveticaNeueLT Pro 43 LtEx" pitchFamily="34" charset="0"/>
              </a:rPr>
              <a:t>Auto 3/12-channel Identification</a:t>
            </a:r>
          </a:p>
          <a:p>
            <a:pPr algn="just">
              <a:defRPr/>
            </a:pPr>
            <a:r>
              <a:rPr lang="en-US" altLang="zh-CN" sz="1600" kern="0" dirty="0" smtClean="0">
                <a:latin typeface="HelveticaNeueLT Pro 43 LtEx" pitchFamily="34" charset="0"/>
              </a:rPr>
              <a:t>SE-2012 supports both 3-channel and 12-channel sampling. With the auto identification of 5/7/12-lead cables, SE-2012 can switch into corresponding sampling mode automatically.</a:t>
            </a:r>
            <a:endParaRPr lang="en-US" altLang="zh-CN" sz="1600" dirty="0">
              <a:latin typeface="HelveticaNeueLT Pro 43 LtEx" pitchFamily="34" charset="0"/>
            </a:endParaRPr>
          </a:p>
        </p:txBody>
      </p:sp>
      <p:grpSp>
        <p:nvGrpSpPr>
          <p:cNvPr id="3" name="组合 2"/>
          <p:cNvGrpSpPr/>
          <p:nvPr/>
        </p:nvGrpSpPr>
        <p:grpSpPr>
          <a:xfrm>
            <a:off x="297895" y="1379136"/>
            <a:ext cx="1212302" cy="1120588"/>
            <a:chOff x="496045" y="1841933"/>
            <a:chExt cx="1212302" cy="1120588"/>
          </a:xfrm>
        </p:grpSpPr>
        <p:sp>
          <p:nvSpPr>
            <p:cNvPr id="24" name="圆角矩形 23"/>
            <p:cNvSpPr/>
            <p:nvPr/>
          </p:nvSpPr>
          <p:spPr bwMode="auto">
            <a:xfrm>
              <a:off x="523946" y="1841933"/>
              <a:ext cx="1120588" cy="1120588"/>
            </a:xfrm>
            <a:prstGeom prst="roundRect">
              <a:avLst/>
            </a:prstGeom>
            <a:solidFill>
              <a:srgbClr val="262626"/>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sp>
          <p:nvSpPr>
            <p:cNvPr id="12" name="椭圆 11"/>
            <p:cNvSpPr/>
            <p:nvPr/>
          </p:nvSpPr>
          <p:spPr>
            <a:xfrm>
              <a:off x="675379" y="1990986"/>
              <a:ext cx="822960" cy="8229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73464" y="2277684"/>
              <a:ext cx="1034930" cy="270030"/>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6045" y="2136231"/>
              <a:ext cx="394659" cy="523220"/>
            </a:xfrm>
            <a:prstGeom prst="rect">
              <a:avLst/>
            </a:prstGeom>
          </p:spPr>
          <p:txBody>
            <a:bodyPr wrap="none">
              <a:spAutoFit/>
            </a:bodyPr>
            <a:lstStyle/>
            <a:p>
              <a:pPr algn="ctr" defTabSz="914400" fontAlgn="base">
                <a:spcBef>
                  <a:spcPct val="0"/>
                </a:spcBef>
                <a:spcAft>
                  <a:spcPct val="0"/>
                </a:spcAft>
              </a:pPr>
              <a:r>
                <a:rPr lang="en-US" altLang="zh-CN" sz="2800" b="1" dirty="0" smtClean="0">
                  <a:solidFill>
                    <a:schemeClr val="bg1"/>
                  </a:solidFill>
                  <a:latin typeface="HelveticaNeueLT Pro 45 Lt" pitchFamily="34" charset="0"/>
                  <a:cs typeface="Calibri" pitchFamily="34" charset="0"/>
                </a:rPr>
                <a:t>3</a:t>
              </a:r>
              <a:endParaRPr lang="en-US" altLang="zh-CN" sz="2800" b="1" dirty="0">
                <a:solidFill>
                  <a:schemeClr val="bg1"/>
                </a:solidFill>
                <a:latin typeface="HelveticaNeueLT Pro 45 Lt" pitchFamily="34" charset="0"/>
                <a:cs typeface="Calibri" pitchFamily="34" charset="0"/>
              </a:endParaRPr>
            </a:p>
          </p:txBody>
        </p:sp>
        <p:grpSp>
          <p:nvGrpSpPr>
            <p:cNvPr id="31" name="组合 30"/>
            <p:cNvGrpSpPr/>
            <p:nvPr/>
          </p:nvGrpSpPr>
          <p:grpSpPr>
            <a:xfrm>
              <a:off x="1183171" y="2140695"/>
              <a:ext cx="525176" cy="539653"/>
              <a:chOff x="1183171" y="2140695"/>
              <a:chExt cx="525176" cy="539653"/>
            </a:xfrm>
          </p:grpSpPr>
          <p:sp>
            <p:nvSpPr>
              <p:cNvPr id="21" name="矩形 20"/>
              <p:cNvSpPr/>
              <p:nvPr/>
            </p:nvSpPr>
            <p:spPr>
              <a:xfrm>
                <a:off x="1326512" y="2140695"/>
                <a:ext cx="381835" cy="523220"/>
              </a:xfrm>
              <a:prstGeom prst="rect">
                <a:avLst/>
              </a:prstGeom>
            </p:spPr>
            <p:txBody>
              <a:bodyPr wrap="none">
                <a:spAutoFit/>
              </a:bodyPr>
              <a:lstStyle/>
              <a:p>
                <a:pPr algn="ctr" defTabSz="914400" fontAlgn="base">
                  <a:spcBef>
                    <a:spcPct val="0"/>
                  </a:spcBef>
                  <a:spcAft>
                    <a:spcPct val="0"/>
                  </a:spcAft>
                </a:pPr>
                <a:r>
                  <a:rPr lang="en-US" altLang="zh-CN" sz="2800" b="1" spc="-100" dirty="0" smtClean="0">
                    <a:solidFill>
                      <a:schemeClr val="bg1"/>
                    </a:solidFill>
                    <a:latin typeface="HelveticaNeueLT Pro 45 Lt" pitchFamily="34" charset="0"/>
                    <a:cs typeface="Calibri" pitchFamily="34" charset="0"/>
                  </a:rPr>
                  <a:t>2</a:t>
                </a:r>
                <a:endParaRPr lang="en-US" altLang="zh-CN" sz="2800" b="1" spc="-100" dirty="0">
                  <a:solidFill>
                    <a:schemeClr val="bg1"/>
                  </a:solidFill>
                  <a:latin typeface="HelveticaNeueLT Pro 45 Lt" pitchFamily="34" charset="0"/>
                  <a:cs typeface="Calibri" pitchFamily="34" charset="0"/>
                </a:endParaRPr>
              </a:p>
            </p:txBody>
          </p:sp>
          <p:sp>
            <p:nvSpPr>
              <p:cNvPr id="22" name="矩形 21"/>
              <p:cNvSpPr/>
              <p:nvPr/>
            </p:nvSpPr>
            <p:spPr>
              <a:xfrm>
                <a:off x="1183171" y="2157128"/>
                <a:ext cx="381836" cy="523220"/>
              </a:xfrm>
              <a:prstGeom prst="rect">
                <a:avLst/>
              </a:prstGeom>
            </p:spPr>
            <p:txBody>
              <a:bodyPr wrap="none">
                <a:spAutoFit/>
              </a:bodyPr>
              <a:lstStyle/>
              <a:p>
                <a:r>
                  <a:rPr lang="en-US" altLang="zh-CN" sz="2800" b="1" spc="-100" dirty="0">
                    <a:solidFill>
                      <a:schemeClr val="bg1"/>
                    </a:solidFill>
                    <a:latin typeface="HelveticaNeueLT Pro 45 Lt" pitchFamily="34" charset="0"/>
                    <a:cs typeface="Calibri" pitchFamily="34" charset="0"/>
                  </a:rPr>
                  <a:t>1</a:t>
                </a:r>
                <a:endParaRPr lang="zh-CN" altLang="en-US" sz="2800" dirty="0"/>
              </a:p>
            </p:txBody>
          </p:sp>
        </p:grpSp>
        <p:sp>
          <p:nvSpPr>
            <p:cNvPr id="41" name="TextBox 108"/>
            <p:cNvSpPr txBox="1"/>
            <p:nvPr/>
          </p:nvSpPr>
          <p:spPr bwMode="auto">
            <a:xfrm>
              <a:off x="528693" y="2301494"/>
              <a:ext cx="1120588" cy="215444"/>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Auto</a:t>
              </a:r>
              <a:endParaRPr lang="zh-CN" altLang="en-US" sz="1400" dirty="0">
                <a:solidFill>
                  <a:schemeClr val="bg1"/>
                </a:solidFill>
                <a:latin typeface="HelveticaNeueLT Pro 45 Lt" pitchFamily="34" charset="0"/>
                <a:ea typeface="Segoe UI" pitchFamily="34" charset="0"/>
                <a:cs typeface="Calibri" pitchFamily="34" charset="0"/>
              </a:endParaRPr>
            </a:p>
          </p:txBody>
        </p:sp>
      </p:grpSp>
      <p:sp>
        <p:nvSpPr>
          <p:cNvPr id="23" name="矩形 22"/>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Auto </a:t>
            </a:r>
            <a:r>
              <a:rPr lang="en-US" altLang="zh-CN" sz="3000" b="1" kern="0" dirty="0">
                <a:solidFill>
                  <a:srgbClr val="F99B0C"/>
                </a:solidFill>
                <a:latin typeface="HelveticaNeueLT Pro 43 LtEx" pitchFamily="34" charset="0"/>
              </a:rPr>
              <a:t>3/12-channel </a:t>
            </a:r>
            <a:r>
              <a:rPr lang="en-US" altLang="zh-CN" sz="3000" b="1" kern="0" dirty="0" smtClean="0">
                <a:solidFill>
                  <a:srgbClr val="F99B0C"/>
                </a:solidFill>
                <a:latin typeface="HelveticaNeueLT Pro 43 LtEx" pitchFamily="34" charset="0"/>
              </a:rPr>
              <a:t>Identification</a:t>
            </a:r>
            <a:endParaRPr lang="en-US" altLang="zh-CN" sz="3000" b="1" kern="0" dirty="0">
              <a:solidFill>
                <a:srgbClr val="F99B0C"/>
              </a:solidFill>
              <a:latin typeface="HelveticaNeueLT Pro 43 LtEx" pitchFamily="34" charset="0"/>
            </a:endParaRPr>
          </a:p>
        </p:txBody>
      </p:sp>
      <p:pic>
        <p:nvPicPr>
          <p:cNvPr id="34" name="Picture 2" descr="C:\Users\huhaixiao\Desktop\Holter Lef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250" y="2874435"/>
            <a:ext cx="2655295" cy="427629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p:cNvGrpSpPr/>
          <p:nvPr/>
        </p:nvGrpSpPr>
        <p:grpSpPr>
          <a:xfrm>
            <a:off x="6361573" y="3211582"/>
            <a:ext cx="1641435" cy="2539597"/>
            <a:chOff x="6305941" y="4070473"/>
            <a:chExt cx="1641435" cy="2539597"/>
          </a:xfrm>
        </p:grpSpPr>
        <p:cxnSp>
          <p:nvCxnSpPr>
            <p:cNvPr id="38" name="直接连接符 37"/>
            <p:cNvCxnSpPr/>
            <p:nvPr/>
          </p:nvCxnSpPr>
          <p:spPr>
            <a:xfrm flipH="1" flipV="1">
              <a:off x="7182290" y="4669036"/>
              <a:ext cx="765086" cy="39923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6468521" y="4682095"/>
              <a:ext cx="726391" cy="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6305941" y="4082376"/>
              <a:ext cx="182880" cy="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6306895" y="6600544"/>
              <a:ext cx="182880" cy="1"/>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6478505" y="4070473"/>
              <a:ext cx="11270" cy="2539597"/>
            </a:xfrm>
            <a:prstGeom prst="line">
              <a:avLst/>
            </a:prstGeom>
            <a:ln w="28575">
              <a:solidFill>
                <a:srgbClr val="F99B0C"/>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huhaixiao\Desktop\01.57.471450011 10-Electrode ECG Cable (IE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1246" y="4711299"/>
            <a:ext cx="3232911" cy="215527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2277003" y="2418808"/>
            <a:ext cx="3848570" cy="2644576"/>
            <a:chOff x="1934091" y="2215612"/>
            <a:chExt cx="3848570" cy="2644576"/>
          </a:xfrm>
        </p:grpSpPr>
        <p:pic>
          <p:nvPicPr>
            <p:cNvPr id="2051" name="Picture 3" descr="C:\Users\huhaixiao\Desktop\01.57.471452 7-Electrode ECG Cable (IE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1253" y="2244571"/>
              <a:ext cx="1881408" cy="26156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uhaixiao\Desktop\01.57.471454 5-Electrode ECG Cable （IE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4091" y="2215612"/>
              <a:ext cx="1913548" cy="238490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圆角矩形 13"/>
          <p:cNvSpPr/>
          <p:nvPr/>
        </p:nvSpPr>
        <p:spPr>
          <a:xfrm>
            <a:off x="1871700" y="2713999"/>
            <a:ext cx="4489873" cy="2089717"/>
          </a:xfrm>
          <a:prstGeom prst="roundRect">
            <a:avLst>
              <a:gd name="adj" fmla="val 9721"/>
            </a:avLst>
          </a:prstGeom>
          <a:noFill/>
          <a:ln w="28575">
            <a:solidFill>
              <a:srgbClr val="F99B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1871700" y="5012581"/>
            <a:ext cx="4489873" cy="1651111"/>
          </a:xfrm>
          <a:prstGeom prst="roundRect">
            <a:avLst>
              <a:gd name="adj" fmla="val 11393"/>
            </a:avLst>
          </a:prstGeom>
          <a:noFill/>
          <a:ln w="28575">
            <a:solidFill>
              <a:srgbClr val="F99B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462714" y="4252918"/>
            <a:ext cx="2299391" cy="550798"/>
          </a:xfrm>
          <a:prstGeom prst="round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9737" y="4252918"/>
            <a:ext cx="2215671" cy="584775"/>
          </a:xfrm>
          <a:prstGeom prst="rect">
            <a:avLst/>
          </a:prstGeom>
        </p:spPr>
        <p:txBody>
          <a:bodyPr wrap="none">
            <a:spAutoFit/>
          </a:bodyPr>
          <a:lstStyle/>
          <a:p>
            <a:r>
              <a:rPr lang="en-US" altLang="zh-CN" sz="1600" kern="0" dirty="0" smtClean="0">
                <a:solidFill>
                  <a:schemeClr val="bg1"/>
                </a:solidFill>
                <a:latin typeface="HelveticaNeueLT Pro 43 LtEx" pitchFamily="34" charset="0"/>
              </a:rPr>
              <a:t>5/7-lead Electrodes</a:t>
            </a:r>
          </a:p>
          <a:p>
            <a:r>
              <a:rPr lang="en-US" altLang="zh-CN" sz="1600" b="1" kern="0" dirty="0" smtClean="0">
                <a:solidFill>
                  <a:schemeClr val="bg1"/>
                </a:solidFill>
                <a:latin typeface="HelveticaNeueLT Pro 43 LtEx" pitchFamily="34" charset="0"/>
              </a:rPr>
              <a:t>3-channel ECG </a:t>
            </a:r>
            <a:endParaRPr lang="zh-CN" altLang="en-US" sz="1600" b="1" dirty="0">
              <a:solidFill>
                <a:schemeClr val="bg1"/>
              </a:solidFill>
            </a:endParaRPr>
          </a:p>
        </p:txBody>
      </p:sp>
      <p:sp>
        <p:nvSpPr>
          <p:cNvPr id="51" name="圆角矩形 50"/>
          <p:cNvSpPr/>
          <p:nvPr/>
        </p:nvSpPr>
        <p:spPr>
          <a:xfrm>
            <a:off x="431540" y="6123167"/>
            <a:ext cx="2299391" cy="550798"/>
          </a:xfrm>
          <a:prstGeom prst="round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68563" y="6123167"/>
            <a:ext cx="2225289" cy="584775"/>
          </a:xfrm>
          <a:prstGeom prst="rect">
            <a:avLst/>
          </a:prstGeom>
        </p:spPr>
        <p:txBody>
          <a:bodyPr wrap="none">
            <a:spAutoFit/>
          </a:bodyPr>
          <a:lstStyle/>
          <a:p>
            <a:r>
              <a:rPr lang="en-US" altLang="zh-CN" sz="1600" kern="0" dirty="0" smtClean="0">
                <a:solidFill>
                  <a:schemeClr val="bg1"/>
                </a:solidFill>
                <a:latin typeface="HelveticaNeueLT Pro 43 LtEx" pitchFamily="34" charset="0"/>
              </a:rPr>
              <a:t>10-lead Electrodes</a:t>
            </a:r>
          </a:p>
          <a:p>
            <a:r>
              <a:rPr lang="en-US" altLang="zh-CN" sz="1600" b="1" kern="0" dirty="0" smtClean="0">
                <a:solidFill>
                  <a:schemeClr val="bg1"/>
                </a:solidFill>
                <a:latin typeface="HelveticaNeueLT Pro 43 LtEx" pitchFamily="34" charset="0"/>
              </a:rPr>
              <a:t>3/12-channel ECG </a:t>
            </a:r>
            <a:endParaRPr lang="zh-CN" altLang="en-US" sz="1600" b="1" dirty="0">
              <a:solidFill>
                <a:schemeClr val="bg1"/>
              </a:solidFill>
            </a:endParaRPr>
          </a:p>
        </p:txBody>
      </p:sp>
    </p:spTree>
    <p:extLst>
      <p:ext uri="{BB962C8B-B14F-4D97-AF65-F5344CB8AC3E}">
        <p14:creationId xmlns:p14="http://schemas.microsoft.com/office/powerpoint/2010/main" val="3984869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93"/>
          <a:stretch/>
        </p:blipFill>
        <p:spPr bwMode="auto">
          <a:xfrm>
            <a:off x="5257380" y="838189"/>
            <a:ext cx="4072357" cy="63208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nvGrpSpPr>
          <p:cNvPr id="26" name="组合 25"/>
          <p:cNvGrpSpPr/>
          <p:nvPr/>
        </p:nvGrpSpPr>
        <p:grpSpPr>
          <a:xfrm>
            <a:off x="328415" y="1374373"/>
            <a:ext cx="1120588" cy="1120588"/>
            <a:chOff x="446194" y="1745245"/>
            <a:chExt cx="1120588" cy="1120588"/>
          </a:xfrm>
        </p:grpSpPr>
        <p:grpSp>
          <p:nvGrpSpPr>
            <p:cNvPr id="27" name="组合 26"/>
            <p:cNvGrpSpPr/>
            <p:nvPr/>
          </p:nvGrpSpPr>
          <p:grpSpPr>
            <a:xfrm rot="10800000">
              <a:off x="446194" y="1745245"/>
              <a:ext cx="1120588" cy="1120588"/>
              <a:chOff x="2015662" y="2328594"/>
              <a:chExt cx="1120588" cy="1120588"/>
            </a:xfrm>
          </p:grpSpPr>
          <p:grpSp>
            <p:nvGrpSpPr>
              <p:cNvPr id="30" name="组合 29"/>
              <p:cNvGrpSpPr/>
              <p:nvPr/>
            </p:nvGrpSpPr>
            <p:grpSpPr>
              <a:xfrm>
                <a:off x="2015662" y="2328594"/>
                <a:ext cx="1120588" cy="1120588"/>
                <a:chOff x="1260661" y="2825951"/>
                <a:chExt cx="1120588" cy="1120588"/>
              </a:xfrm>
            </p:grpSpPr>
            <p:sp>
              <p:nvSpPr>
                <p:cNvPr id="33" name="圆角矩形 32"/>
                <p:cNvSpPr/>
                <p:nvPr/>
              </p:nvSpPr>
              <p:spPr bwMode="auto">
                <a:xfrm>
                  <a:off x="1260661" y="2825951"/>
                  <a:ext cx="1120588" cy="1120588"/>
                </a:xfrm>
                <a:prstGeom prst="roundRect">
                  <a:avLst/>
                </a:prstGeom>
                <a:solidFill>
                  <a:srgbClr val="262626"/>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600" dirty="0" smtClean="0">
                    <a:solidFill>
                      <a:schemeClr val="bg1"/>
                    </a:solidFill>
                    <a:latin typeface="HelveticaNeueLT Pro 45 Lt" pitchFamily="34" charset="0"/>
                    <a:ea typeface="宋体" pitchFamily="2" charset="-122"/>
                    <a:cs typeface="Calibri" pitchFamily="34" charset="0"/>
                  </a:endParaRPr>
                </a:p>
              </p:txBody>
            </p:sp>
            <p:sp>
              <p:nvSpPr>
                <p:cNvPr id="34" name="矩形 33"/>
                <p:cNvSpPr/>
                <p:nvPr/>
              </p:nvSpPr>
              <p:spPr bwMode="auto">
                <a:xfrm rot="5400000">
                  <a:off x="1521945" y="2960712"/>
                  <a:ext cx="528482" cy="856355"/>
                </a:xfrm>
                <a:prstGeom prst="rect">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35" name="矩形 34"/>
                <p:cNvSpPr/>
                <p:nvPr/>
              </p:nvSpPr>
              <p:spPr bwMode="auto">
                <a:xfrm rot="5400000">
                  <a:off x="1484531" y="3022255"/>
                  <a:ext cx="502920" cy="731520"/>
                </a:xfrm>
                <a:prstGeom prst="rect">
                  <a:avLst/>
                </a:prstGeom>
                <a:solidFill>
                  <a:srgbClr val="26D07C"/>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eaLnBrk="1" latinLnBrk="0" hangingPunct="1">
                    <a:lnSpc>
                      <a:spcPct val="100000"/>
                    </a:lnSpc>
                    <a:buClrTx/>
                    <a:buSzTx/>
                    <a:buFontTx/>
                    <a:buNone/>
                    <a:tabLst/>
                  </a:pPr>
                  <a:endParaRPr lang="en-US" altLang="en-US" dirty="0" smtClean="0">
                    <a:latin typeface="HelveticaNeueLT Pro 45 Lt" pitchFamily="34" charset="0"/>
                  </a:endParaRPr>
                </a:p>
              </p:txBody>
            </p:sp>
            <p:sp>
              <p:nvSpPr>
                <p:cNvPr id="36" name="TextBox 197"/>
                <p:cNvSpPr txBox="1"/>
                <p:nvPr/>
              </p:nvSpPr>
              <p:spPr bwMode="auto">
                <a:xfrm rot="10800000">
                  <a:off x="1939720" y="3320742"/>
                  <a:ext cx="138564" cy="369332"/>
                </a:xfrm>
                <a:prstGeom prst="rect">
                  <a:avLst/>
                </a:prstGeom>
                <a:noFill/>
                <a:ln w="3175">
                  <a:noFill/>
                </a:ln>
              </p:spPr>
              <p:txBody>
                <a:bodyPr wrap="none" l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zh-CN" sz="1800" b="1" i="0" dirty="0" smtClean="0">
                    <a:solidFill>
                      <a:schemeClr val="bg1"/>
                    </a:solidFill>
                    <a:latin typeface="HelveticaNeueLT Pro 45 Lt" pitchFamily="34" charset="0"/>
                    <a:ea typeface="Segoe UI" pitchFamily="34" charset="0"/>
                    <a:cs typeface="Segoe UI" pitchFamily="34" charset="0"/>
                  </a:endParaRPr>
                </a:p>
              </p:txBody>
            </p:sp>
            <p:sp>
              <p:nvSpPr>
                <p:cNvPr id="37" name="矩形 36"/>
                <p:cNvSpPr/>
                <p:nvPr/>
              </p:nvSpPr>
              <p:spPr bwMode="auto">
                <a:xfrm rot="5400000">
                  <a:off x="2077607" y="3344851"/>
                  <a:ext cx="352321" cy="88080"/>
                </a:xfrm>
                <a:prstGeom prst="rect">
                  <a:avLst/>
                </a:prstGeom>
                <a:solidFill>
                  <a:schemeClr val="bg1">
                    <a:lumMod val="75000"/>
                  </a:scheme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grpSp>
          <p:sp>
            <p:nvSpPr>
              <p:cNvPr id="32" name="矩形 31"/>
              <p:cNvSpPr/>
              <p:nvPr/>
            </p:nvSpPr>
            <p:spPr>
              <a:xfrm rot="10800000">
                <a:off x="2187976" y="2591004"/>
                <a:ext cx="569387" cy="528350"/>
              </a:xfrm>
              <a:prstGeom prst="rect">
                <a:avLst/>
              </a:prstGeom>
            </p:spPr>
            <p:txBody>
              <a:bodyPr wrap="none">
                <a:spAutoFit/>
              </a:bodyPr>
              <a:lstStyle/>
              <a:p>
                <a:pPr algn="ctr">
                  <a:lnSpc>
                    <a:spcPts val="1700"/>
                  </a:lnSpc>
                  <a:defRPr/>
                </a:pPr>
                <a:r>
                  <a:rPr lang="en-US" altLang="zh-CN" sz="12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8</a:t>
                </a:r>
                <a:r>
                  <a:rPr lang="en-US" altLang="zh-CN" sz="1200" dirty="0" smtClean="0">
                    <a:solidFill>
                      <a:schemeClr val="bg1"/>
                    </a:solidFill>
                    <a:latin typeface="HelveticaNeueLT Pro 45 Lt" pitchFamily="34" charset="0"/>
                    <a:ea typeface="Segoe UI" pitchFamily="34" charset="0"/>
                    <a:cs typeface="Segoe UI" pitchFamily="34" charset="0"/>
                  </a:rPr>
                  <a:t> </a:t>
                </a:r>
                <a:endParaRPr lang="en-US" altLang="zh-CN" sz="1200" dirty="0">
                  <a:solidFill>
                    <a:schemeClr val="bg1"/>
                  </a:solidFill>
                  <a:latin typeface="HelveticaNeueLT Pro 45 Lt" pitchFamily="34" charset="0"/>
                  <a:ea typeface="Segoe UI" pitchFamily="34" charset="0"/>
                  <a:cs typeface="Segoe UI" pitchFamily="34" charset="0"/>
                </a:endParaRPr>
              </a:p>
              <a:p>
                <a:pPr algn="ctr">
                  <a:lnSpc>
                    <a:spcPts val="1700"/>
                  </a:lnSpc>
                  <a:defRPr/>
                </a:pPr>
                <a:r>
                  <a:rPr lang="en-US" altLang="zh-CN" sz="1200" dirty="0" smtClean="0">
                    <a:solidFill>
                      <a:schemeClr val="bg1"/>
                    </a:solidFill>
                    <a:latin typeface="HelveticaNeueLT Pro 43 LtEx" pitchFamily="34" charset="0"/>
                    <a:ea typeface="Segoe UI" pitchFamily="34" charset="0"/>
                    <a:cs typeface="Segoe UI" pitchFamily="34" charset="0"/>
                  </a:rPr>
                  <a:t>Days</a:t>
                </a:r>
                <a:endParaRPr lang="en-US" altLang="zh-CN" sz="1200" b="1" dirty="0">
                  <a:solidFill>
                    <a:schemeClr val="bg1"/>
                  </a:solidFill>
                  <a:latin typeface="HelveticaNeueLT Pro 43 LtEx" pitchFamily="34" charset="0"/>
                  <a:ea typeface="Segoe UI" pitchFamily="34" charset="0"/>
                  <a:cs typeface="Segoe UI" pitchFamily="34" charset="0"/>
                </a:endParaRPr>
              </a:p>
            </p:txBody>
          </p:sp>
        </p:grpSp>
        <p:sp>
          <p:nvSpPr>
            <p:cNvPr id="28" name="矩形 27"/>
            <p:cNvSpPr/>
            <p:nvPr/>
          </p:nvSpPr>
          <p:spPr bwMode="auto">
            <a:xfrm rot="16200000">
              <a:off x="420477" y="2260700"/>
              <a:ext cx="500977"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29" name="矩形 28"/>
            <p:cNvSpPr/>
            <p:nvPr/>
          </p:nvSpPr>
          <p:spPr bwMode="auto">
            <a:xfrm rot="16200000">
              <a:off x="428096" y="2259119"/>
              <a:ext cx="320040"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grpSp>
      <p:sp>
        <p:nvSpPr>
          <p:cNvPr id="44" name="矩形 43"/>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Low </a:t>
            </a:r>
            <a:r>
              <a:rPr lang="en-US" altLang="zh-CN" sz="3000" b="1" kern="0" dirty="0">
                <a:solidFill>
                  <a:srgbClr val="F99B0C"/>
                </a:solidFill>
                <a:latin typeface="HelveticaNeueLT Pro 43 LtEx" pitchFamily="34" charset="0"/>
              </a:rPr>
              <a:t>Power </a:t>
            </a:r>
            <a:r>
              <a:rPr lang="en-US" altLang="zh-CN" sz="3000" b="1" kern="0" dirty="0" smtClean="0">
                <a:solidFill>
                  <a:srgbClr val="F99B0C"/>
                </a:solidFill>
                <a:latin typeface="HelveticaNeueLT Pro 43 LtEx" pitchFamily="34" charset="0"/>
              </a:rPr>
              <a:t>Consumption</a:t>
            </a:r>
            <a:endParaRPr lang="en-US" altLang="zh-CN" sz="3000" b="1" kern="0" dirty="0">
              <a:solidFill>
                <a:srgbClr val="F99B0C"/>
              </a:solidFill>
              <a:latin typeface="HelveticaNeueLT Pro 43 LtEx" pitchFamily="34" charset="0"/>
            </a:endParaRPr>
          </a:p>
        </p:txBody>
      </p:sp>
      <p:sp>
        <p:nvSpPr>
          <p:cNvPr id="2" name="矩形 1"/>
          <p:cNvSpPr/>
          <p:nvPr/>
        </p:nvSpPr>
        <p:spPr>
          <a:xfrm>
            <a:off x="1607535" y="1348973"/>
            <a:ext cx="3744064" cy="1618905"/>
          </a:xfrm>
          <a:prstGeom prst="rect">
            <a:avLst/>
          </a:prstGeom>
        </p:spPr>
        <p:txBody>
          <a:bodyPr wrap="square">
            <a:spAutoFit/>
          </a:bodyPr>
          <a:lstStyle/>
          <a:p>
            <a:pPr marL="285750" indent="-285750" algn="just">
              <a:spcBef>
                <a:spcPct val="20000"/>
              </a:spcBef>
              <a:buFont typeface="Wingdings" pitchFamily="2" charset="2"/>
              <a:buChar char="n"/>
              <a:defRPr/>
            </a:pPr>
            <a:r>
              <a:rPr lang="en-US" altLang="zh-CN" sz="1600" b="1" dirty="0" smtClean="0">
                <a:solidFill>
                  <a:srgbClr val="26D07C"/>
                </a:solidFill>
                <a:latin typeface="HelveticaNeueLT Pro 43 LtEx" pitchFamily="34" charset="0"/>
              </a:rPr>
              <a:t>Long Time Sampling</a:t>
            </a:r>
          </a:p>
          <a:p>
            <a:pPr algn="just">
              <a:spcBef>
                <a:spcPct val="20000"/>
              </a:spcBef>
              <a:defRPr/>
            </a:pPr>
            <a:r>
              <a:rPr lang="en-US" altLang="zh-CN" sz="1600" dirty="0" smtClean="0">
                <a:latin typeface="HelveticaNeueLT Pro 43 LtEx" pitchFamily="34" charset="0"/>
              </a:rPr>
              <a:t>EDAN </a:t>
            </a:r>
            <a:r>
              <a:rPr lang="en-US" altLang="zh-CN" sz="1600" dirty="0">
                <a:latin typeface="HelveticaNeueLT Pro 43 LtEx" pitchFamily="34" charset="0"/>
              </a:rPr>
              <a:t>Holter Recorder is designed with low power consumption, which enables it to support as long as </a:t>
            </a:r>
            <a:r>
              <a:rPr lang="en-US" altLang="zh-CN" sz="1600" b="1" dirty="0">
                <a:solidFill>
                  <a:srgbClr val="FF0000"/>
                </a:solidFill>
                <a:latin typeface="HelveticaNeueLT Pro 43 LtEx" pitchFamily="34" charset="0"/>
              </a:rPr>
              <a:t>8 days</a:t>
            </a:r>
            <a:r>
              <a:rPr lang="en-US" altLang="zh-CN" sz="1600" dirty="0">
                <a:solidFill>
                  <a:srgbClr val="FF0000"/>
                </a:solidFill>
                <a:latin typeface="HelveticaNeueLT Pro 43 LtEx" pitchFamily="34" charset="0"/>
              </a:rPr>
              <a:t> </a:t>
            </a:r>
            <a:r>
              <a:rPr lang="en-US" altLang="zh-CN" sz="1600" dirty="0">
                <a:latin typeface="HelveticaNeueLT Pro 43 LtEx" pitchFamily="34" charset="0"/>
              </a:rPr>
              <a:t>recording with a single piece of Li-ion battery. </a:t>
            </a:r>
          </a:p>
        </p:txBody>
      </p:sp>
      <p:graphicFrame>
        <p:nvGraphicFramePr>
          <p:cNvPr id="61" name="表格 60"/>
          <p:cNvGraphicFramePr>
            <a:graphicFrameLocks noGrp="1"/>
          </p:cNvGraphicFramePr>
          <p:nvPr>
            <p:extLst>
              <p:ext uri="{D42A27DB-BD31-4B8C-83A1-F6EECF244321}">
                <p14:modId xmlns:p14="http://schemas.microsoft.com/office/powerpoint/2010/main" val="1396096954"/>
              </p:ext>
            </p:extLst>
          </p:nvPr>
        </p:nvGraphicFramePr>
        <p:xfrm>
          <a:off x="364046" y="3474003"/>
          <a:ext cx="4893335" cy="3015337"/>
        </p:xfrm>
        <a:graphic>
          <a:graphicData uri="http://schemas.openxmlformats.org/drawingml/2006/table">
            <a:tbl>
              <a:tblPr firstRow="1" firstCol="1" bandRow="1">
                <a:tableStyleId>{21E4AEA4-8DFA-4A89-87EB-49C32662AFE0}</a:tableStyleId>
              </a:tblPr>
              <a:tblGrid>
                <a:gridCol w="1704182"/>
                <a:gridCol w="1484971"/>
                <a:gridCol w="1704182"/>
              </a:tblGrid>
              <a:tr h="636557">
                <a:tc>
                  <a:txBody>
                    <a:bodyPr/>
                    <a:lstStyle/>
                    <a:p>
                      <a:pPr algn="ctr">
                        <a:spcAft>
                          <a:spcPts val="0"/>
                        </a:spcAft>
                      </a:pPr>
                      <a:r>
                        <a:rPr lang="en-US" altLang="zh-CN" sz="1600" dirty="0" smtClean="0">
                          <a:effectLst/>
                          <a:latin typeface="HelveticaNeueLT Pro 43 LtEx" pitchFamily="34" charset="0"/>
                          <a:cs typeface="宋体"/>
                        </a:rPr>
                        <a:t>Sampling</a:t>
                      </a:r>
                      <a:r>
                        <a:rPr lang="en-US" altLang="zh-CN" sz="1600" baseline="0" dirty="0" smtClean="0">
                          <a:effectLst/>
                          <a:latin typeface="HelveticaNeueLT Pro 43 LtEx" pitchFamily="34" charset="0"/>
                          <a:cs typeface="宋体"/>
                        </a:rPr>
                        <a:t> Rate</a:t>
                      </a:r>
                      <a:endParaRPr lang="en-US" altLang="zh-CN" sz="1600" dirty="0" smtClean="0">
                        <a:effectLst/>
                        <a:latin typeface="HelveticaNeueLT Pro 43 LtEx" pitchFamily="34" charset="0"/>
                        <a:cs typeface="宋体"/>
                      </a:endParaRPr>
                    </a:p>
                  </a:txBody>
                  <a:tcPr marL="0" marR="0" marT="0" marB="0" anchor="ctr"/>
                </a:tc>
                <a:tc>
                  <a:txBody>
                    <a:bodyPr/>
                    <a:lstStyle/>
                    <a:p>
                      <a:pPr algn="ctr">
                        <a:spcAft>
                          <a:spcPts val="0"/>
                        </a:spcAft>
                      </a:pPr>
                      <a:r>
                        <a:rPr lang="en-US" sz="1600" dirty="0" smtClean="0">
                          <a:effectLst/>
                          <a:latin typeface="HelveticaNeueLT Pro 43 LtEx" pitchFamily="34" charset="0"/>
                        </a:rPr>
                        <a:t>3</a:t>
                      </a:r>
                      <a:r>
                        <a:rPr lang="en-US" altLang="zh-CN" sz="1600" dirty="0" smtClean="0">
                          <a:effectLst/>
                          <a:latin typeface="HelveticaNeueLT Pro 43 LtEx" pitchFamily="34" charset="0"/>
                        </a:rPr>
                        <a:t>-channel</a:t>
                      </a:r>
                      <a:endParaRPr lang="zh-CN" sz="1600" dirty="0">
                        <a:effectLst/>
                        <a:latin typeface="HelveticaNeueLT Pro 43 LtEx" pitchFamily="34" charset="0"/>
                        <a:cs typeface="宋体"/>
                      </a:endParaRPr>
                    </a:p>
                  </a:txBody>
                  <a:tcPr marL="0" marR="0" marT="0" marB="0" anchor="ctr"/>
                </a:tc>
                <a:tc>
                  <a:txBody>
                    <a:bodyPr/>
                    <a:lstStyle/>
                    <a:p>
                      <a:pPr algn="ctr">
                        <a:spcAft>
                          <a:spcPts val="0"/>
                        </a:spcAft>
                      </a:pPr>
                      <a:r>
                        <a:rPr lang="en-US" sz="1600" dirty="0" smtClean="0">
                          <a:effectLst/>
                          <a:latin typeface="HelveticaNeueLT Pro 43 LtEx" pitchFamily="34" charset="0"/>
                        </a:rPr>
                        <a:t>12</a:t>
                      </a:r>
                      <a:r>
                        <a:rPr lang="en-US" altLang="zh-CN" sz="1600" dirty="0" smtClean="0">
                          <a:effectLst/>
                          <a:latin typeface="HelveticaNeueLT Pro 43 LtEx" pitchFamily="34" charset="0"/>
                        </a:rPr>
                        <a:t>-channel</a:t>
                      </a:r>
                      <a:endParaRPr lang="zh-CN" sz="1600" b="1" kern="1200" dirty="0">
                        <a:solidFill>
                          <a:schemeClr val="lt1"/>
                        </a:solidFill>
                        <a:effectLst/>
                        <a:latin typeface="HelveticaNeueLT Pro 43 LtEx" pitchFamily="34" charset="0"/>
                        <a:ea typeface="+mn-ea"/>
                        <a:cs typeface="+mn-cs"/>
                      </a:endParaRPr>
                    </a:p>
                  </a:txBody>
                  <a:tcPr marL="0" marR="0" marT="0" marB="0" anchor="ctr"/>
                </a:tc>
              </a:tr>
              <a:tr h="594695">
                <a:tc>
                  <a:txBody>
                    <a:bodyPr/>
                    <a:lstStyle/>
                    <a:p>
                      <a:pPr algn="ctr">
                        <a:spcAft>
                          <a:spcPts val="0"/>
                        </a:spcAft>
                      </a:pPr>
                      <a:r>
                        <a:rPr lang="en-US" altLang="zh-CN" sz="1600" b="1" kern="1200" dirty="0" smtClean="0">
                          <a:solidFill>
                            <a:schemeClr val="lt1"/>
                          </a:solidFill>
                          <a:effectLst/>
                          <a:latin typeface="HelveticaNeueLT Pro 43 LtEx" pitchFamily="34" charset="0"/>
                          <a:ea typeface="+mn-ea"/>
                          <a:cs typeface="宋体"/>
                        </a:rPr>
                        <a:t>128Hz</a:t>
                      </a:r>
                      <a:endParaRPr lang="zh-CN" altLang="zh-CN" sz="1600" b="1" kern="1200" dirty="0">
                        <a:solidFill>
                          <a:schemeClr val="lt1"/>
                        </a:solidFill>
                        <a:effectLst/>
                        <a:latin typeface="HelveticaNeueLT Pro 43 LtEx" pitchFamily="34" charset="0"/>
                        <a:ea typeface="+mn-ea"/>
                        <a:cs typeface="宋体"/>
                      </a:endParaRPr>
                    </a:p>
                  </a:txBody>
                  <a:tcPr marL="0" marR="0" marT="0" marB="0" anchor="ctr"/>
                </a:tc>
                <a:tc>
                  <a:txBody>
                    <a:bodyPr/>
                    <a:lstStyle/>
                    <a:p>
                      <a:pPr algn="ctr">
                        <a:spcAft>
                          <a:spcPts val="0"/>
                        </a:spcAft>
                      </a:pPr>
                      <a:r>
                        <a:rPr lang="en-US" sz="1600" b="1" kern="1200" dirty="0" smtClean="0">
                          <a:solidFill>
                            <a:srgbClr val="FF0000"/>
                          </a:solidFill>
                          <a:latin typeface="HelveticaNeueLT Pro 43 LtEx" pitchFamily="34" charset="0"/>
                          <a:ea typeface="+mn-ea"/>
                          <a:cs typeface="+mn-cs"/>
                        </a:rPr>
                        <a:t>219hours</a:t>
                      </a:r>
                      <a:endParaRPr lang="zh-CN" sz="1600" b="1" kern="1200" dirty="0">
                        <a:solidFill>
                          <a:srgbClr val="FF0000"/>
                        </a:solidFill>
                        <a:latin typeface="HelveticaNeueLT Pro 43 LtEx" pitchFamily="34" charset="0"/>
                        <a:ea typeface="+mn-ea"/>
                        <a:cs typeface="+mn-cs"/>
                      </a:endParaRPr>
                    </a:p>
                  </a:txBody>
                  <a:tcPr marL="0" marR="0" marT="0" marB="0" anchor="ctr"/>
                </a:tc>
                <a:tc>
                  <a:txBody>
                    <a:bodyPr/>
                    <a:lstStyle/>
                    <a:p>
                      <a:pPr algn="ctr">
                        <a:spcAft>
                          <a:spcPts val="0"/>
                        </a:spcAft>
                      </a:pPr>
                      <a:r>
                        <a:rPr lang="en-US" sz="1600" b="1" kern="1200" dirty="0" smtClean="0">
                          <a:solidFill>
                            <a:schemeClr val="tx1"/>
                          </a:solidFill>
                          <a:effectLst/>
                          <a:latin typeface="HelveticaNeueLT Pro 43 LtEx" pitchFamily="34" charset="0"/>
                          <a:ea typeface="+mn-ea"/>
                          <a:cs typeface="宋体"/>
                        </a:rPr>
                        <a:t>168hours</a:t>
                      </a:r>
                      <a:endParaRPr lang="zh-CN" sz="1600" b="1" kern="1200" dirty="0">
                        <a:solidFill>
                          <a:schemeClr val="tx1"/>
                        </a:solidFill>
                        <a:effectLst/>
                        <a:latin typeface="HelveticaNeueLT Pro 43 LtEx" pitchFamily="34" charset="0"/>
                        <a:ea typeface="+mn-ea"/>
                        <a:cs typeface="宋体"/>
                      </a:endParaRPr>
                    </a:p>
                  </a:txBody>
                  <a:tcPr marL="0" marR="0" marT="0" marB="0" anchor="ctr"/>
                </a:tc>
              </a:tr>
              <a:tr h="594695">
                <a:tc>
                  <a:txBody>
                    <a:bodyPr/>
                    <a:lstStyle/>
                    <a:p>
                      <a:pPr algn="ctr">
                        <a:spcAft>
                          <a:spcPts val="0"/>
                        </a:spcAft>
                      </a:pPr>
                      <a:r>
                        <a:rPr lang="en-US" altLang="zh-CN" sz="1600" b="1" kern="1200" dirty="0" smtClean="0">
                          <a:solidFill>
                            <a:schemeClr val="lt1"/>
                          </a:solidFill>
                          <a:effectLst/>
                          <a:latin typeface="HelveticaNeueLT Pro 43 LtEx" pitchFamily="34" charset="0"/>
                          <a:ea typeface="+mn-ea"/>
                          <a:cs typeface="宋体"/>
                        </a:rPr>
                        <a:t>256Hz</a:t>
                      </a:r>
                      <a:endParaRPr lang="zh-CN" altLang="zh-CN" sz="1600" b="1" kern="1200" dirty="0">
                        <a:solidFill>
                          <a:schemeClr val="lt1"/>
                        </a:solidFill>
                        <a:effectLst/>
                        <a:latin typeface="HelveticaNeueLT Pro 43 LtEx" pitchFamily="34" charset="0"/>
                        <a:ea typeface="+mn-ea"/>
                        <a:cs typeface="宋体"/>
                      </a:endParaRPr>
                    </a:p>
                  </a:txBody>
                  <a:tcPr marL="0" marR="0" marT="0" marB="0" anchor="ctr"/>
                </a:tc>
                <a:tc>
                  <a:txBody>
                    <a:bodyPr/>
                    <a:lstStyle/>
                    <a:p>
                      <a:pPr algn="ctr">
                        <a:spcAft>
                          <a:spcPts val="0"/>
                        </a:spcAft>
                      </a:pPr>
                      <a:r>
                        <a:rPr lang="en-US" altLang="zh-CN" sz="1600" b="1" kern="1200" dirty="0" smtClean="0">
                          <a:solidFill>
                            <a:schemeClr val="tx1"/>
                          </a:solidFill>
                          <a:effectLst/>
                          <a:latin typeface="HelveticaNeueLT Pro 43 LtEx" pitchFamily="34" charset="0"/>
                          <a:ea typeface="+mn-ea"/>
                          <a:cs typeface="宋体"/>
                        </a:rPr>
                        <a:t>196hours</a:t>
                      </a:r>
                      <a:endParaRPr lang="zh-CN" sz="1600" b="1" kern="1200" dirty="0">
                        <a:solidFill>
                          <a:schemeClr val="tx1"/>
                        </a:solidFill>
                        <a:effectLst/>
                        <a:latin typeface="HelveticaNeueLT Pro 43 LtEx" pitchFamily="34" charset="0"/>
                        <a:ea typeface="+mn-ea"/>
                        <a:cs typeface="宋体"/>
                      </a:endParaRPr>
                    </a:p>
                  </a:txBody>
                  <a:tcPr marL="0" marR="0" marT="0" marB="0" anchor="ctr"/>
                </a:tc>
                <a:tc>
                  <a:txBody>
                    <a:bodyPr/>
                    <a:lstStyle/>
                    <a:p>
                      <a:pPr algn="ctr">
                        <a:spcAft>
                          <a:spcPts val="0"/>
                        </a:spcAft>
                      </a:pPr>
                      <a:r>
                        <a:rPr lang="en-US" sz="1600" b="1" kern="1200" dirty="0" smtClean="0">
                          <a:solidFill>
                            <a:schemeClr val="tx1"/>
                          </a:solidFill>
                          <a:effectLst/>
                          <a:latin typeface="HelveticaNeueLT Pro 43 LtEx" pitchFamily="34" charset="0"/>
                          <a:ea typeface="+mn-ea"/>
                          <a:cs typeface="宋体"/>
                        </a:rPr>
                        <a:t>124hours</a:t>
                      </a:r>
                      <a:endParaRPr lang="zh-CN" sz="1600" b="1" kern="1200" dirty="0">
                        <a:solidFill>
                          <a:schemeClr val="tx1"/>
                        </a:solidFill>
                        <a:effectLst/>
                        <a:latin typeface="HelveticaNeueLT Pro 43 LtEx" pitchFamily="34" charset="0"/>
                        <a:ea typeface="+mn-ea"/>
                        <a:cs typeface="宋体"/>
                      </a:endParaRPr>
                    </a:p>
                  </a:txBody>
                  <a:tcPr marL="0" marR="0" marT="0" marB="0" anchor="ctr"/>
                </a:tc>
              </a:tr>
              <a:tr h="594695">
                <a:tc>
                  <a:txBody>
                    <a:bodyPr/>
                    <a:lstStyle/>
                    <a:p>
                      <a:pPr marL="0" marR="0" indent="0" algn="ctr" defTabSz="1083655" rtl="0" eaLnBrk="1" fontAlgn="auto" latinLnBrk="0" hangingPunct="1">
                        <a:lnSpc>
                          <a:spcPct val="100000"/>
                        </a:lnSpc>
                        <a:spcBef>
                          <a:spcPts val="0"/>
                        </a:spcBef>
                        <a:spcAft>
                          <a:spcPts val="0"/>
                        </a:spcAft>
                        <a:buClrTx/>
                        <a:buSzTx/>
                        <a:buFontTx/>
                        <a:buNone/>
                        <a:tabLst/>
                        <a:defRPr/>
                      </a:pPr>
                      <a:r>
                        <a:rPr lang="en-US" altLang="zh-CN" sz="1600" b="1" kern="1200" dirty="0" smtClean="0">
                          <a:solidFill>
                            <a:schemeClr val="lt1"/>
                          </a:solidFill>
                          <a:effectLst/>
                          <a:latin typeface="HelveticaNeueLT Pro 43 LtEx" pitchFamily="34" charset="0"/>
                          <a:ea typeface="+mn-ea"/>
                          <a:cs typeface="宋体"/>
                        </a:rPr>
                        <a:t>512Hz</a:t>
                      </a:r>
                      <a:endParaRPr lang="zh-CN" altLang="zh-CN" sz="1600" b="1" kern="1200" dirty="0" smtClean="0">
                        <a:solidFill>
                          <a:schemeClr val="lt1"/>
                        </a:solidFill>
                        <a:effectLst/>
                        <a:latin typeface="HelveticaNeueLT Pro 43 LtEx" pitchFamily="34" charset="0"/>
                        <a:ea typeface="+mn-ea"/>
                        <a:cs typeface="宋体"/>
                      </a:endParaRPr>
                    </a:p>
                  </a:txBody>
                  <a:tcPr marL="0" marR="0" marT="0" marB="0" anchor="ctr"/>
                </a:tc>
                <a:tc>
                  <a:txBody>
                    <a:bodyPr/>
                    <a:lstStyle/>
                    <a:p>
                      <a:pPr marL="0" marR="0" indent="0" algn="ctr" defTabSz="1083655" rtl="0" eaLnBrk="1" fontAlgn="auto" latinLnBrk="0" hangingPunct="1">
                        <a:lnSpc>
                          <a:spcPct val="100000"/>
                        </a:lnSpc>
                        <a:spcBef>
                          <a:spcPts val="0"/>
                        </a:spcBef>
                        <a:spcAft>
                          <a:spcPts val="0"/>
                        </a:spcAft>
                        <a:buClrTx/>
                        <a:buSzTx/>
                        <a:buFontTx/>
                        <a:buNone/>
                        <a:tabLst/>
                        <a:defRPr/>
                      </a:pPr>
                      <a:r>
                        <a:rPr lang="en-US" altLang="zh-CN" sz="1600" b="1" kern="1200" dirty="0" smtClean="0">
                          <a:solidFill>
                            <a:schemeClr val="tx1"/>
                          </a:solidFill>
                          <a:effectLst/>
                          <a:latin typeface="HelveticaNeueLT Pro 43 LtEx" pitchFamily="34" charset="0"/>
                          <a:ea typeface="+mn-ea"/>
                          <a:cs typeface="宋体"/>
                        </a:rPr>
                        <a:t>100hours</a:t>
                      </a:r>
                      <a:endParaRPr lang="zh-CN" altLang="zh-CN" sz="1600" b="1" kern="1200" dirty="0" smtClean="0">
                        <a:solidFill>
                          <a:schemeClr val="tx1"/>
                        </a:solidFill>
                        <a:effectLst/>
                        <a:latin typeface="HelveticaNeueLT Pro 43 LtEx" pitchFamily="34" charset="0"/>
                        <a:ea typeface="+mn-ea"/>
                        <a:cs typeface="宋体"/>
                      </a:endParaRPr>
                    </a:p>
                  </a:txBody>
                  <a:tcPr marL="0" marR="0" marT="0" marB="0" anchor="ctr"/>
                </a:tc>
                <a:tc>
                  <a:txBody>
                    <a:bodyPr/>
                    <a:lstStyle/>
                    <a:p>
                      <a:pPr algn="ctr">
                        <a:spcAft>
                          <a:spcPts val="0"/>
                        </a:spcAft>
                      </a:pPr>
                      <a:r>
                        <a:rPr lang="en-US" altLang="zh-CN" sz="1600" b="1" kern="1200" dirty="0" smtClean="0">
                          <a:solidFill>
                            <a:schemeClr val="tx1"/>
                          </a:solidFill>
                          <a:effectLst/>
                          <a:latin typeface="HelveticaNeueLT Pro 43 LtEx" pitchFamily="34" charset="0"/>
                          <a:ea typeface="+mn-ea"/>
                          <a:cs typeface="宋体"/>
                        </a:rPr>
                        <a:t>68hours</a:t>
                      </a:r>
                      <a:endParaRPr lang="zh-CN" sz="1600" b="1" kern="1200" dirty="0">
                        <a:solidFill>
                          <a:schemeClr val="tx1"/>
                        </a:solidFill>
                        <a:effectLst/>
                        <a:latin typeface="HelveticaNeueLT Pro 43 LtEx" pitchFamily="34" charset="0"/>
                        <a:ea typeface="+mn-ea"/>
                        <a:cs typeface="宋体"/>
                      </a:endParaRPr>
                    </a:p>
                  </a:txBody>
                  <a:tcPr marL="0" marR="0" marT="0" marB="0" anchor="ctr"/>
                </a:tc>
              </a:tr>
              <a:tr h="594695">
                <a:tc>
                  <a:txBody>
                    <a:bodyPr/>
                    <a:lstStyle/>
                    <a:p>
                      <a:pPr marL="0" marR="0" indent="0" algn="ctr" defTabSz="1083655" rtl="0" eaLnBrk="1" fontAlgn="auto" latinLnBrk="0" hangingPunct="1">
                        <a:lnSpc>
                          <a:spcPct val="100000"/>
                        </a:lnSpc>
                        <a:spcBef>
                          <a:spcPts val="0"/>
                        </a:spcBef>
                        <a:spcAft>
                          <a:spcPts val="0"/>
                        </a:spcAft>
                        <a:buClrTx/>
                        <a:buSzTx/>
                        <a:buFontTx/>
                        <a:buNone/>
                        <a:tabLst/>
                        <a:defRPr/>
                      </a:pPr>
                      <a:r>
                        <a:rPr lang="en-US" altLang="zh-CN" sz="1600" b="1" kern="1200" dirty="0" smtClean="0">
                          <a:solidFill>
                            <a:schemeClr val="lt1"/>
                          </a:solidFill>
                          <a:effectLst/>
                          <a:latin typeface="HelveticaNeueLT Pro 43 LtEx" pitchFamily="34" charset="0"/>
                          <a:ea typeface="+mn-ea"/>
                          <a:cs typeface="宋体"/>
                        </a:rPr>
                        <a:t>1024Hz</a:t>
                      </a:r>
                      <a:endParaRPr lang="zh-CN" altLang="zh-CN" sz="1600" b="1" kern="1200" dirty="0" smtClean="0">
                        <a:solidFill>
                          <a:schemeClr val="lt1"/>
                        </a:solidFill>
                        <a:effectLst/>
                        <a:latin typeface="HelveticaNeueLT Pro 43 LtEx" pitchFamily="34" charset="0"/>
                        <a:ea typeface="+mn-ea"/>
                        <a:cs typeface="宋体"/>
                      </a:endParaRPr>
                    </a:p>
                  </a:txBody>
                  <a:tcPr marL="0" marR="0" marT="0" marB="0" anchor="ctr"/>
                </a:tc>
                <a:tc>
                  <a:txBody>
                    <a:bodyPr/>
                    <a:lstStyle/>
                    <a:p>
                      <a:pPr algn="ctr">
                        <a:spcAft>
                          <a:spcPts val="0"/>
                        </a:spcAft>
                      </a:pPr>
                      <a:r>
                        <a:rPr lang="en-US" altLang="zh-CN" sz="1600" b="1" kern="1200" dirty="0" smtClean="0">
                          <a:solidFill>
                            <a:schemeClr val="tx1"/>
                          </a:solidFill>
                          <a:effectLst/>
                          <a:latin typeface="HelveticaNeueLT Pro 43 LtEx" pitchFamily="34" charset="0"/>
                          <a:ea typeface="+mn-ea"/>
                          <a:cs typeface="宋体"/>
                        </a:rPr>
                        <a:t>90hours</a:t>
                      </a:r>
                      <a:endParaRPr lang="zh-CN" sz="1600" b="1" kern="1200" dirty="0">
                        <a:solidFill>
                          <a:schemeClr val="tx1"/>
                        </a:solidFill>
                        <a:effectLst/>
                        <a:latin typeface="HelveticaNeueLT Pro 43 LtEx" pitchFamily="34" charset="0"/>
                        <a:ea typeface="+mn-ea"/>
                        <a:cs typeface="宋体"/>
                      </a:endParaRPr>
                    </a:p>
                  </a:txBody>
                  <a:tcPr marL="0" marR="0" marT="0" marB="0" anchor="ctr"/>
                </a:tc>
                <a:tc>
                  <a:txBody>
                    <a:bodyPr/>
                    <a:lstStyle/>
                    <a:p>
                      <a:pPr algn="ctr">
                        <a:spcAft>
                          <a:spcPts val="0"/>
                        </a:spcAft>
                      </a:pPr>
                      <a:r>
                        <a:rPr lang="en-US" altLang="zh-CN" sz="1600" b="1" kern="1200" dirty="0" smtClean="0">
                          <a:solidFill>
                            <a:schemeClr val="tx1"/>
                          </a:solidFill>
                          <a:effectLst/>
                          <a:latin typeface="HelveticaNeueLT Pro 43 LtEx" pitchFamily="34" charset="0"/>
                          <a:ea typeface="+mn-ea"/>
                          <a:cs typeface="宋体"/>
                        </a:rPr>
                        <a:t>34hours</a:t>
                      </a:r>
                      <a:endParaRPr lang="zh-CN" sz="1600" b="1" kern="1200" dirty="0">
                        <a:solidFill>
                          <a:schemeClr val="tx1"/>
                        </a:solidFill>
                        <a:effectLst/>
                        <a:latin typeface="HelveticaNeueLT Pro 43 LtEx" pitchFamily="34" charset="0"/>
                        <a:ea typeface="+mn-ea"/>
                        <a:cs typeface="宋体"/>
                      </a:endParaRPr>
                    </a:p>
                  </a:txBody>
                  <a:tcPr marL="0" marR="0" marT="0" marB="0" anchor="ctr"/>
                </a:tc>
              </a:tr>
            </a:tbl>
          </a:graphicData>
        </a:graphic>
      </p:graphicFrame>
    </p:spTree>
    <p:extLst>
      <p:ext uri="{BB962C8B-B14F-4D97-AF65-F5344CB8AC3E}">
        <p14:creationId xmlns:p14="http://schemas.microsoft.com/office/powerpoint/2010/main" val="3079414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uhaixiao\Desktop\heart-attack-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55" r="-1"/>
          <a:stretch/>
        </p:blipFill>
        <p:spPr bwMode="auto">
          <a:xfrm>
            <a:off x="0" y="1207699"/>
            <a:ext cx="9144000" cy="5655926"/>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2"/>
          </p:nvPr>
        </p:nvSpPr>
        <p:spPr/>
        <p:txBody>
          <a:bodyPr/>
          <a:lstStyle/>
          <a:p>
            <a:fld id="{0C913308-F349-4B6D-A68A-DD1791B4A57B}" type="slidenum">
              <a:rPr lang="zh-CN" altLang="en-US" smtClean="0"/>
              <a:pPr/>
              <a:t>39</a:t>
            </a:fld>
            <a:endParaRPr lang="zh-CN" altLang="en-US"/>
          </a:p>
        </p:txBody>
      </p:sp>
      <p:sp>
        <p:nvSpPr>
          <p:cNvPr id="15" name="矩形 14"/>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Event Marker</a:t>
            </a:r>
            <a:endParaRPr lang="en-US" altLang="zh-CN" sz="3000" b="1" kern="0" dirty="0">
              <a:solidFill>
                <a:srgbClr val="F99B0C"/>
              </a:solidFill>
              <a:latin typeface="HelveticaNeueLT Pro 43 LtEx" pitchFamily="34" charset="0"/>
            </a:endParaRPr>
          </a:p>
        </p:txBody>
      </p:sp>
      <p:pic>
        <p:nvPicPr>
          <p:cNvPr id="70" name="Picture 2" descr="C:\Users\huhaixiao\Desktop\Holter Lef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r="20433"/>
          <a:stretch/>
        </p:blipFill>
        <p:spPr bwMode="auto">
          <a:xfrm>
            <a:off x="5742131" y="615586"/>
            <a:ext cx="3401870" cy="688555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C:\Users\huhaixiao\Desktop\Holter Lef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403" t="64649" r="60216" b="27114"/>
          <a:stretch/>
        </p:blipFill>
        <p:spPr bwMode="auto">
          <a:xfrm>
            <a:off x="6913720" y="5044341"/>
            <a:ext cx="529345" cy="56712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312039" y="1526048"/>
            <a:ext cx="1128106" cy="1120588"/>
            <a:chOff x="523946" y="1869384"/>
            <a:chExt cx="1128106" cy="1120588"/>
          </a:xfrm>
        </p:grpSpPr>
        <p:grpSp>
          <p:nvGrpSpPr>
            <p:cNvPr id="49" name="组合 48"/>
            <p:cNvGrpSpPr/>
            <p:nvPr/>
          </p:nvGrpSpPr>
          <p:grpSpPr>
            <a:xfrm>
              <a:off x="531464" y="1869384"/>
              <a:ext cx="1120588" cy="1120588"/>
              <a:chOff x="2042345" y="2172383"/>
              <a:chExt cx="1120588" cy="1120588"/>
            </a:xfrm>
          </p:grpSpPr>
          <p:grpSp>
            <p:nvGrpSpPr>
              <p:cNvPr id="50" name="组合 49"/>
              <p:cNvGrpSpPr/>
              <p:nvPr/>
            </p:nvGrpSpPr>
            <p:grpSpPr>
              <a:xfrm>
                <a:off x="2042345" y="2172383"/>
                <a:ext cx="1120588" cy="1120588"/>
                <a:chOff x="4800600" y="4648200"/>
                <a:chExt cx="1120588" cy="1120588"/>
              </a:xfrm>
            </p:grpSpPr>
            <p:sp>
              <p:nvSpPr>
                <p:cNvPr id="52" name="圆角矩形 51"/>
                <p:cNvSpPr/>
                <p:nvPr/>
              </p:nvSpPr>
              <p:spPr bwMode="auto">
                <a:xfrm>
                  <a:off x="4800600" y="4648200"/>
                  <a:ext cx="1120588" cy="1120588"/>
                </a:xfrm>
                <a:prstGeom prst="roundRect">
                  <a:avLst/>
                </a:prstGeom>
                <a:solidFill>
                  <a:srgbClr val="262626"/>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53" name="任意多边形 52"/>
                <p:cNvSpPr>
                  <a:spLocks noChangeArrowheads="1"/>
                </p:cNvSpPr>
                <p:nvPr/>
              </p:nvSpPr>
              <p:spPr bwMode="auto">
                <a:xfrm>
                  <a:off x="4842056" y="4904618"/>
                  <a:ext cx="913023" cy="457338"/>
                </a:xfrm>
                <a:custGeom>
                  <a:avLst/>
                  <a:gdLst>
                    <a:gd name="T0" fmla="*/ 0 w 6677024"/>
                    <a:gd name="T1" fmla="*/ 13 h 3438525"/>
                    <a:gd name="T2" fmla="*/ 7 w 6677024"/>
                    <a:gd name="T3" fmla="*/ 13 h 3438525"/>
                    <a:gd name="T4" fmla="*/ 13 w 6677024"/>
                    <a:gd name="T5" fmla="*/ 11 h 3438525"/>
                    <a:gd name="T6" fmla="*/ 20 w 6677024"/>
                    <a:gd name="T7" fmla="*/ 13 h 3438525"/>
                    <a:gd name="T8" fmla="*/ 27 w 6677024"/>
                    <a:gd name="T9" fmla="*/ 13 h 3438525"/>
                    <a:gd name="T10" fmla="*/ 29 w 6677024"/>
                    <a:gd name="T11" fmla="*/ 14 h 3438525"/>
                    <a:gd name="T12" fmla="*/ 32 w 6677024"/>
                    <a:gd name="T13" fmla="*/ 0 h 3438525"/>
                    <a:gd name="T14" fmla="*/ 36 w 6677024"/>
                    <a:gd name="T15" fmla="*/ 15 h 3438525"/>
                    <a:gd name="T16" fmla="*/ 38 w 6677024"/>
                    <a:gd name="T17" fmla="*/ 13 h 3438525"/>
                    <a:gd name="T18" fmla="*/ 46 w 6677024"/>
                    <a:gd name="T19" fmla="*/ 13 h 3438525"/>
                    <a:gd name="T20" fmla="*/ 53 w 6677024"/>
                    <a:gd name="T21" fmla="*/ 10 h 3438525"/>
                    <a:gd name="T22" fmla="*/ 58 w 6677024"/>
                    <a:gd name="T23" fmla="*/ 13 h 3438525"/>
                    <a:gd name="T24" fmla="*/ 66 w 6677024"/>
                    <a:gd name="T25" fmla="*/ 13 h 3438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77024"/>
                    <a:gd name="T40" fmla="*/ 0 h 3438525"/>
                    <a:gd name="T41" fmla="*/ 6677024 w 6677024"/>
                    <a:gd name="T42" fmla="*/ 3438525 h 3438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77024" h="3438525">
                      <a:moveTo>
                        <a:pt x="0" y="3019425"/>
                      </a:moveTo>
                      <a:lnTo>
                        <a:pt x="676275" y="3019425"/>
                      </a:lnTo>
                      <a:lnTo>
                        <a:pt x="1343025" y="2524125"/>
                      </a:lnTo>
                      <a:lnTo>
                        <a:pt x="2019300" y="3038475"/>
                      </a:lnTo>
                      <a:lnTo>
                        <a:pt x="2743200" y="3019425"/>
                      </a:lnTo>
                      <a:lnTo>
                        <a:pt x="2933700" y="3267075"/>
                      </a:lnTo>
                      <a:lnTo>
                        <a:pt x="3257550" y="0"/>
                      </a:lnTo>
                      <a:lnTo>
                        <a:pt x="3590925" y="3438525"/>
                      </a:lnTo>
                      <a:lnTo>
                        <a:pt x="3781425" y="3019425"/>
                      </a:lnTo>
                      <a:lnTo>
                        <a:pt x="4648200" y="3028950"/>
                      </a:lnTo>
                      <a:lnTo>
                        <a:pt x="5381625" y="2314575"/>
                      </a:lnTo>
                      <a:lnTo>
                        <a:pt x="5886450" y="3009900"/>
                      </a:lnTo>
                      <a:lnTo>
                        <a:pt x="6677025" y="3009900"/>
                      </a:lnTo>
                    </a:path>
                  </a:pathLst>
                </a:custGeom>
                <a:ln>
                  <a:solidFill>
                    <a:srgbClr val="26D07C"/>
                  </a:solidFill>
                  <a:headEnd/>
                  <a:tailEnd/>
                </a:ln>
              </p:spPr>
              <p:style>
                <a:lnRef idx="2">
                  <a:schemeClr val="accent2"/>
                </a:lnRef>
                <a:fillRef idx="0">
                  <a:schemeClr val="accent2"/>
                </a:fillRef>
                <a:effectRef idx="1">
                  <a:schemeClr val="accent2"/>
                </a:effectRef>
                <a:fontRef idx="minor">
                  <a:schemeClr val="tx1"/>
                </a:fontRef>
              </p:style>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sp>
            <p:nvSpPr>
              <p:cNvPr id="51" name="椭圆 50"/>
              <p:cNvSpPr/>
              <p:nvPr/>
            </p:nvSpPr>
            <p:spPr>
              <a:xfrm>
                <a:off x="2693103" y="229171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26D07C"/>
                    </a:solidFill>
                  </a:rPr>
                  <a:t>M</a:t>
                </a:r>
                <a:endParaRPr lang="zh-CN" altLang="en-US" sz="1600" b="1" dirty="0">
                  <a:solidFill>
                    <a:srgbClr val="26D07C"/>
                  </a:solidFill>
                </a:endParaRPr>
              </a:p>
            </p:txBody>
          </p:sp>
        </p:grpSp>
        <p:sp>
          <p:nvSpPr>
            <p:cNvPr id="14" name="TextBox 125"/>
            <p:cNvSpPr txBox="1"/>
            <p:nvPr/>
          </p:nvSpPr>
          <p:spPr bwMode="auto">
            <a:xfrm>
              <a:off x="523946" y="2652729"/>
              <a:ext cx="1120588" cy="184666"/>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200" dirty="0" smtClean="0">
                  <a:solidFill>
                    <a:schemeClr val="bg1"/>
                  </a:solidFill>
                  <a:latin typeface="HelveticaNeueLT Pro 43 LtEx" pitchFamily="34" charset="0"/>
                  <a:ea typeface="Segoe UI" pitchFamily="34" charset="0"/>
                  <a:cs typeface="Calibri" pitchFamily="34" charset="0"/>
                </a:rPr>
                <a:t>Event Marker</a:t>
              </a:r>
              <a:endParaRPr lang="zh-CN" altLang="en-US" sz="1200" dirty="0">
                <a:solidFill>
                  <a:schemeClr val="bg1"/>
                </a:solidFill>
                <a:latin typeface="HelveticaNeueLT Pro 43 LtEx" pitchFamily="34" charset="0"/>
                <a:ea typeface="Segoe UI" pitchFamily="34" charset="0"/>
                <a:cs typeface="Calibri" pitchFamily="34" charset="0"/>
              </a:endParaRPr>
            </a:p>
          </p:txBody>
        </p:sp>
      </p:grpSp>
      <p:sp>
        <p:nvSpPr>
          <p:cNvPr id="54" name="矩形 53"/>
          <p:cNvSpPr/>
          <p:nvPr/>
        </p:nvSpPr>
        <p:spPr>
          <a:xfrm>
            <a:off x="1601671" y="1493785"/>
            <a:ext cx="4140460" cy="3145476"/>
          </a:xfrm>
          <a:prstGeom prst="rect">
            <a:avLst/>
          </a:prstGeom>
          <a:solidFill>
            <a:schemeClr val="bg1">
              <a:alpha val="80000"/>
            </a:schemeClr>
          </a:solidFill>
        </p:spPr>
        <p:txBody>
          <a:bodyPr wrap="square">
            <a:spAutoFit/>
          </a:bodyPr>
          <a:lstStyle/>
          <a:p>
            <a:pPr marL="285750" indent="-285750" algn="just">
              <a:spcBef>
                <a:spcPct val="20000"/>
              </a:spcBef>
              <a:buFont typeface="Wingdings" pitchFamily="2" charset="2"/>
              <a:buChar char="n"/>
              <a:defRPr/>
            </a:pPr>
            <a:r>
              <a:rPr lang="en-US" altLang="zh-CN" sz="1600" b="1" dirty="0" smtClean="0">
                <a:solidFill>
                  <a:srgbClr val="00B050"/>
                </a:solidFill>
                <a:latin typeface="HelveticaNeueLT Pro 43 LtEx" pitchFamily="34" charset="0"/>
              </a:rPr>
              <a:t>One-button Event Marker</a:t>
            </a:r>
            <a:endParaRPr lang="en-US" altLang="zh-CN" sz="1600" b="1" dirty="0">
              <a:solidFill>
                <a:srgbClr val="00B050"/>
              </a:solidFill>
              <a:latin typeface="HelveticaNeueLT Pro 43 LtEx" pitchFamily="34" charset="0"/>
            </a:endParaRPr>
          </a:p>
          <a:p>
            <a:pPr algn="just">
              <a:spcBef>
                <a:spcPct val="20000"/>
              </a:spcBef>
              <a:defRPr/>
            </a:pPr>
            <a:r>
              <a:rPr lang="en-US" altLang="zh-CN" sz="1600" dirty="0" smtClean="0">
                <a:latin typeface="HelveticaNeueLT Pro 43 LtEx" pitchFamily="34" charset="0"/>
              </a:rPr>
              <a:t>During </a:t>
            </a:r>
            <a:r>
              <a:rPr lang="en-US" altLang="zh-CN" sz="1600" smtClean="0">
                <a:latin typeface="HelveticaNeueLT Pro 43 LtEx" pitchFamily="34" charset="0"/>
              </a:rPr>
              <a:t>the sampling</a:t>
            </a:r>
            <a:r>
              <a:rPr lang="en-US" altLang="zh-CN" sz="1600" dirty="0" smtClean="0">
                <a:latin typeface="HelveticaNeueLT Pro 43 LtEx" pitchFamily="34" charset="0"/>
              </a:rPr>
              <a:t>, patients may encounter some events like </a:t>
            </a:r>
            <a:r>
              <a:rPr lang="en-GB" altLang="zh-CN" sz="1600" dirty="0" smtClean="0">
                <a:latin typeface="HelveticaNeueLT Pro 43 LtEx" pitchFamily="34" charset="0"/>
              </a:rPr>
              <a:t>feeling heartache or falling down, which may bring abnormal signals on the waveforms. In this case, by long-pressing the “M” key, an </a:t>
            </a:r>
            <a:r>
              <a:rPr lang="en-GB" altLang="zh-CN" sz="1600" b="1" dirty="0" smtClean="0">
                <a:solidFill>
                  <a:srgbClr val="FF0000"/>
                </a:solidFill>
                <a:latin typeface="HelveticaNeueLT Pro 43 LtEx" pitchFamily="34" charset="0"/>
              </a:rPr>
              <a:t>Event Marker </a:t>
            </a:r>
            <a:r>
              <a:rPr lang="en-GB" altLang="zh-CN" sz="1600" dirty="0" smtClean="0">
                <a:latin typeface="HelveticaNeueLT Pro 43 LtEx" pitchFamily="34" charset="0"/>
              </a:rPr>
              <a:t>will be recorded in the data, which can be distinguished through the software analysis. These recorded information give doctors reference to make precise diagnosis. </a:t>
            </a:r>
            <a:endParaRPr lang="en-US" altLang="zh-CN" sz="1600" dirty="0">
              <a:latin typeface="HelveticaNeueLT Pro 43 LtEx" pitchFamily="34" charset="0"/>
            </a:endParaRPr>
          </a:p>
        </p:txBody>
      </p:sp>
      <p:sp>
        <p:nvSpPr>
          <p:cNvPr id="4" name="平行四边形 3"/>
          <p:cNvSpPr/>
          <p:nvPr/>
        </p:nvSpPr>
        <p:spPr>
          <a:xfrm rot="11017341">
            <a:off x="6930268" y="5058606"/>
            <a:ext cx="468577" cy="538597"/>
          </a:xfrm>
          <a:prstGeom prst="parallelogram">
            <a:avLst>
              <a:gd name="adj" fmla="val 5194"/>
            </a:avLst>
          </a:prstGeom>
          <a:noFill/>
          <a:ln>
            <a:solidFill>
              <a:srgbClr val="C90E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Left"/>
              <a:lightRig rig="threePt" dir="t"/>
            </a:scene3d>
          </a:bodyPr>
          <a:lstStyle/>
          <a:p>
            <a:pPr algn="ctr"/>
            <a:endParaRPr lang="zh-CN" altLang="en-US"/>
          </a:p>
        </p:txBody>
      </p:sp>
      <p:cxnSp>
        <p:nvCxnSpPr>
          <p:cNvPr id="6" name="直接连接符 5"/>
          <p:cNvCxnSpPr/>
          <p:nvPr/>
        </p:nvCxnSpPr>
        <p:spPr>
          <a:xfrm flipH="1">
            <a:off x="6327196" y="5269344"/>
            <a:ext cx="577052" cy="361950"/>
          </a:xfrm>
          <a:prstGeom prst="line">
            <a:avLst/>
          </a:prstGeom>
          <a:noFill/>
          <a:ln>
            <a:solidFill>
              <a:srgbClr val="C90E2B"/>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H="1">
            <a:off x="5942721" y="5634764"/>
            <a:ext cx="404932" cy="0"/>
          </a:xfrm>
          <a:prstGeom prst="line">
            <a:avLst/>
          </a:prstGeom>
          <a:noFill/>
          <a:ln>
            <a:solidFill>
              <a:srgbClr val="C90E2B"/>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4096" name="圆角矩形 4095"/>
          <p:cNvSpPr/>
          <p:nvPr/>
        </p:nvSpPr>
        <p:spPr>
          <a:xfrm>
            <a:off x="361013" y="4824155"/>
            <a:ext cx="5561251" cy="1665185"/>
          </a:xfrm>
          <a:prstGeom prst="roundRect">
            <a:avLst/>
          </a:prstGeom>
          <a:solidFill>
            <a:schemeClr val="bg1"/>
          </a:solidFill>
          <a:ln>
            <a:solidFill>
              <a:srgbClr val="C90E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isometricOffAxis1Left"/>
              <a:lightRig rig="threePt" dir="t"/>
            </a:scene3d>
          </a:bodyPr>
          <a:lstStyle/>
          <a:p>
            <a:pPr algn="ctr"/>
            <a:endParaRPr lang="zh-CN" altLang="en-US"/>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1746" y="5169879"/>
            <a:ext cx="5221516" cy="1238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矩形 4101"/>
          <p:cNvSpPr/>
          <p:nvPr/>
        </p:nvSpPr>
        <p:spPr>
          <a:xfrm>
            <a:off x="631763" y="4875064"/>
            <a:ext cx="4530407" cy="338554"/>
          </a:xfrm>
          <a:prstGeom prst="rect">
            <a:avLst/>
          </a:prstGeom>
        </p:spPr>
        <p:txBody>
          <a:bodyPr wrap="none">
            <a:spAutoFit/>
          </a:bodyPr>
          <a:lstStyle/>
          <a:p>
            <a:r>
              <a:rPr lang="en-GB" altLang="zh-CN" sz="1600" dirty="0" smtClean="0">
                <a:latin typeface="HelveticaNeueLT Pro 43 LtEx" pitchFamily="34" charset="0"/>
              </a:rPr>
              <a:t>Find the Event </a:t>
            </a:r>
            <a:r>
              <a:rPr lang="en-US" altLang="zh-CN" sz="1600" dirty="0" smtClean="0">
                <a:latin typeface="HelveticaNeueLT Pro 43 LtEx" pitchFamily="34" charset="0"/>
              </a:rPr>
              <a:t>Markers in </a:t>
            </a:r>
            <a:r>
              <a:rPr lang="en-US" altLang="zh-CN" sz="1600" b="1" i="1" dirty="0" smtClean="0">
                <a:latin typeface="HelveticaNeueLT Pro 43 LtEx" pitchFamily="34" charset="0"/>
              </a:rPr>
              <a:t>Events</a:t>
            </a:r>
            <a:r>
              <a:rPr lang="en-US" altLang="zh-CN" sz="1600" dirty="0" smtClean="0">
                <a:latin typeface="HelveticaNeueLT Pro 43 LtEx" pitchFamily="34" charset="0"/>
              </a:rPr>
              <a:t> – </a:t>
            </a:r>
            <a:r>
              <a:rPr lang="en-US" altLang="zh-CN" sz="1600" i="1" dirty="0" smtClean="0">
                <a:latin typeface="HelveticaNeueLT Pro 43 LtEx" pitchFamily="34" charset="0"/>
              </a:rPr>
              <a:t>“</a:t>
            </a:r>
            <a:r>
              <a:rPr lang="en-US" altLang="zh-CN" sz="1600" b="1" i="1" dirty="0" smtClean="0">
                <a:latin typeface="HelveticaNeueLT Pro 43 LtEx" pitchFamily="34" charset="0"/>
              </a:rPr>
              <a:t>Diary</a:t>
            </a:r>
            <a:r>
              <a:rPr lang="en-US" altLang="zh-CN" sz="1600" i="1" dirty="0" smtClean="0">
                <a:latin typeface="HelveticaNeueLT Pro 43 LtEx" pitchFamily="34" charset="0"/>
              </a:rPr>
              <a:t>”:</a:t>
            </a:r>
            <a:endParaRPr lang="zh-CN" altLang="en-US" sz="1600" i="1" dirty="0"/>
          </a:p>
        </p:txBody>
      </p:sp>
    </p:spTree>
    <p:extLst>
      <p:ext uri="{BB962C8B-B14F-4D97-AF65-F5344CB8AC3E}">
        <p14:creationId xmlns:p14="http://schemas.microsoft.com/office/powerpoint/2010/main" val="233189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How </a:t>
            </a:r>
            <a:r>
              <a:rPr lang="en-US" altLang="zh-CN" sz="3000" b="1" dirty="0">
                <a:solidFill>
                  <a:srgbClr val="F99B0C"/>
                </a:solidFill>
                <a:latin typeface="HelveticaNeueLT Pro 43 LtEx" pitchFamily="34" charset="0"/>
                <a:ea typeface="微软雅黑" pitchFamily="34" charset="-122"/>
                <a:cs typeface="Arial" pitchFamily="34" charset="0"/>
              </a:rPr>
              <a:t>to proceed </a:t>
            </a:r>
            <a:r>
              <a:rPr lang="en-US" altLang="zh-CN" sz="3000" b="1" dirty="0" smtClean="0">
                <a:solidFill>
                  <a:srgbClr val="F99B0C"/>
                </a:solidFill>
                <a:latin typeface="HelveticaNeueLT Pro 43 LtEx" pitchFamily="34" charset="0"/>
                <a:ea typeface="微软雅黑" pitchFamily="34" charset="-122"/>
                <a:cs typeface="Arial" pitchFamily="34" charset="0"/>
              </a:rPr>
              <a:t>a Holter Monitoring? </a:t>
            </a:r>
          </a:p>
        </p:txBody>
      </p:sp>
      <p:grpSp>
        <p:nvGrpSpPr>
          <p:cNvPr id="2" name="组合 1"/>
          <p:cNvGrpSpPr/>
          <p:nvPr/>
        </p:nvGrpSpPr>
        <p:grpSpPr>
          <a:xfrm>
            <a:off x="285725" y="1125201"/>
            <a:ext cx="4163966" cy="1554480"/>
            <a:chOff x="321285" y="1125201"/>
            <a:chExt cx="4163966" cy="1554480"/>
          </a:xfrm>
        </p:grpSpPr>
        <p:pic>
          <p:nvPicPr>
            <p:cNvPr id="2050" name="Picture 2" descr="Image titled Wear a Holter Monitor Step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85" y="1125201"/>
              <a:ext cx="2072639" cy="155448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2412612" y="1127562"/>
              <a:ext cx="2072639" cy="1200329"/>
            </a:xfrm>
            <a:prstGeom prst="rect">
              <a:avLst/>
            </a:prstGeom>
          </p:spPr>
          <p:txBody>
            <a:bodyPr wrap="square">
              <a:spAutoFit/>
            </a:bodyPr>
            <a:lstStyle/>
            <a:p>
              <a:r>
                <a:rPr lang="en-US" altLang="zh-CN" b="1" dirty="0" smtClean="0"/>
                <a:t>1. Schedule </a:t>
              </a:r>
              <a:r>
                <a:rPr lang="en-US" altLang="zh-CN" b="1" dirty="0"/>
                <a:t>an appointment with the cardiologist </a:t>
              </a:r>
              <a:r>
                <a:rPr lang="en-US" altLang="zh-CN" b="1" dirty="0" smtClean="0"/>
                <a:t>to </a:t>
              </a:r>
              <a:r>
                <a:rPr lang="en-US" altLang="zh-CN" b="1" dirty="0"/>
                <a:t>get the monitor.</a:t>
              </a:r>
              <a:r>
                <a:rPr lang="en-US" altLang="zh-CN" dirty="0"/>
                <a:t> </a:t>
              </a:r>
              <a:endParaRPr lang="en-GB" altLang="zh-CN" dirty="0" smtClean="0"/>
            </a:p>
          </p:txBody>
        </p:sp>
      </p:grpSp>
      <p:grpSp>
        <p:nvGrpSpPr>
          <p:cNvPr id="3" name="组合 2"/>
          <p:cNvGrpSpPr/>
          <p:nvPr/>
        </p:nvGrpSpPr>
        <p:grpSpPr>
          <a:xfrm>
            <a:off x="285725" y="2822217"/>
            <a:ext cx="4156400" cy="1554480"/>
            <a:chOff x="285725" y="2822217"/>
            <a:chExt cx="4156400" cy="1554480"/>
          </a:xfrm>
        </p:grpSpPr>
        <p:pic>
          <p:nvPicPr>
            <p:cNvPr id="2054" name="Picture 6" descr="Image titled Wear a Holter Monitor Step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25" y="2822217"/>
              <a:ext cx="2072640" cy="155448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2369486" y="2836966"/>
              <a:ext cx="2072639" cy="1200329"/>
            </a:xfrm>
            <a:prstGeom prst="rect">
              <a:avLst/>
            </a:prstGeom>
          </p:spPr>
          <p:txBody>
            <a:bodyPr wrap="square">
              <a:spAutoFit/>
            </a:bodyPr>
            <a:lstStyle/>
            <a:p>
              <a:r>
                <a:rPr lang="en-US" altLang="zh-CN" b="1" dirty="0" smtClean="0"/>
                <a:t>2. Attach </a:t>
              </a:r>
              <a:r>
                <a:rPr lang="en-US" altLang="zh-CN" b="1" dirty="0"/>
                <a:t>the </a:t>
              </a:r>
              <a:r>
                <a:rPr lang="en-US" altLang="zh-CN" b="1" dirty="0" smtClean="0"/>
                <a:t>Holter. </a:t>
              </a:r>
              <a:r>
                <a:rPr lang="en-US" altLang="zh-CN" b="1" dirty="0"/>
                <a:t>Typically, a monitor is worn for 24 to </a:t>
              </a:r>
              <a:r>
                <a:rPr lang="en-US" altLang="zh-CN" b="1" dirty="0" smtClean="0"/>
                <a:t>72 </a:t>
              </a:r>
              <a:r>
                <a:rPr lang="en-US" altLang="zh-CN" b="1" dirty="0"/>
                <a:t>hours. </a:t>
              </a:r>
              <a:endParaRPr lang="en-GB" altLang="zh-CN" dirty="0"/>
            </a:p>
          </p:txBody>
        </p:sp>
      </p:grpSp>
      <p:grpSp>
        <p:nvGrpSpPr>
          <p:cNvPr id="4" name="组合 3"/>
          <p:cNvGrpSpPr/>
          <p:nvPr/>
        </p:nvGrpSpPr>
        <p:grpSpPr>
          <a:xfrm>
            <a:off x="285725" y="4538816"/>
            <a:ext cx="4145279" cy="1554480"/>
            <a:chOff x="4653654" y="1125201"/>
            <a:chExt cx="4145279" cy="1554480"/>
          </a:xfrm>
        </p:grpSpPr>
        <p:pic>
          <p:nvPicPr>
            <p:cNvPr id="2056" name="Picture 8" descr="Image titled Wear a Holter Monitor Step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3654" y="1125201"/>
              <a:ext cx="2072640" cy="1554480"/>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6726294" y="1125201"/>
              <a:ext cx="2072639" cy="1200329"/>
            </a:xfrm>
            <a:prstGeom prst="rect">
              <a:avLst/>
            </a:prstGeom>
          </p:spPr>
          <p:txBody>
            <a:bodyPr wrap="square">
              <a:spAutoFit/>
            </a:bodyPr>
            <a:lstStyle/>
            <a:p>
              <a:r>
                <a:rPr lang="en-US" altLang="zh-CN" b="1" dirty="0" smtClean="0"/>
                <a:t>3. Conduct </a:t>
              </a:r>
              <a:r>
                <a:rPr lang="en-US" altLang="zh-CN" b="1" dirty="0"/>
                <a:t>your normal activities while wearing the </a:t>
              </a:r>
              <a:r>
                <a:rPr lang="en-US" altLang="zh-CN" b="1" dirty="0" smtClean="0"/>
                <a:t>Holter.</a:t>
              </a:r>
              <a:r>
                <a:rPr lang="en-US" altLang="zh-CN" dirty="0" smtClean="0"/>
                <a:t> </a:t>
              </a:r>
              <a:endParaRPr lang="en-US" altLang="zh-CN" dirty="0"/>
            </a:p>
          </p:txBody>
        </p:sp>
      </p:grpSp>
      <p:grpSp>
        <p:nvGrpSpPr>
          <p:cNvPr id="6" name="组合 5"/>
          <p:cNvGrpSpPr/>
          <p:nvPr/>
        </p:nvGrpSpPr>
        <p:grpSpPr>
          <a:xfrm>
            <a:off x="4670021" y="2822216"/>
            <a:ext cx="4144361" cy="1554481"/>
            <a:chOff x="4682413" y="1125201"/>
            <a:chExt cx="4144361" cy="1554481"/>
          </a:xfrm>
        </p:grpSpPr>
        <p:pic>
          <p:nvPicPr>
            <p:cNvPr id="2058" name="Picture 10" descr="Image titled Wear a Holter Monitor Step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2413" y="1125202"/>
              <a:ext cx="2072640" cy="155448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6754135" y="1125201"/>
              <a:ext cx="2072639" cy="1200329"/>
            </a:xfrm>
            <a:prstGeom prst="rect">
              <a:avLst/>
            </a:prstGeom>
          </p:spPr>
          <p:txBody>
            <a:bodyPr wrap="square">
              <a:spAutoFit/>
            </a:bodyPr>
            <a:lstStyle/>
            <a:p>
              <a:r>
                <a:rPr lang="en-US" altLang="zh-CN" b="1" dirty="0" smtClean="0"/>
                <a:t>5. When </a:t>
              </a:r>
              <a:r>
                <a:rPr lang="en-US" altLang="zh-CN" b="1" dirty="0"/>
                <a:t>the data measurement period is over, </a:t>
              </a:r>
              <a:r>
                <a:rPr lang="en-US" altLang="zh-CN" b="1" dirty="0" smtClean="0"/>
                <a:t>return </a:t>
              </a:r>
              <a:r>
                <a:rPr lang="en-US" altLang="zh-CN" b="1" dirty="0"/>
                <a:t>the </a:t>
              </a:r>
              <a:r>
                <a:rPr lang="en-US" altLang="zh-CN" b="1" dirty="0" smtClean="0"/>
                <a:t>device.</a:t>
              </a:r>
              <a:endParaRPr lang="en-GB" altLang="zh-CN" dirty="0" smtClean="0"/>
            </a:p>
          </p:txBody>
        </p:sp>
      </p:grpSp>
      <p:grpSp>
        <p:nvGrpSpPr>
          <p:cNvPr id="7" name="组合 6"/>
          <p:cNvGrpSpPr/>
          <p:nvPr/>
        </p:nvGrpSpPr>
        <p:grpSpPr>
          <a:xfrm>
            <a:off x="4670021" y="4538814"/>
            <a:ext cx="4122990" cy="1537764"/>
            <a:chOff x="4741053" y="4538814"/>
            <a:chExt cx="4122990" cy="1537764"/>
          </a:xfrm>
        </p:grpSpPr>
        <p:pic>
          <p:nvPicPr>
            <p:cNvPr id="2062" name="Picture 14" descr="Image titled Be More Aware of Your Health Step 08"/>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741053" y="4538815"/>
              <a:ext cx="2050351" cy="1537763"/>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6791404" y="4538814"/>
              <a:ext cx="2072639" cy="1200329"/>
            </a:xfrm>
            <a:prstGeom prst="rect">
              <a:avLst/>
            </a:prstGeom>
          </p:spPr>
          <p:txBody>
            <a:bodyPr wrap="square">
              <a:spAutoFit/>
            </a:bodyPr>
            <a:lstStyle/>
            <a:p>
              <a:r>
                <a:rPr lang="en-US" altLang="zh-CN" b="1" dirty="0" smtClean="0"/>
                <a:t>6. Your data will be load into the Holter Software and analyzed by doctor.</a:t>
              </a:r>
              <a:endParaRPr lang="en-GB" altLang="zh-CN" dirty="0" smtClean="0"/>
            </a:p>
          </p:txBody>
        </p:sp>
      </p:grpSp>
      <p:grpSp>
        <p:nvGrpSpPr>
          <p:cNvPr id="23" name="组合 22"/>
          <p:cNvGrpSpPr/>
          <p:nvPr/>
        </p:nvGrpSpPr>
        <p:grpSpPr>
          <a:xfrm>
            <a:off x="4670021" y="1127562"/>
            <a:ext cx="4166942" cy="1554480"/>
            <a:chOff x="4681496" y="2822217"/>
            <a:chExt cx="4166942" cy="1554480"/>
          </a:xfrm>
        </p:grpSpPr>
        <p:pic>
          <p:nvPicPr>
            <p:cNvPr id="24" name="Picture 12" descr="Image titled Be More Aware of Your Health Step 03"/>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681496" y="2822218"/>
              <a:ext cx="2072639" cy="1554479"/>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6775799" y="2822217"/>
              <a:ext cx="2072639" cy="1200329"/>
            </a:xfrm>
            <a:prstGeom prst="rect">
              <a:avLst/>
            </a:prstGeom>
          </p:spPr>
          <p:txBody>
            <a:bodyPr wrap="square">
              <a:spAutoFit/>
            </a:bodyPr>
            <a:lstStyle/>
            <a:p>
              <a:r>
                <a:rPr lang="en-US" altLang="zh-CN" b="1" dirty="0" smtClean="0"/>
                <a:t>4. You may take notes to mark the events like feeling dizzy or chest pain.</a:t>
              </a:r>
              <a:endParaRPr lang="en-GB" altLang="zh-CN" dirty="0" smtClean="0"/>
            </a:p>
          </p:txBody>
        </p:sp>
      </p:grpSp>
    </p:spTree>
    <p:extLst>
      <p:ext uri="{BB962C8B-B14F-4D97-AF65-F5344CB8AC3E}">
        <p14:creationId xmlns:p14="http://schemas.microsoft.com/office/powerpoint/2010/main" val="183605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1819567" y="6329870"/>
            <a:ext cx="457259" cy="202881"/>
          </a:xfrm>
        </p:spPr>
        <p:txBody>
          <a:bodyPr/>
          <a:lstStyle/>
          <a:p>
            <a:fld id="{0C913308-F349-4B6D-A68A-DD1791B4A57B}" type="slidenum">
              <a:rPr lang="zh-CN" altLang="en-US" smtClean="0"/>
              <a:pPr/>
              <a:t>40</a:t>
            </a:fld>
            <a:endParaRPr lang="zh-CN" altLang="en-US"/>
          </a:p>
        </p:txBody>
      </p:sp>
      <p:grpSp>
        <p:nvGrpSpPr>
          <p:cNvPr id="3" name="组合 2"/>
          <p:cNvGrpSpPr/>
          <p:nvPr/>
        </p:nvGrpSpPr>
        <p:grpSpPr>
          <a:xfrm>
            <a:off x="337405" y="1363197"/>
            <a:ext cx="1120588" cy="1120588"/>
            <a:chOff x="526087" y="1827645"/>
            <a:chExt cx="1120588" cy="1120588"/>
          </a:xfrm>
        </p:grpSpPr>
        <p:sp>
          <p:nvSpPr>
            <p:cNvPr id="43" name="圆角矩形 42"/>
            <p:cNvSpPr/>
            <p:nvPr/>
          </p:nvSpPr>
          <p:spPr bwMode="auto">
            <a:xfrm>
              <a:off x="526087" y="1827645"/>
              <a:ext cx="1120588" cy="1120588"/>
            </a:xfrm>
            <a:prstGeom prst="roundRect">
              <a:avLst/>
            </a:prstGeom>
            <a:solidFill>
              <a:srgbClr val="C90E2B"/>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altLang="zh-CN" sz="1600" dirty="0">
                  <a:solidFill>
                    <a:schemeClr val="bg1"/>
                  </a:solidFill>
                  <a:latin typeface="HelveticaNeueLT Pro 45 Lt" pitchFamily="34" charset="0"/>
                  <a:ea typeface="Segoe UI" pitchFamily="34" charset="0"/>
                  <a:cs typeface="Calibri" pitchFamily="34" charset="0"/>
                </a:rPr>
                <a:t>Event</a:t>
              </a: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grpSp>
          <p:nvGrpSpPr>
            <p:cNvPr id="44" name="组合 43"/>
            <p:cNvGrpSpPr/>
            <p:nvPr/>
          </p:nvGrpSpPr>
          <p:grpSpPr>
            <a:xfrm>
              <a:off x="563659" y="1930739"/>
              <a:ext cx="1083016" cy="914400"/>
              <a:chOff x="499210" y="4982046"/>
              <a:chExt cx="1083016" cy="914400"/>
            </a:xfrm>
          </p:grpSpPr>
          <p:grpSp>
            <p:nvGrpSpPr>
              <p:cNvPr id="46" name="组合 45"/>
              <p:cNvGrpSpPr/>
              <p:nvPr/>
            </p:nvGrpSpPr>
            <p:grpSpPr>
              <a:xfrm>
                <a:off x="564732" y="4982046"/>
                <a:ext cx="914400" cy="914400"/>
                <a:chOff x="564732" y="4982046"/>
                <a:chExt cx="914400" cy="914400"/>
              </a:xfrm>
            </p:grpSpPr>
            <p:sp>
              <p:nvSpPr>
                <p:cNvPr id="52" name="椭圆 51"/>
                <p:cNvSpPr/>
                <p:nvPr/>
              </p:nvSpPr>
              <p:spPr>
                <a:xfrm>
                  <a:off x="564732" y="4982046"/>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10452" y="5027766"/>
                  <a:ext cx="822960" cy="822960"/>
                </a:xfrm>
                <a:prstGeom prst="ellipse">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499210" y="5293019"/>
                <a:ext cx="521030" cy="146227"/>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029386" y="5439246"/>
                <a:ext cx="552840" cy="14584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764290">
                <a:off x="1359265" y="5448771"/>
                <a:ext cx="164552" cy="1458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1713775">
                <a:off x="515477" y="5278229"/>
                <a:ext cx="164552" cy="1458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TextBox 44"/>
            <p:cNvSpPr txBox="1"/>
            <p:nvPr/>
          </p:nvSpPr>
          <p:spPr bwMode="auto">
            <a:xfrm>
              <a:off x="577938" y="2251236"/>
              <a:ext cx="1055541"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Sampling</a:t>
              </a:r>
            </a:p>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Rate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sp>
        <p:nvSpPr>
          <p:cNvPr id="54" name="矩形 53"/>
          <p:cNvSpPr/>
          <p:nvPr/>
        </p:nvSpPr>
        <p:spPr>
          <a:xfrm>
            <a:off x="1647185" y="1366481"/>
            <a:ext cx="4770020" cy="1323439"/>
          </a:xfrm>
          <a:prstGeom prst="rect">
            <a:avLst/>
          </a:prstGeom>
          <a:noFill/>
        </p:spPr>
        <p:txBody>
          <a:bodyPr wrap="square">
            <a:spAutoFit/>
          </a:bodyPr>
          <a:lstStyle/>
          <a:p>
            <a:pPr marL="342900" indent="-342900">
              <a:lnSpc>
                <a:spcPct val="80000"/>
              </a:lnSpc>
              <a:spcBef>
                <a:spcPct val="20000"/>
              </a:spcBef>
              <a:buClr>
                <a:srgbClr val="C90E2B"/>
              </a:buClr>
              <a:buFont typeface="Wingdings" pitchFamily="2" charset="2"/>
              <a:buChar char="n"/>
              <a:defRPr/>
            </a:pPr>
            <a:r>
              <a:rPr lang="en-US" altLang="zh-CN" sz="1600" b="1" dirty="0">
                <a:latin typeface="HelveticaNeueLT Pro 43 LtEx" pitchFamily="34" charset="0"/>
              </a:rPr>
              <a:t>Adjustable Sampling Rate</a:t>
            </a:r>
          </a:p>
          <a:p>
            <a:pPr algn="just">
              <a:spcBef>
                <a:spcPct val="20000"/>
              </a:spcBef>
              <a:defRPr/>
            </a:pPr>
            <a:r>
              <a:rPr lang="en-US" altLang="zh-CN" sz="1600" dirty="0">
                <a:latin typeface="HelveticaNeueLT Pro 43 LtEx" pitchFamily="34" charset="0"/>
              </a:rPr>
              <a:t>Four sampling </a:t>
            </a:r>
            <a:r>
              <a:rPr lang="en-US" altLang="zh-CN" sz="1600" dirty="0" smtClean="0">
                <a:latin typeface="HelveticaNeueLT Pro 43 LtEx" pitchFamily="34" charset="0"/>
              </a:rPr>
              <a:t>rates (</a:t>
            </a:r>
            <a:r>
              <a:rPr lang="en-US" altLang="zh-CN" sz="1600" dirty="0">
                <a:latin typeface="HelveticaNeueLT Pro 43 LtEx" pitchFamily="34" charset="0"/>
              </a:rPr>
              <a:t>128/256/512/1024Hz) are selectable on the Recorder to ensure sampling accuracy under different </a:t>
            </a:r>
            <a:r>
              <a:rPr lang="en-US" altLang="zh-CN" sz="1600" dirty="0" smtClean="0">
                <a:latin typeface="HelveticaNeueLT Pro 43 LtEx" pitchFamily="34" charset="0"/>
              </a:rPr>
              <a:t>patient’s </a:t>
            </a:r>
            <a:r>
              <a:rPr lang="en-US" altLang="zh-CN" sz="1600" dirty="0">
                <a:latin typeface="HelveticaNeueLT Pro 43 LtEx" pitchFamily="34" charset="0"/>
              </a:rPr>
              <a:t>conditions.</a:t>
            </a:r>
          </a:p>
        </p:txBody>
      </p:sp>
      <p:grpSp>
        <p:nvGrpSpPr>
          <p:cNvPr id="32" name="组合 31"/>
          <p:cNvGrpSpPr/>
          <p:nvPr/>
        </p:nvGrpSpPr>
        <p:grpSpPr>
          <a:xfrm>
            <a:off x="300364" y="3057693"/>
            <a:ext cx="1156567" cy="1120588"/>
            <a:chOff x="6941782" y="4252807"/>
            <a:chExt cx="1156567" cy="1120588"/>
          </a:xfrm>
        </p:grpSpPr>
        <p:sp>
          <p:nvSpPr>
            <p:cNvPr id="33" name="圆角矩形 32"/>
            <p:cNvSpPr/>
            <p:nvPr/>
          </p:nvSpPr>
          <p:spPr bwMode="auto">
            <a:xfrm>
              <a:off x="6974426" y="4252807"/>
              <a:ext cx="1120588" cy="1120588"/>
            </a:xfrm>
            <a:prstGeom prst="roundRect">
              <a:avLst/>
            </a:prstGeom>
            <a:solidFill>
              <a:srgbClr val="C90E2B"/>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grpSp>
          <p:nvGrpSpPr>
            <p:cNvPr id="34" name="组合 90"/>
            <p:cNvGrpSpPr/>
            <p:nvPr/>
          </p:nvGrpSpPr>
          <p:grpSpPr>
            <a:xfrm rot="20234619">
              <a:off x="7403780" y="4445779"/>
              <a:ext cx="244623" cy="387989"/>
              <a:chOff x="4404101" y="3478367"/>
              <a:chExt cx="1226685" cy="1945609"/>
            </a:xfrm>
          </p:grpSpPr>
          <p:sp>
            <p:nvSpPr>
              <p:cNvPr id="78" name="同侧圆角矩形 77"/>
              <p:cNvSpPr/>
              <p:nvPr/>
            </p:nvSpPr>
            <p:spPr>
              <a:xfrm rot="5400000">
                <a:off x="4044639" y="3837830"/>
                <a:ext cx="1945609" cy="1226684"/>
              </a:xfrm>
              <a:prstGeom prst="round2SameRect">
                <a:avLst>
                  <a:gd name="adj1" fmla="val 15114"/>
                  <a:gd name="adj2" fmla="val 0"/>
                </a:avLst>
              </a:prstGeom>
              <a:solidFill>
                <a:srgbClr val="FFFFFF">
                  <a:alpha val="89804"/>
                </a:srgb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latin typeface="HelveticaNeueLT Pro 45 Lt" pitchFamily="34" charset="0"/>
                </a:endParaRPr>
              </a:p>
            </p:txBody>
          </p:sp>
          <p:sp>
            <p:nvSpPr>
              <p:cNvPr id="79" name="矩形 78"/>
              <p:cNvSpPr/>
              <p:nvPr/>
            </p:nvSpPr>
            <p:spPr>
              <a:xfrm>
                <a:off x="4404101" y="3956050"/>
                <a:ext cx="1208943" cy="876300"/>
              </a:xfrm>
              <a:prstGeom prst="rect">
                <a:avLst/>
              </a:prstGeom>
              <a:solidFill>
                <a:srgbClr val="60605B"/>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latin typeface="HelveticaNeueLT Pro 45 Lt" pitchFamily="34" charset="0"/>
                </a:endParaRPr>
              </a:p>
            </p:txBody>
          </p:sp>
          <p:sp>
            <p:nvSpPr>
              <p:cNvPr id="80" name="矩形 79"/>
              <p:cNvSpPr/>
              <p:nvPr/>
            </p:nvSpPr>
            <p:spPr>
              <a:xfrm>
                <a:off x="4915072" y="4133850"/>
                <a:ext cx="546100" cy="542925"/>
              </a:xfrm>
              <a:prstGeom prst="rect">
                <a:avLst/>
              </a:prstGeom>
              <a:solidFill>
                <a:schemeClr val="tx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latin typeface="HelveticaNeueLT Pro 45 Lt" pitchFamily="34" charset="0"/>
                </a:endParaRPr>
              </a:p>
            </p:txBody>
          </p:sp>
        </p:grpSp>
        <p:sp>
          <p:nvSpPr>
            <p:cNvPr id="36" name="TextBox 35"/>
            <p:cNvSpPr txBox="1"/>
            <p:nvPr/>
          </p:nvSpPr>
          <p:spPr bwMode="auto">
            <a:xfrm>
              <a:off x="6974426" y="5053307"/>
              <a:ext cx="1120588"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Interference</a:t>
              </a:r>
            </a:p>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Resistance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nvGrpSpPr>
            <p:cNvPr id="56" name="组合 164"/>
            <p:cNvGrpSpPr/>
            <p:nvPr/>
          </p:nvGrpSpPr>
          <p:grpSpPr>
            <a:xfrm rot="18900000">
              <a:off x="6941782" y="4529776"/>
              <a:ext cx="405200" cy="319234"/>
              <a:chOff x="1743075" y="2940508"/>
              <a:chExt cx="2714625" cy="2138697"/>
            </a:xfrm>
          </p:grpSpPr>
          <p:grpSp>
            <p:nvGrpSpPr>
              <p:cNvPr id="69" name="组合 156"/>
              <p:cNvGrpSpPr/>
              <p:nvPr/>
            </p:nvGrpSpPr>
            <p:grpSpPr>
              <a:xfrm>
                <a:off x="2943225" y="2940508"/>
                <a:ext cx="1514475" cy="914400"/>
                <a:chOff x="2943225" y="2940508"/>
                <a:chExt cx="1514475" cy="914400"/>
              </a:xfrm>
              <a:solidFill>
                <a:schemeClr val="bg1"/>
              </a:solidFill>
              <a:effectLst/>
            </p:grpSpPr>
            <p:sp>
              <p:nvSpPr>
                <p:cNvPr id="76" name="半闭框 75"/>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77" name="半闭框 76"/>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70" name="组合 157"/>
              <p:cNvGrpSpPr/>
              <p:nvPr/>
            </p:nvGrpSpPr>
            <p:grpSpPr>
              <a:xfrm>
                <a:off x="2343150" y="3555205"/>
                <a:ext cx="1514475" cy="914400"/>
                <a:chOff x="2943225" y="2940508"/>
                <a:chExt cx="1514475" cy="914400"/>
              </a:xfrm>
              <a:solidFill>
                <a:schemeClr val="bg1"/>
              </a:solidFill>
              <a:effectLst/>
            </p:grpSpPr>
            <p:sp>
              <p:nvSpPr>
                <p:cNvPr id="74" name="半闭框 73"/>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75" name="半闭框 74"/>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71" name="组合 160"/>
              <p:cNvGrpSpPr/>
              <p:nvPr/>
            </p:nvGrpSpPr>
            <p:grpSpPr>
              <a:xfrm>
                <a:off x="1743075" y="4164805"/>
                <a:ext cx="1514475" cy="914400"/>
                <a:chOff x="2943225" y="2940508"/>
                <a:chExt cx="1514475" cy="914400"/>
              </a:xfrm>
              <a:solidFill>
                <a:schemeClr val="bg1"/>
              </a:solidFill>
              <a:effectLst/>
            </p:grpSpPr>
            <p:sp>
              <p:nvSpPr>
                <p:cNvPr id="72" name="半闭框 71"/>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73" name="半闭框 72"/>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cxnSp>
          <p:nvCxnSpPr>
            <p:cNvPr id="57" name="直接连接符 56"/>
            <p:cNvCxnSpPr/>
            <p:nvPr/>
          </p:nvCxnSpPr>
          <p:spPr>
            <a:xfrm rot="5400000">
              <a:off x="7015161" y="4689158"/>
              <a:ext cx="51225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8" name="组合 163"/>
            <p:cNvGrpSpPr/>
            <p:nvPr/>
          </p:nvGrpSpPr>
          <p:grpSpPr>
            <a:xfrm rot="18900000">
              <a:off x="7693149" y="4529541"/>
              <a:ext cx="405200" cy="319234"/>
              <a:chOff x="1743075" y="2940508"/>
              <a:chExt cx="2714625" cy="2138697"/>
            </a:xfrm>
          </p:grpSpPr>
          <p:grpSp>
            <p:nvGrpSpPr>
              <p:cNvPr id="60" name="组合 156"/>
              <p:cNvGrpSpPr/>
              <p:nvPr/>
            </p:nvGrpSpPr>
            <p:grpSpPr>
              <a:xfrm>
                <a:off x="2943225" y="2940508"/>
                <a:ext cx="1514475" cy="914400"/>
                <a:chOff x="2943225" y="2940508"/>
                <a:chExt cx="1514475" cy="914400"/>
              </a:xfrm>
              <a:solidFill>
                <a:schemeClr val="bg1"/>
              </a:solidFill>
              <a:effectLst/>
            </p:grpSpPr>
            <p:sp>
              <p:nvSpPr>
                <p:cNvPr id="67" name="半闭框 66"/>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8" name="半闭框 67"/>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61" name="组合 157"/>
              <p:cNvGrpSpPr/>
              <p:nvPr/>
            </p:nvGrpSpPr>
            <p:grpSpPr>
              <a:xfrm>
                <a:off x="2343150" y="3555205"/>
                <a:ext cx="1514475" cy="914400"/>
                <a:chOff x="2943225" y="2940508"/>
                <a:chExt cx="1514475" cy="914400"/>
              </a:xfrm>
              <a:solidFill>
                <a:schemeClr val="bg1"/>
              </a:solidFill>
              <a:effectLst/>
            </p:grpSpPr>
            <p:sp>
              <p:nvSpPr>
                <p:cNvPr id="65" name="半闭框 64"/>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6" name="半闭框 65"/>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62" name="组合 160"/>
              <p:cNvGrpSpPr/>
              <p:nvPr/>
            </p:nvGrpSpPr>
            <p:grpSpPr>
              <a:xfrm>
                <a:off x="1743075" y="4164805"/>
                <a:ext cx="1514475" cy="914400"/>
                <a:chOff x="2943225" y="2940508"/>
                <a:chExt cx="1514475" cy="914400"/>
              </a:xfrm>
              <a:solidFill>
                <a:schemeClr val="bg1"/>
              </a:solidFill>
              <a:effectLst/>
            </p:grpSpPr>
            <p:sp>
              <p:nvSpPr>
                <p:cNvPr id="63" name="半闭框 62"/>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4" name="半闭框 63"/>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cxnSp>
          <p:nvCxnSpPr>
            <p:cNvPr id="59" name="直接连接符 58"/>
            <p:cNvCxnSpPr/>
            <p:nvPr/>
          </p:nvCxnSpPr>
          <p:spPr>
            <a:xfrm rot="5400000">
              <a:off x="7513510" y="4689161"/>
              <a:ext cx="51225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矩形 80"/>
          <p:cNvSpPr/>
          <p:nvPr/>
        </p:nvSpPr>
        <p:spPr>
          <a:xfrm>
            <a:off x="1629236" y="3086539"/>
            <a:ext cx="4787969" cy="1323439"/>
          </a:xfrm>
          <a:prstGeom prst="rect">
            <a:avLst/>
          </a:prstGeom>
        </p:spPr>
        <p:txBody>
          <a:bodyPr wrap="square">
            <a:spAutoFit/>
          </a:bodyPr>
          <a:lstStyle/>
          <a:p>
            <a:pPr marL="285750" indent="-285750">
              <a:lnSpc>
                <a:spcPct val="80000"/>
              </a:lnSpc>
              <a:spcBef>
                <a:spcPct val="20000"/>
              </a:spcBef>
              <a:buClr>
                <a:srgbClr val="0274C5"/>
              </a:buClr>
              <a:buFont typeface="Wingdings" pitchFamily="2" charset="2"/>
              <a:buChar char="n"/>
              <a:defRPr/>
            </a:pPr>
            <a:r>
              <a:rPr lang="en-US" altLang="zh-CN" sz="1600" b="1" dirty="0">
                <a:latin typeface="HelveticaNeueLT Pro 43 LtEx" pitchFamily="34" charset="0"/>
              </a:rPr>
              <a:t>Interference Resistance</a:t>
            </a:r>
          </a:p>
          <a:p>
            <a:pPr algn="just">
              <a:spcBef>
                <a:spcPct val="20000"/>
              </a:spcBef>
              <a:defRPr/>
            </a:pPr>
            <a:r>
              <a:rPr lang="en-US" altLang="zh-CN" sz="1600" dirty="0" smtClean="0">
                <a:latin typeface="HelveticaNeueLT Pro 43 LtEx" pitchFamily="34" charset="0"/>
              </a:rPr>
              <a:t>SE-2003/2012 has applied the advanced </a:t>
            </a:r>
            <a:r>
              <a:rPr lang="en-US" altLang="zh-CN" sz="1600" dirty="0">
                <a:latin typeface="HelveticaNeueLT Pro 43 LtEx" pitchFamily="34" charset="0"/>
              </a:rPr>
              <a:t>anti-interference technique </a:t>
            </a:r>
            <a:r>
              <a:rPr lang="en-US" altLang="zh-CN" sz="1600" dirty="0" smtClean="0">
                <a:latin typeface="HelveticaNeueLT Pro 43 LtEx" pitchFamily="34" charset="0"/>
              </a:rPr>
              <a:t>and design to </a:t>
            </a:r>
            <a:r>
              <a:rPr lang="en-US" altLang="zh-CN" sz="1600" dirty="0">
                <a:latin typeface="HelveticaNeueLT Pro 43 LtEx" pitchFamily="34" charset="0"/>
              </a:rPr>
              <a:t>guarantee</a:t>
            </a:r>
            <a:r>
              <a:rPr lang="en-GB" altLang="zh-CN" sz="1600" dirty="0">
                <a:latin typeface="HelveticaNeueLT Pro 43 LtEx" pitchFamily="34" charset="0"/>
              </a:rPr>
              <a:t> </a:t>
            </a:r>
            <a:r>
              <a:rPr lang="en-GB" altLang="zh-CN" sz="1600" dirty="0" smtClean="0">
                <a:latin typeface="HelveticaNeueLT Pro 43 LtEx" pitchFamily="34" charset="0"/>
              </a:rPr>
              <a:t>the </a:t>
            </a:r>
            <a:r>
              <a:rPr lang="en-US" altLang="zh-CN" sz="1600" dirty="0" smtClean="0">
                <a:latin typeface="HelveticaNeueLT Pro 43 LtEx" pitchFamily="34" charset="0"/>
              </a:rPr>
              <a:t>accurate ECG signal </a:t>
            </a:r>
            <a:r>
              <a:rPr lang="en-US" altLang="zh-CN" sz="1600" dirty="0">
                <a:latin typeface="HelveticaNeueLT Pro 43 LtEx" pitchFamily="34" charset="0"/>
              </a:rPr>
              <a:t>and the </a:t>
            </a:r>
            <a:r>
              <a:rPr lang="en-GB" altLang="zh-CN" sz="1600" dirty="0">
                <a:latin typeface="HelveticaNeueLT Pro 43 LtEx" pitchFamily="34" charset="0"/>
              </a:rPr>
              <a:t>performance of interference resistance. </a:t>
            </a:r>
            <a:endParaRPr lang="en-US" altLang="zh-CN" sz="1600" dirty="0">
              <a:latin typeface="HelveticaNeueLT Pro 43 LtEx" pitchFamily="34" charset="0"/>
            </a:endParaRPr>
          </a:p>
        </p:txBody>
      </p:sp>
      <p:grpSp>
        <p:nvGrpSpPr>
          <p:cNvPr id="4" name="组合 3"/>
          <p:cNvGrpSpPr/>
          <p:nvPr/>
        </p:nvGrpSpPr>
        <p:grpSpPr>
          <a:xfrm>
            <a:off x="317920" y="4768323"/>
            <a:ext cx="1128019" cy="1120588"/>
            <a:chOff x="506602" y="5000547"/>
            <a:chExt cx="1128019" cy="1120588"/>
          </a:xfrm>
        </p:grpSpPr>
        <p:sp>
          <p:nvSpPr>
            <p:cNvPr id="96" name="圆角矩形 95"/>
            <p:cNvSpPr/>
            <p:nvPr/>
          </p:nvSpPr>
          <p:spPr bwMode="auto">
            <a:xfrm>
              <a:off x="514033" y="5000547"/>
              <a:ext cx="1120588" cy="1120588"/>
            </a:xfrm>
            <a:prstGeom prst="roundRect">
              <a:avLst/>
            </a:prstGeom>
            <a:solidFill>
              <a:srgbClr val="C90E2B"/>
            </a:solidFill>
            <a:ln>
              <a:solidFill>
                <a:srgbClr val="C90E2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grpSp>
          <p:nvGrpSpPr>
            <p:cNvPr id="97" name="组合 96"/>
            <p:cNvGrpSpPr/>
            <p:nvPr/>
          </p:nvGrpSpPr>
          <p:grpSpPr>
            <a:xfrm>
              <a:off x="538559" y="5241141"/>
              <a:ext cx="1078253" cy="457338"/>
              <a:chOff x="540871" y="3648879"/>
              <a:chExt cx="1078253" cy="457338"/>
            </a:xfrm>
          </p:grpSpPr>
          <p:sp>
            <p:nvSpPr>
              <p:cNvPr id="100" name="任意多边形 99"/>
              <p:cNvSpPr>
                <a:spLocks noChangeArrowheads="1"/>
              </p:cNvSpPr>
              <p:nvPr/>
            </p:nvSpPr>
            <p:spPr bwMode="auto">
              <a:xfrm>
                <a:off x="726834" y="3648879"/>
                <a:ext cx="892290" cy="457338"/>
              </a:xfrm>
              <a:custGeom>
                <a:avLst/>
                <a:gdLst>
                  <a:gd name="T0" fmla="*/ 0 w 6677024"/>
                  <a:gd name="T1" fmla="*/ 13 h 3438525"/>
                  <a:gd name="T2" fmla="*/ 7 w 6677024"/>
                  <a:gd name="T3" fmla="*/ 13 h 3438525"/>
                  <a:gd name="T4" fmla="*/ 13 w 6677024"/>
                  <a:gd name="T5" fmla="*/ 11 h 3438525"/>
                  <a:gd name="T6" fmla="*/ 20 w 6677024"/>
                  <a:gd name="T7" fmla="*/ 13 h 3438525"/>
                  <a:gd name="T8" fmla="*/ 27 w 6677024"/>
                  <a:gd name="T9" fmla="*/ 13 h 3438525"/>
                  <a:gd name="T10" fmla="*/ 29 w 6677024"/>
                  <a:gd name="T11" fmla="*/ 14 h 3438525"/>
                  <a:gd name="T12" fmla="*/ 32 w 6677024"/>
                  <a:gd name="T13" fmla="*/ 0 h 3438525"/>
                  <a:gd name="T14" fmla="*/ 36 w 6677024"/>
                  <a:gd name="T15" fmla="*/ 15 h 3438525"/>
                  <a:gd name="T16" fmla="*/ 38 w 6677024"/>
                  <a:gd name="T17" fmla="*/ 13 h 3438525"/>
                  <a:gd name="T18" fmla="*/ 46 w 6677024"/>
                  <a:gd name="T19" fmla="*/ 13 h 3438525"/>
                  <a:gd name="T20" fmla="*/ 53 w 6677024"/>
                  <a:gd name="T21" fmla="*/ 10 h 3438525"/>
                  <a:gd name="T22" fmla="*/ 58 w 6677024"/>
                  <a:gd name="T23" fmla="*/ 13 h 3438525"/>
                  <a:gd name="T24" fmla="*/ 66 w 6677024"/>
                  <a:gd name="T25" fmla="*/ 13 h 3438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77024"/>
                  <a:gd name="T40" fmla="*/ 0 h 3438525"/>
                  <a:gd name="T41" fmla="*/ 6677024 w 6677024"/>
                  <a:gd name="T42" fmla="*/ 3438525 h 3438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77024" h="3438525">
                    <a:moveTo>
                      <a:pt x="0" y="3019425"/>
                    </a:moveTo>
                    <a:lnTo>
                      <a:pt x="676275" y="3019425"/>
                    </a:lnTo>
                    <a:lnTo>
                      <a:pt x="1343025" y="2524125"/>
                    </a:lnTo>
                    <a:lnTo>
                      <a:pt x="2019300" y="3038475"/>
                    </a:lnTo>
                    <a:lnTo>
                      <a:pt x="2743200" y="3019425"/>
                    </a:lnTo>
                    <a:lnTo>
                      <a:pt x="2933700" y="3267075"/>
                    </a:lnTo>
                    <a:lnTo>
                      <a:pt x="3257550" y="0"/>
                    </a:lnTo>
                    <a:lnTo>
                      <a:pt x="3590925" y="3438525"/>
                    </a:lnTo>
                    <a:lnTo>
                      <a:pt x="3781425" y="3019425"/>
                    </a:lnTo>
                    <a:lnTo>
                      <a:pt x="4648200" y="3028950"/>
                    </a:lnTo>
                    <a:lnTo>
                      <a:pt x="5381625" y="2314575"/>
                    </a:lnTo>
                    <a:lnTo>
                      <a:pt x="5886450" y="3009900"/>
                    </a:lnTo>
                    <a:lnTo>
                      <a:pt x="6677025" y="3009900"/>
                    </a:lnTo>
                  </a:path>
                </a:pathLst>
              </a:custGeom>
              <a:noFill/>
              <a:ln>
                <a:solidFill>
                  <a:schemeClr val="bg1"/>
                </a:solidFill>
                <a:headEnd/>
                <a:tailEnd/>
              </a:ln>
            </p:spPr>
            <p:style>
              <a:lnRef idx="2">
                <a:schemeClr val="accent2"/>
              </a:lnRef>
              <a:fillRef idx="0">
                <a:schemeClr val="accent2"/>
              </a:fillRef>
              <a:effectRef idx="1">
                <a:schemeClr val="accent2"/>
              </a:effectRef>
              <a:fontRef idx="minor">
                <a:schemeClr val="tx1"/>
              </a:fontRef>
            </p:style>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nvGrpSpPr>
              <p:cNvPr id="101" name="组合 100"/>
              <p:cNvGrpSpPr/>
              <p:nvPr/>
            </p:nvGrpSpPr>
            <p:grpSpPr>
              <a:xfrm>
                <a:off x="540871" y="3723320"/>
                <a:ext cx="197868" cy="328580"/>
                <a:chOff x="540871" y="3723320"/>
                <a:chExt cx="197868" cy="328580"/>
              </a:xfrm>
              <a:effectLst>
                <a:outerShdw blurRad="63500" sx="102000" sy="102000" algn="ctr" rotWithShape="0">
                  <a:prstClr val="black">
                    <a:alpha val="40000"/>
                  </a:prstClr>
                </a:outerShdw>
              </a:effectLst>
            </p:grpSpPr>
            <p:cxnSp>
              <p:nvCxnSpPr>
                <p:cNvPr id="102" name="直接连接符 101"/>
                <p:cNvCxnSpPr/>
                <p:nvPr/>
              </p:nvCxnSpPr>
              <p:spPr>
                <a:xfrm flipH="1" flipV="1">
                  <a:off x="726835" y="3723321"/>
                  <a:ext cx="11904" cy="327339"/>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707757" y="3723320"/>
                  <a:ext cx="19077" cy="32858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540871" y="4050660"/>
                  <a:ext cx="166886"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8" name="TextBox 97"/>
            <p:cNvSpPr txBox="1"/>
            <p:nvPr/>
          </p:nvSpPr>
          <p:spPr bwMode="auto">
            <a:xfrm>
              <a:off x="506602" y="5810369"/>
              <a:ext cx="1120588"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Pacemaker</a:t>
              </a:r>
            </a:p>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Detection</a:t>
              </a:r>
              <a:endParaRPr lang="zh-CN" altLang="en-US" sz="1400" dirty="0">
                <a:solidFill>
                  <a:schemeClr val="bg1"/>
                </a:solidFill>
                <a:latin typeface="HelveticaNeueLT Pro 45 Lt" pitchFamily="34" charset="0"/>
                <a:ea typeface="Segoe UI" pitchFamily="34" charset="0"/>
                <a:cs typeface="Calibri" pitchFamily="34" charset="0"/>
              </a:endParaRPr>
            </a:p>
          </p:txBody>
        </p:sp>
        <p:sp>
          <p:nvSpPr>
            <p:cNvPr id="99" name="椭圆 98"/>
            <p:cNvSpPr/>
            <p:nvPr/>
          </p:nvSpPr>
          <p:spPr>
            <a:xfrm>
              <a:off x="591739" y="5022181"/>
              <a:ext cx="280169" cy="27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C90E2B"/>
                  </a:solidFill>
                </a:rPr>
                <a:t>P</a:t>
              </a:r>
              <a:endParaRPr lang="zh-CN" altLang="en-US" sz="1600" b="1" dirty="0">
                <a:solidFill>
                  <a:srgbClr val="C90E2B"/>
                </a:solidFill>
              </a:endParaRPr>
            </a:p>
          </p:txBody>
        </p:sp>
      </p:grpSp>
      <p:sp>
        <p:nvSpPr>
          <p:cNvPr id="105" name="矩形 104"/>
          <p:cNvSpPr/>
          <p:nvPr/>
        </p:nvSpPr>
        <p:spPr>
          <a:xfrm>
            <a:off x="1641180" y="4781751"/>
            <a:ext cx="4776025" cy="1815882"/>
          </a:xfrm>
          <a:prstGeom prst="rect">
            <a:avLst/>
          </a:prstGeom>
          <a:noFill/>
        </p:spPr>
        <p:txBody>
          <a:bodyPr wrap="square">
            <a:spAutoFit/>
          </a:bodyPr>
          <a:lstStyle/>
          <a:p>
            <a:pPr marL="342900" indent="-342900">
              <a:lnSpc>
                <a:spcPct val="80000"/>
              </a:lnSpc>
              <a:spcBef>
                <a:spcPct val="20000"/>
              </a:spcBef>
              <a:buClr>
                <a:srgbClr val="F99B0C"/>
              </a:buClr>
              <a:buFont typeface="Wingdings" pitchFamily="2" charset="2"/>
              <a:buChar char="n"/>
              <a:defRPr/>
            </a:pPr>
            <a:r>
              <a:rPr lang="en-US" altLang="zh-CN" sz="1600" b="1" dirty="0">
                <a:latin typeface="HelveticaNeueLT Pro 43 LtEx" pitchFamily="34" charset="0"/>
              </a:rPr>
              <a:t>Pacemaker Detection</a:t>
            </a:r>
          </a:p>
          <a:p>
            <a:pPr algn="just">
              <a:spcBef>
                <a:spcPct val="20000"/>
              </a:spcBef>
              <a:defRPr/>
            </a:pPr>
            <a:r>
              <a:rPr lang="en-US" altLang="zh-CN" sz="1600" dirty="0" smtClean="0">
                <a:latin typeface="HelveticaNeueLT Pro 43 LtEx" pitchFamily="34" charset="0"/>
              </a:rPr>
              <a:t>EDAN applies the advanced technique of Multi-channel Pacemaker detection by using the special Hardware design. Combining with the software pacemaker analysis, no beats would be missed, which brings doctors confidence on making diagnosis.</a:t>
            </a:r>
            <a:endParaRPr lang="en-US" altLang="zh-CN" sz="1600" dirty="0">
              <a:latin typeface="HelveticaNeueLT Pro 43 LtEx" pitchFamily="34" charset="0"/>
            </a:endParaRPr>
          </a:p>
        </p:txBody>
      </p:sp>
      <p:sp>
        <p:nvSpPr>
          <p:cNvPr id="82" name="矩形 81"/>
          <p:cNvSpPr/>
          <p:nvPr/>
        </p:nvSpPr>
        <p:spPr>
          <a:xfrm>
            <a:off x="374817" y="376525"/>
            <a:ext cx="8648396" cy="461665"/>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Accuracy</a:t>
            </a:r>
          </a:p>
        </p:txBody>
      </p:sp>
      <p:pic>
        <p:nvPicPr>
          <p:cNvPr id="4098" name="Picture 2" descr="\\192.168.1.6\市场组文件\市场组知识库\宣传策划\图片&amp;素材\产品图片\心电\Holter\Holter\Holter 小图\Holter Front.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184" b="3959"/>
          <a:stretch/>
        </p:blipFill>
        <p:spPr bwMode="auto">
          <a:xfrm>
            <a:off x="5697125" y="1376843"/>
            <a:ext cx="3446875" cy="548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58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8" name="组合 577"/>
          <p:cNvGrpSpPr/>
          <p:nvPr/>
        </p:nvGrpSpPr>
        <p:grpSpPr>
          <a:xfrm>
            <a:off x="909740" y="1593237"/>
            <a:ext cx="1120588" cy="1120588"/>
            <a:chOff x="4011706" y="2868706"/>
            <a:chExt cx="1120588" cy="1120588"/>
          </a:xfrm>
        </p:grpSpPr>
        <p:sp>
          <p:nvSpPr>
            <p:cNvPr id="579" name="圆角矩形 578"/>
            <p:cNvSpPr/>
            <p:nvPr/>
          </p:nvSpPr>
          <p:spPr bwMode="auto">
            <a:xfrm>
              <a:off x="4011706" y="2868706"/>
              <a:ext cx="1120588" cy="1120588"/>
            </a:xfrm>
            <a:prstGeom prst="roundRect">
              <a:avLst/>
            </a:prstGeom>
            <a:solidFill>
              <a:srgbClr val="FFC61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580" name="TextBox 77"/>
            <p:cNvSpPr txBox="1"/>
            <p:nvPr/>
          </p:nvSpPr>
          <p:spPr bwMode="auto">
            <a:xfrm>
              <a:off x="4020879" y="3616641"/>
              <a:ext cx="1099981" cy="307777"/>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Pocket Size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nvGrpSpPr>
            <p:cNvPr id="581" name="组合 580"/>
            <p:cNvGrpSpPr/>
            <p:nvPr/>
          </p:nvGrpSpPr>
          <p:grpSpPr>
            <a:xfrm>
              <a:off x="4470044" y="3056998"/>
              <a:ext cx="531545" cy="610223"/>
              <a:chOff x="4908032" y="931767"/>
              <a:chExt cx="481602" cy="552887"/>
            </a:xfrm>
          </p:grpSpPr>
          <p:grpSp>
            <p:nvGrpSpPr>
              <p:cNvPr id="582" name="组合 581"/>
              <p:cNvGrpSpPr/>
              <p:nvPr/>
            </p:nvGrpSpPr>
            <p:grpSpPr>
              <a:xfrm>
                <a:off x="4908032" y="931767"/>
                <a:ext cx="455824" cy="552887"/>
                <a:chOff x="4713674" y="832354"/>
                <a:chExt cx="3940786" cy="4779934"/>
              </a:xfrm>
            </p:grpSpPr>
            <p:grpSp>
              <p:nvGrpSpPr>
                <p:cNvPr id="584" name="组合 583"/>
                <p:cNvGrpSpPr/>
                <p:nvPr/>
              </p:nvGrpSpPr>
              <p:grpSpPr>
                <a:xfrm rot="21300805">
                  <a:off x="5182603" y="832354"/>
                  <a:ext cx="1916153" cy="3039154"/>
                  <a:chOff x="4404101" y="3478367"/>
                  <a:chExt cx="1226685" cy="1945609"/>
                </a:xfrm>
              </p:grpSpPr>
              <p:sp>
                <p:nvSpPr>
                  <p:cNvPr id="586" name="同侧圆角矩形 585"/>
                  <p:cNvSpPr/>
                  <p:nvPr/>
                </p:nvSpPr>
                <p:spPr>
                  <a:xfrm rot="5400000">
                    <a:off x="4044639" y="3837830"/>
                    <a:ext cx="1945609" cy="1226684"/>
                  </a:xfrm>
                  <a:prstGeom prst="round2SameRect">
                    <a:avLst>
                      <a:gd name="adj1" fmla="val 15114"/>
                      <a:gd name="adj2" fmla="val 0"/>
                    </a:avLst>
                  </a:prstGeom>
                  <a:solidFill>
                    <a:srgbClr val="FFFFFF">
                      <a:alpha val="89804"/>
                    </a:srgb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87" name="矩形 586"/>
                  <p:cNvSpPr/>
                  <p:nvPr/>
                </p:nvSpPr>
                <p:spPr>
                  <a:xfrm>
                    <a:off x="4404101" y="3956050"/>
                    <a:ext cx="1208943" cy="876300"/>
                  </a:xfrm>
                  <a:prstGeom prst="rect">
                    <a:avLst/>
                  </a:prstGeom>
                  <a:solidFill>
                    <a:schemeClr val="bg1">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88" name="矩形 587"/>
                  <p:cNvSpPr/>
                  <p:nvPr/>
                </p:nvSpPr>
                <p:spPr>
                  <a:xfrm>
                    <a:off x="4915072" y="4133850"/>
                    <a:ext cx="546100" cy="542925"/>
                  </a:xfrm>
                  <a:prstGeom prst="rect">
                    <a:avLst/>
                  </a:prstGeom>
                  <a:solidFill>
                    <a:schemeClr val="tx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
              <p:nvSpPr>
                <p:cNvPr id="585" name="任意多边形 584"/>
                <p:cNvSpPr/>
                <p:nvPr/>
              </p:nvSpPr>
              <p:spPr>
                <a:xfrm>
                  <a:off x="4713674" y="1291303"/>
                  <a:ext cx="3940786" cy="4320985"/>
                </a:xfrm>
                <a:custGeom>
                  <a:avLst/>
                  <a:gdLst>
                    <a:gd name="connsiteX0" fmla="*/ 0 w 1729740"/>
                    <a:gd name="connsiteY0" fmla="*/ 0 h 1943100"/>
                    <a:gd name="connsiteX1" fmla="*/ 1729740 w 1729740"/>
                    <a:gd name="connsiteY1" fmla="*/ 0 h 1943100"/>
                    <a:gd name="connsiteX2" fmla="*/ 1729740 w 1729740"/>
                    <a:gd name="connsiteY2" fmla="*/ 1943100 h 1943100"/>
                    <a:gd name="connsiteX3" fmla="*/ 0 w 1729740"/>
                    <a:gd name="connsiteY3" fmla="*/ 1943100 h 1943100"/>
                    <a:gd name="connsiteX4" fmla="*/ 0 w 1729740"/>
                    <a:gd name="connsiteY4"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729740 w 1729740"/>
                    <a:gd name="connsiteY2" fmla="*/ 0 h 1943100"/>
                    <a:gd name="connsiteX3" fmla="*/ 1729740 w 1729740"/>
                    <a:gd name="connsiteY3" fmla="*/ 1943100 h 1943100"/>
                    <a:gd name="connsiteX4" fmla="*/ 0 w 1729740"/>
                    <a:gd name="connsiteY4" fmla="*/ 1943100 h 1943100"/>
                    <a:gd name="connsiteX5" fmla="*/ 0 w 1729740"/>
                    <a:gd name="connsiteY5" fmla="*/ 0 h 1943100"/>
                    <a:gd name="connsiteX0" fmla="*/ 0 w 1729740"/>
                    <a:gd name="connsiteY0" fmla="*/ 0 h 1943100"/>
                    <a:gd name="connsiteX1" fmla="*/ 1119754 w 1729740"/>
                    <a:gd name="connsiteY1" fmla="*/ 71583 h 1943100"/>
                    <a:gd name="connsiteX2" fmla="*/ 1207095 w 1729740"/>
                    <a:gd name="connsiteY2" fmla="*/ 19430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73502 w 1729740"/>
                    <a:gd name="connsiteY2" fmla="*/ 59312 h 1943100"/>
                    <a:gd name="connsiteX3" fmla="*/ 1729740 w 1729740"/>
                    <a:gd name="connsiteY3" fmla="*/ 0 h 1943100"/>
                    <a:gd name="connsiteX4" fmla="*/ 1729740 w 1729740"/>
                    <a:gd name="connsiteY4" fmla="*/ 1943100 h 1943100"/>
                    <a:gd name="connsiteX5" fmla="*/ 0 w 1729740"/>
                    <a:gd name="connsiteY5" fmla="*/ 1943100 h 1943100"/>
                    <a:gd name="connsiteX6" fmla="*/ 0 w 1729740"/>
                    <a:gd name="connsiteY6"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729740 w 1729740"/>
                    <a:gd name="connsiteY4" fmla="*/ 0 h 1943100"/>
                    <a:gd name="connsiteX5" fmla="*/ 1729740 w 1729740"/>
                    <a:gd name="connsiteY5" fmla="*/ 1943100 h 1943100"/>
                    <a:gd name="connsiteX6" fmla="*/ 0 w 1729740"/>
                    <a:gd name="connsiteY6" fmla="*/ 1943100 h 1943100"/>
                    <a:gd name="connsiteX7" fmla="*/ 0 w 1729740"/>
                    <a:gd name="connsiteY7"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729740 w 1729740"/>
                    <a:gd name="connsiteY5" fmla="*/ 0 h 1943100"/>
                    <a:gd name="connsiteX6" fmla="*/ 1729740 w 1729740"/>
                    <a:gd name="connsiteY6" fmla="*/ 1943100 h 1943100"/>
                    <a:gd name="connsiteX7" fmla="*/ 0 w 1729740"/>
                    <a:gd name="connsiteY7" fmla="*/ 1943100 h 1943100"/>
                    <a:gd name="connsiteX8" fmla="*/ 0 w 1729740"/>
                    <a:gd name="connsiteY8"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729740 w 1729740"/>
                    <a:gd name="connsiteY6" fmla="*/ 0 h 1943100"/>
                    <a:gd name="connsiteX7" fmla="*/ 1729740 w 1729740"/>
                    <a:gd name="connsiteY7" fmla="*/ 1943100 h 1943100"/>
                    <a:gd name="connsiteX8" fmla="*/ 0 w 1729740"/>
                    <a:gd name="connsiteY8" fmla="*/ 1943100 h 1943100"/>
                    <a:gd name="connsiteX9" fmla="*/ 0 w 1729740"/>
                    <a:gd name="connsiteY9"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729740 w 1729740"/>
                    <a:gd name="connsiteY7" fmla="*/ 1943100 h 1943100"/>
                    <a:gd name="connsiteX8" fmla="*/ 0 w 1729740"/>
                    <a:gd name="connsiteY8" fmla="*/ 1943100 h 1943100"/>
                    <a:gd name="connsiteX9" fmla="*/ 0 w 1729740"/>
                    <a:gd name="connsiteY9"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9740 w 1931856"/>
                    <a:gd name="connsiteY8" fmla="*/ 1943100 h 1943100"/>
                    <a:gd name="connsiteX9" fmla="*/ 0 w 1931856"/>
                    <a:gd name="connsiteY9" fmla="*/ 1943100 h 1943100"/>
                    <a:gd name="connsiteX10" fmla="*/ 0 w 1931856"/>
                    <a:gd name="connsiteY10" fmla="*/ 0 h 1943100"/>
                    <a:gd name="connsiteX0" fmla="*/ 0 w 1931856"/>
                    <a:gd name="connsiteY0" fmla="*/ 0 h 1943100"/>
                    <a:gd name="connsiteX1" fmla="*/ 1119754 w 1931856"/>
                    <a:gd name="connsiteY1" fmla="*/ 71583 h 1943100"/>
                    <a:gd name="connsiteX2" fmla="*/ 1121993 w 1931856"/>
                    <a:gd name="connsiteY2" fmla="*/ 82832 h 1943100"/>
                    <a:gd name="connsiteX3" fmla="*/ 1173502 w 1931856"/>
                    <a:gd name="connsiteY3" fmla="*/ 59312 h 1943100"/>
                    <a:gd name="connsiteX4" fmla="*/ 1263922 w 1931856"/>
                    <a:gd name="connsiteY4" fmla="*/ 190659 h 1943100"/>
                    <a:gd name="connsiteX5" fmla="*/ 1398293 w 1931856"/>
                    <a:gd name="connsiteY5" fmla="*/ 266318 h 1943100"/>
                    <a:gd name="connsiteX6" fmla="*/ 1662835 w 1931856"/>
                    <a:gd name="connsiteY6" fmla="*/ 627631 h 1943100"/>
                    <a:gd name="connsiteX7" fmla="*/ 1931856 w 1931856"/>
                    <a:gd name="connsiteY7" fmla="*/ 1105705 h 1943100"/>
                    <a:gd name="connsiteX8" fmla="*/ 1721341 w 1931856"/>
                    <a:gd name="connsiteY8" fmla="*/ 1105705 h 1943100"/>
                    <a:gd name="connsiteX9" fmla="*/ 1729740 w 1931856"/>
                    <a:gd name="connsiteY9" fmla="*/ 1943100 h 1943100"/>
                    <a:gd name="connsiteX10" fmla="*/ 0 w 1931856"/>
                    <a:gd name="connsiteY10" fmla="*/ 1943100 h 1943100"/>
                    <a:gd name="connsiteX11" fmla="*/ 0 w 1931856"/>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1341 w 1729740"/>
                    <a:gd name="connsiteY8" fmla="*/ 1105705 h 1943100"/>
                    <a:gd name="connsiteX9" fmla="*/ 1729740 w 1729740"/>
                    <a:gd name="connsiteY9" fmla="*/ 1943100 h 1943100"/>
                    <a:gd name="connsiteX10" fmla="*/ 0 w 1729740"/>
                    <a:gd name="connsiteY10" fmla="*/ 1943100 h 1943100"/>
                    <a:gd name="connsiteX11" fmla="*/ 0 w 1729740"/>
                    <a:gd name="connsiteY11" fmla="*/ 0 h 1943100"/>
                    <a:gd name="connsiteX0" fmla="*/ 0 w 1729740"/>
                    <a:gd name="connsiteY0" fmla="*/ 0 h 1943100"/>
                    <a:gd name="connsiteX1" fmla="*/ 1119754 w 1729740"/>
                    <a:gd name="connsiteY1" fmla="*/ 71583 h 1943100"/>
                    <a:gd name="connsiteX2" fmla="*/ 1121993 w 1729740"/>
                    <a:gd name="connsiteY2" fmla="*/ 82832 h 1943100"/>
                    <a:gd name="connsiteX3" fmla="*/ 1173502 w 1729740"/>
                    <a:gd name="connsiteY3" fmla="*/ 59312 h 1943100"/>
                    <a:gd name="connsiteX4" fmla="*/ 1263922 w 1729740"/>
                    <a:gd name="connsiteY4" fmla="*/ 190659 h 1943100"/>
                    <a:gd name="connsiteX5" fmla="*/ 1398293 w 1729740"/>
                    <a:gd name="connsiteY5" fmla="*/ 266318 h 1943100"/>
                    <a:gd name="connsiteX6" fmla="*/ 1662835 w 1729740"/>
                    <a:gd name="connsiteY6" fmla="*/ 627631 h 1943100"/>
                    <a:gd name="connsiteX7" fmla="*/ 1692228 w 1729740"/>
                    <a:gd name="connsiteY7" fmla="*/ 1059687 h 1943100"/>
                    <a:gd name="connsiteX8" fmla="*/ 1729740 w 1729740"/>
                    <a:gd name="connsiteY8" fmla="*/ 1943100 h 1943100"/>
                    <a:gd name="connsiteX9" fmla="*/ 0 w 1729740"/>
                    <a:gd name="connsiteY9" fmla="*/ 1943100 h 1943100"/>
                    <a:gd name="connsiteX10" fmla="*/ 0 w 1729740"/>
                    <a:gd name="connsiteY10" fmla="*/ 0 h 1943100"/>
                    <a:gd name="connsiteX0" fmla="*/ 0 w 1793286"/>
                    <a:gd name="connsiteY0" fmla="*/ 0 h 1943100"/>
                    <a:gd name="connsiteX1" fmla="*/ 1119754 w 1793286"/>
                    <a:gd name="connsiteY1" fmla="*/ 71583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19754 w 1793286"/>
                    <a:gd name="connsiteY1" fmla="*/ 538386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1141309 w 1793286"/>
                    <a:gd name="connsiteY1" fmla="*/ 369654 h 1943100"/>
                    <a:gd name="connsiteX2" fmla="*/ 1121993 w 1793286"/>
                    <a:gd name="connsiteY2" fmla="*/ 82832 h 1943100"/>
                    <a:gd name="connsiteX3" fmla="*/ 1173502 w 1793286"/>
                    <a:gd name="connsiteY3" fmla="*/ 59312 h 1943100"/>
                    <a:gd name="connsiteX4" fmla="*/ 1263922 w 1793286"/>
                    <a:gd name="connsiteY4" fmla="*/ 190659 h 1943100"/>
                    <a:gd name="connsiteX5" fmla="*/ 1398293 w 1793286"/>
                    <a:gd name="connsiteY5" fmla="*/ 266318 h 1943100"/>
                    <a:gd name="connsiteX6" fmla="*/ 1662835 w 1793286"/>
                    <a:gd name="connsiteY6" fmla="*/ 627631 h 1943100"/>
                    <a:gd name="connsiteX7" fmla="*/ 1692228 w 1793286"/>
                    <a:gd name="connsiteY7" fmla="*/ 1059687 h 1943100"/>
                    <a:gd name="connsiteX8" fmla="*/ 1793286 w 1793286"/>
                    <a:gd name="connsiteY8" fmla="*/ 1262932 h 1943100"/>
                    <a:gd name="connsiteX9" fmla="*/ 1729740 w 1793286"/>
                    <a:gd name="connsiteY9" fmla="*/ 1943100 h 1943100"/>
                    <a:gd name="connsiteX10" fmla="*/ 0 w 1793286"/>
                    <a:gd name="connsiteY10" fmla="*/ 1943100 h 1943100"/>
                    <a:gd name="connsiteX11" fmla="*/ 0 w 1793286"/>
                    <a:gd name="connsiteY11" fmla="*/ 0 h 1943100"/>
                    <a:gd name="connsiteX0" fmla="*/ 0 w 1793286"/>
                    <a:gd name="connsiteY0" fmla="*/ 0 h 1943100"/>
                    <a:gd name="connsiteX1" fmla="*/ 818820 w 1793286"/>
                    <a:gd name="connsiteY1" fmla="*/ 700919 h 1943100"/>
                    <a:gd name="connsiteX2" fmla="*/ 1141309 w 1793286"/>
                    <a:gd name="connsiteY2" fmla="*/ 369654 h 1943100"/>
                    <a:gd name="connsiteX3" fmla="*/ 1121993 w 1793286"/>
                    <a:gd name="connsiteY3" fmla="*/ 82832 h 1943100"/>
                    <a:gd name="connsiteX4" fmla="*/ 1173502 w 1793286"/>
                    <a:gd name="connsiteY4" fmla="*/ 59312 h 1943100"/>
                    <a:gd name="connsiteX5" fmla="*/ 1263922 w 1793286"/>
                    <a:gd name="connsiteY5" fmla="*/ 190659 h 1943100"/>
                    <a:gd name="connsiteX6" fmla="*/ 1398293 w 1793286"/>
                    <a:gd name="connsiteY6" fmla="*/ 266318 h 1943100"/>
                    <a:gd name="connsiteX7" fmla="*/ 1662835 w 1793286"/>
                    <a:gd name="connsiteY7" fmla="*/ 627631 h 1943100"/>
                    <a:gd name="connsiteX8" fmla="*/ 1692228 w 1793286"/>
                    <a:gd name="connsiteY8" fmla="*/ 1059687 h 1943100"/>
                    <a:gd name="connsiteX9" fmla="*/ 1793286 w 1793286"/>
                    <a:gd name="connsiteY9" fmla="*/ 1262932 h 1943100"/>
                    <a:gd name="connsiteX10" fmla="*/ 1729740 w 1793286"/>
                    <a:gd name="connsiteY10" fmla="*/ 1943100 h 1943100"/>
                    <a:gd name="connsiteX11" fmla="*/ 0 w 1793286"/>
                    <a:gd name="connsiteY11" fmla="*/ 1943100 h 1943100"/>
                    <a:gd name="connsiteX12" fmla="*/ 0 w 1793286"/>
                    <a:gd name="connsiteY12" fmla="*/ 0 h 1943100"/>
                    <a:gd name="connsiteX0" fmla="*/ 0 w 1793286"/>
                    <a:gd name="connsiteY0" fmla="*/ 0 h 1943100"/>
                    <a:gd name="connsiteX1" fmla="*/ 818820 w 1793286"/>
                    <a:gd name="connsiteY1" fmla="*/ 700919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1326417 w 1793286"/>
                    <a:gd name="connsiteY1" fmla="*/ 608883 h 1943100"/>
                    <a:gd name="connsiteX2" fmla="*/ 1236914 w 1793286"/>
                    <a:gd name="connsiteY2" fmla="*/ 419273 h 1943100"/>
                    <a:gd name="connsiteX3" fmla="*/ 1141309 w 1793286"/>
                    <a:gd name="connsiteY3" fmla="*/ 369654 h 1943100"/>
                    <a:gd name="connsiteX4" fmla="*/ 1121993 w 1793286"/>
                    <a:gd name="connsiteY4" fmla="*/ 82832 h 1943100"/>
                    <a:gd name="connsiteX5" fmla="*/ 1173502 w 1793286"/>
                    <a:gd name="connsiteY5" fmla="*/ 59312 h 1943100"/>
                    <a:gd name="connsiteX6" fmla="*/ 1263922 w 1793286"/>
                    <a:gd name="connsiteY6" fmla="*/ 190659 h 1943100"/>
                    <a:gd name="connsiteX7" fmla="*/ 1398293 w 1793286"/>
                    <a:gd name="connsiteY7" fmla="*/ 266318 h 1943100"/>
                    <a:gd name="connsiteX8" fmla="*/ 1662835 w 1793286"/>
                    <a:gd name="connsiteY8" fmla="*/ 627631 h 1943100"/>
                    <a:gd name="connsiteX9" fmla="*/ 1692228 w 1793286"/>
                    <a:gd name="connsiteY9" fmla="*/ 1059687 h 1943100"/>
                    <a:gd name="connsiteX10" fmla="*/ 1793286 w 1793286"/>
                    <a:gd name="connsiteY10" fmla="*/ 1262932 h 1943100"/>
                    <a:gd name="connsiteX11" fmla="*/ 1729740 w 1793286"/>
                    <a:gd name="connsiteY11" fmla="*/ 1943100 h 1943100"/>
                    <a:gd name="connsiteX12" fmla="*/ 0 w 1793286"/>
                    <a:gd name="connsiteY12" fmla="*/ 1943100 h 1943100"/>
                    <a:gd name="connsiteX13" fmla="*/ 0 w 1793286"/>
                    <a:gd name="connsiteY13" fmla="*/ 0 h 1943100"/>
                    <a:gd name="connsiteX0" fmla="*/ 0 w 1793286"/>
                    <a:gd name="connsiteY0" fmla="*/ 0 h 1943100"/>
                    <a:gd name="connsiteX1" fmla="*/ 747436 w 1793286"/>
                    <a:gd name="connsiteY1" fmla="*/ 235202 h 1943100"/>
                    <a:gd name="connsiteX2" fmla="*/ 1326417 w 1793286"/>
                    <a:gd name="connsiteY2" fmla="*/ 608883 h 1943100"/>
                    <a:gd name="connsiteX3" fmla="*/ 1236914 w 1793286"/>
                    <a:gd name="connsiteY3" fmla="*/ 419273 h 1943100"/>
                    <a:gd name="connsiteX4" fmla="*/ 1141309 w 1793286"/>
                    <a:gd name="connsiteY4" fmla="*/ 369654 h 1943100"/>
                    <a:gd name="connsiteX5" fmla="*/ 1121993 w 1793286"/>
                    <a:gd name="connsiteY5" fmla="*/ 82832 h 1943100"/>
                    <a:gd name="connsiteX6" fmla="*/ 1173502 w 1793286"/>
                    <a:gd name="connsiteY6" fmla="*/ 59312 h 1943100"/>
                    <a:gd name="connsiteX7" fmla="*/ 1263922 w 1793286"/>
                    <a:gd name="connsiteY7" fmla="*/ 190659 h 1943100"/>
                    <a:gd name="connsiteX8" fmla="*/ 1398293 w 1793286"/>
                    <a:gd name="connsiteY8" fmla="*/ 266318 h 1943100"/>
                    <a:gd name="connsiteX9" fmla="*/ 1662835 w 1793286"/>
                    <a:gd name="connsiteY9" fmla="*/ 627631 h 1943100"/>
                    <a:gd name="connsiteX10" fmla="*/ 1692228 w 1793286"/>
                    <a:gd name="connsiteY10" fmla="*/ 1059687 h 1943100"/>
                    <a:gd name="connsiteX11" fmla="*/ 1793286 w 1793286"/>
                    <a:gd name="connsiteY11" fmla="*/ 1262932 h 1943100"/>
                    <a:gd name="connsiteX12" fmla="*/ 1729740 w 1793286"/>
                    <a:gd name="connsiteY12" fmla="*/ 1943100 h 1943100"/>
                    <a:gd name="connsiteX13" fmla="*/ 0 w 1793286"/>
                    <a:gd name="connsiteY13" fmla="*/ 1943100 h 1943100"/>
                    <a:gd name="connsiteX14" fmla="*/ 0 w 1793286"/>
                    <a:gd name="connsiteY14" fmla="*/ 0 h 1943100"/>
                    <a:gd name="connsiteX0" fmla="*/ 0 w 1793286"/>
                    <a:gd name="connsiteY0" fmla="*/ 0 h 1943100"/>
                    <a:gd name="connsiteX1" fmla="*/ 361121 w 1793286"/>
                    <a:gd name="connsiteY1" fmla="*/ 256650 h 1943100"/>
                    <a:gd name="connsiteX2" fmla="*/ 747436 w 1793286"/>
                    <a:gd name="connsiteY2" fmla="*/ 235202 h 1943100"/>
                    <a:gd name="connsiteX3" fmla="*/ 1326417 w 1793286"/>
                    <a:gd name="connsiteY3" fmla="*/ 608883 h 1943100"/>
                    <a:gd name="connsiteX4" fmla="*/ 1236914 w 1793286"/>
                    <a:gd name="connsiteY4" fmla="*/ 419273 h 1943100"/>
                    <a:gd name="connsiteX5" fmla="*/ 1141309 w 1793286"/>
                    <a:gd name="connsiteY5" fmla="*/ 369654 h 1943100"/>
                    <a:gd name="connsiteX6" fmla="*/ 1121993 w 1793286"/>
                    <a:gd name="connsiteY6" fmla="*/ 82832 h 1943100"/>
                    <a:gd name="connsiteX7" fmla="*/ 1173502 w 1793286"/>
                    <a:gd name="connsiteY7" fmla="*/ 59312 h 1943100"/>
                    <a:gd name="connsiteX8" fmla="*/ 1263922 w 1793286"/>
                    <a:gd name="connsiteY8" fmla="*/ 190659 h 1943100"/>
                    <a:gd name="connsiteX9" fmla="*/ 1398293 w 1793286"/>
                    <a:gd name="connsiteY9" fmla="*/ 266318 h 1943100"/>
                    <a:gd name="connsiteX10" fmla="*/ 1662835 w 1793286"/>
                    <a:gd name="connsiteY10" fmla="*/ 627631 h 1943100"/>
                    <a:gd name="connsiteX11" fmla="*/ 1692228 w 1793286"/>
                    <a:gd name="connsiteY11" fmla="*/ 1059687 h 1943100"/>
                    <a:gd name="connsiteX12" fmla="*/ 1793286 w 1793286"/>
                    <a:gd name="connsiteY12" fmla="*/ 1262932 h 1943100"/>
                    <a:gd name="connsiteX13" fmla="*/ 1729740 w 1793286"/>
                    <a:gd name="connsiteY13" fmla="*/ 1943100 h 1943100"/>
                    <a:gd name="connsiteX14" fmla="*/ 0 w 1793286"/>
                    <a:gd name="connsiteY14" fmla="*/ 1943100 h 1943100"/>
                    <a:gd name="connsiteX15" fmla="*/ 0 w 1793286"/>
                    <a:gd name="connsiteY15" fmla="*/ 0 h 1943100"/>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0949 w 1793286"/>
                    <a:gd name="connsiteY15"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63764 w 1793286"/>
                    <a:gd name="connsiteY15" fmla="*/ 206568 h 1883788"/>
                    <a:gd name="connsiteX16" fmla="*/ 230949 w 1793286"/>
                    <a:gd name="connsiteY16"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132692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132692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06568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59565 w 1793286"/>
                    <a:gd name="connsiteY15" fmla="*/ 339607 h 1883788"/>
                    <a:gd name="connsiteX16" fmla="*/ 163764 w 1793286"/>
                    <a:gd name="connsiteY16" fmla="*/ 282084 h 1883788"/>
                    <a:gd name="connsiteX17" fmla="*/ 230949 w 1793286"/>
                    <a:gd name="connsiteY1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3173 w 1793286"/>
                    <a:gd name="connsiteY15" fmla="*/ 379391 h 1883788"/>
                    <a:gd name="connsiteX16" fmla="*/ 159565 w 1793286"/>
                    <a:gd name="connsiteY16" fmla="*/ 339607 h 1883788"/>
                    <a:gd name="connsiteX17" fmla="*/ 163764 w 1793286"/>
                    <a:gd name="connsiteY17" fmla="*/ 282084 h 1883788"/>
                    <a:gd name="connsiteX18" fmla="*/ 230949 w 1793286"/>
                    <a:gd name="connsiteY1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90358 w 1793286"/>
                    <a:gd name="connsiteY15" fmla="*/ 489833 h 1883788"/>
                    <a:gd name="connsiteX16" fmla="*/ 123173 w 1793286"/>
                    <a:gd name="connsiteY16" fmla="*/ 379391 h 1883788"/>
                    <a:gd name="connsiteX17" fmla="*/ 159565 w 1793286"/>
                    <a:gd name="connsiteY17" fmla="*/ 339607 h 1883788"/>
                    <a:gd name="connsiteX18" fmla="*/ 163764 w 1793286"/>
                    <a:gd name="connsiteY18" fmla="*/ 282084 h 1883788"/>
                    <a:gd name="connsiteX19" fmla="*/ 230949 w 1793286"/>
                    <a:gd name="connsiteY1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74681 w 1793286"/>
                    <a:gd name="connsiteY15" fmla="*/ 637090 h 1883788"/>
                    <a:gd name="connsiteX16" fmla="*/ 190358 w 1793286"/>
                    <a:gd name="connsiteY16" fmla="*/ 489833 h 1883788"/>
                    <a:gd name="connsiteX17" fmla="*/ 123173 w 1793286"/>
                    <a:gd name="connsiteY17" fmla="*/ 379391 h 1883788"/>
                    <a:gd name="connsiteX18" fmla="*/ 159565 w 1793286"/>
                    <a:gd name="connsiteY18" fmla="*/ 339607 h 1883788"/>
                    <a:gd name="connsiteX19" fmla="*/ 163764 w 1793286"/>
                    <a:gd name="connsiteY19" fmla="*/ 282084 h 1883788"/>
                    <a:gd name="connsiteX20" fmla="*/ 230949 w 1793286"/>
                    <a:gd name="connsiteY20"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53842 w 1793286"/>
                    <a:gd name="connsiteY15" fmla="*/ 757759 h 1883788"/>
                    <a:gd name="connsiteX16" fmla="*/ 174681 w 1793286"/>
                    <a:gd name="connsiteY16" fmla="*/ 637090 h 1883788"/>
                    <a:gd name="connsiteX17" fmla="*/ 190358 w 1793286"/>
                    <a:gd name="connsiteY17" fmla="*/ 489833 h 1883788"/>
                    <a:gd name="connsiteX18" fmla="*/ 123173 w 1793286"/>
                    <a:gd name="connsiteY18" fmla="*/ 379391 h 1883788"/>
                    <a:gd name="connsiteX19" fmla="*/ 159565 w 1793286"/>
                    <a:gd name="connsiteY19" fmla="*/ 339607 h 1883788"/>
                    <a:gd name="connsiteX20" fmla="*/ 163764 w 1793286"/>
                    <a:gd name="connsiteY20" fmla="*/ 282084 h 1883788"/>
                    <a:gd name="connsiteX21" fmla="*/ 230949 w 1793286"/>
                    <a:gd name="connsiteY21"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62800 w 1793286"/>
                    <a:gd name="connsiteY15" fmla="*/ 802754 h 1883788"/>
                    <a:gd name="connsiteX16" fmla="*/ 353842 w 1793286"/>
                    <a:gd name="connsiteY16" fmla="*/ 757759 h 1883788"/>
                    <a:gd name="connsiteX17" fmla="*/ 174681 w 1793286"/>
                    <a:gd name="connsiteY17" fmla="*/ 637090 h 1883788"/>
                    <a:gd name="connsiteX18" fmla="*/ 190358 w 1793286"/>
                    <a:gd name="connsiteY18" fmla="*/ 489833 h 1883788"/>
                    <a:gd name="connsiteX19" fmla="*/ 123173 w 1793286"/>
                    <a:gd name="connsiteY19" fmla="*/ 379391 h 1883788"/>
                    <a:gd name="connsiteX20" fmla="*/ 159565 w 1793286"/>
                    <a:gd name="connsiteY20" fmla="*/ 339607 h 1883788"/>
                    <a:gd name="connsiteX21" fmla="*/ 163764 w 1793286"/>
                    <a:gd name="connsiteY21" fmla="*/ 282084 h 1883788"/>
                    <a:gd name="connsiteX22" fmla="*/ 230949 w 1793286"/>
                    <a:gd name="connsiteY22"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55304 w 1793286"/>
                    <a:gd name="connsiteY15" fmla="*/ 794573 h 1883788"/>
                    <a:gd name="connsiteX16" fmla="*/ 362800 w 1793286"/>
                    <a:gd name="connsiteY16" fmla="*/ 802754 h 1883788"/>
                    <a:gd name="connsiteX17" fmla="*/ 353842 w 1793286"/>
                    <a:gd name="connsiteY17" fmla="*/ 757759 h 1883788"/>
                    <a:gd name="connsiteX18" fmla="*/ 174681 w 1793286"/>
                    <a:gd name="connsiteY18" fmla="*/ 637090 h 1883788"/>
                    <a:gd name="connsiteX19" fmla="*/ 190358 w 1793286"/>
                    <a:gd name="connsiteY19" fmla="*/ 489833 h 1883788"/>
                    <a:gd name="connsiteX20" fmla="*/ 123173 w 1793286"/>
                    <a:gd name="connsiteY20" fmla="*/ 379391 h 1883788"/>
                    <a:gd name="connsiteX21" fmla="*/ 159565 w 1793286"/>
                    <a:gd name="connsiteY21" fmla="*/ 339607 h 1883788"/>
                    <a:gd name="connsiteX22" fmla="*/ 163764 w 1793286"/>
                    <a:gd name="connsiteY22" fmla="*/ 282084 h 1883788"/>
                    <a:gd name="connsiteX23" fmla="*/ 230949 w 1793286"/>
                    <a:gd name="connsiteY23"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232909 w 1793286"/>
                    <a:gd name="connsiteY15" fmla="*/ 886609 h 1883788"/>
                    <a:gd name="connsiteX16" fmla="*/ 255304 w 1793286"/>
                    <a:gd name="connsiteY16" fmla="*/ 794573 h 1883788"/>
                    <a:gd name="connsiteX17" fmla="*/ 362800 w 1793286"/>
                    <a:gd name="connsiteY17" fmla="*/ 802754 h 1883788"/>
                    <a:gd name="connsiteX18" fmla="*/ 353842 w 1793286"/>
                    <a:gd name="connsiteY18" fmla="*/ 757759 h 1883788"/>
                    <a:gd name="connsiteX19" fmla="*/ 174681 w 1793286"/>
                    <a:gd name="connsiteY19" fmla="*/ 637090 h 1883788"/>
                    <a:gd name="connsiteX20" fmla="*/ 190358 w 1793286"/>
                    <a:gd name="connsiteY20" fmla="*/ 489833 h 1883788"/>
                    <a:gd name="connsiteX21" fmla="*/ 123173 w 1793286"/>
                    <a:gd name="connsiteY21" fmla="*/ 379391 h 1883788"/>
                    <a:gd name="connsiteX22" fmla="*/ 159565 w 1793286"/>
                    <a:gd name="connsiteY22" fmla="*/ 339607 h 1883788"/>
                    <a:gd name="connsiteX23" fmla="*/ 163764 w 1793286"/>
                    <a:gd name="connsiteY23" fmla="*/ 282084 h 1883788"/>
                    <a:gd name="connsiteX24" fmla="*/ 230949 w 1793286"/>
                    <a:gd name="connsiteY24"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342645 w 1793286"/>
                    <a:gd name="connsiteY15" fmla="*/ 1003187 h 1883788"/>
                    <a:gd name="connsiteX16" fmla="*/ 232909 w 1793286"/>
                    <a:gd name="connsiteY16" fmla="*/ 886609 h 1883788"/>
                    <a:gd name="connsiteX17" fmla="*/ 255304 w 1793286"/>
                    <a:gd name="connsiteY17" fmla="*/ 794573 h 1883788"/>
                    <a:gd name="connsiteX18" fmla="*/ 362800 w 1793286"/>
                    <a:gd name="connsiteY18" fmla="*/ 802754 h 1883788"/>
                    <a:gd name="connsiteX19" fmla="*/ 353842 w 1793286"/>
                    <a:gd name="connsiteY19" fmla="*/ 757759 h 1883788"/>
                    <a:gd name="connsiteX20" fmla="*/ 174681 w 1793286"/>
                    <a:gd name="connsiteY20" fmla="*/ 637090 h 1883788"/>
                    <a:gd name="connsiteX21" fmla="*/ 190358 w 1793286"/>
                    <a:gd name="connsiteY21" fmla="*/ 489833 h 1883788"/>
                    <a:gd name="connsiteX22" fmla="*/ 123173 w 1793286"/>
                    <a:gd name="connsiteY22" fmla="*/ 379391 h 1883788"/>
                    <a:gd name="connsiteX23" fmla="*/ 159565 w 1793286"/>
                    <a:gd name="connsiteY23" fmla="*/ 339607 h 1883788"/>
                    <a:gd name="connsiteX24" fmla="*/ 163764 w 1793286"/>
                    <a:gd name="connsiteY24" fmla="*/ 282084 h 1883788"/>
                    <a:gd name="connsiteX25" fmla="*/ 230949 w 1793286"/>
                    <a:gd name="connsiteY25"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597949 w 1793286"/>
                    <a:gd name="connsiteY15" fmla="*/ 1101358 h 1883788"/>
                    <a:gd name="connsiteX16" fmla="*/ 342645 w 1793286"/>
                    <a:gd name="connsiteY16" fmla="*/ 1003187 h 1883788"/>
                    <a:gd name="connsiteX17" fmla="*/ 232909 w 1793286"/>
                    <a:gd name="connsiteY17" fmla="*/ 886609 h 1883788"/>
                    <a:gd name="connsiteX18" fmla="*/ 255304 w 1793286"/>
                    <a:gd name="connsiteY18" fmla="*/ 794573 h 1883788"/>
                    <a:gd name="connsiteX19" fmla="*/ 362800 w 1793286"/>
                    <a:gd name="connsiteY19" fmla="*/ 802754 h 1883788"/>
                    <a:gd name="connsiteX20" fmla="*/ 353842 w 1793286"/>
                    <a:gd name="connsiteY20" fmla="*/ 757759 h 1883788"/>
                    <a:gd name="connsiteX21" fmla="*/ 174681 w 1793286"/>
                    <a:gd name="connsiteY21" fmla="*/ 637090 h 1883788"/>
                    <a:gd name="connsiteX22" fmla="*/ 190358 w 1793286"/>
                    <a:gd name="connsiteY22" fmla="*/ 489833 h 1883788"/>
                    <a:gd name="connsiteX23" fmla="*/ 123173 w 1793286"/>
                    <a:gd name="connsiteY23" fmla="*/ 379391 h 1883788"/>
                    <a:gd name="connsiteX24" fmla="*/ 159565 w 1793286"/>
                    <a:gd name="connsiteY24" fmla="*/ 339607 h 1883788"/>
                    <a:gd name="connsiteX25" fmla="*/ 163764 w 1793286"/>
                    <a:gd name="connsiteY25" fmla="*/ 282084 h 1883788"/>
                    <a:gd name="connsiteX26" fmla="*/ 230949 w 1793286"/>
                    <a:gd name="connsiteY26"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942795 w 1793286"/>
                    <a:gd name="connsiteY15" fmla="*/ 1402008 h 1883788"/>
                    <a:gd name="connsiteX16" fmla="*/ 597949 w 1793286"/>
                    <a:gd name="connsiteY16" fmla="*/ 1101358 h 1883788"/>
                    <a:gd name="connsiteX17" fmla="*/ 342645 w 1793286"/>
                    <a:gd name="connsiteY17" fmla="*/ 1003187 h 1883788"/>
                    <a:gd name="connsiteX18" fmla="*/ 232909 w 1793286"/>
                    <a:gd name="connsiteY18" fmla="*/ 886609 h 1883788"/>
                    <a:gd name="connsiteX19" fmla="*/ 255304 w 1793286"/>
                    <a:gd name="connsiteY19" fmla="*/ 794573 h 1883788"/>
                    <a:gd name="connsiteX20" fmla="*/ 362800 w 1793286"/>
                    <a:gd name="connsiteY20" fmla="*/ 802754 h 1883788"/>
                    <a:gd name="connsiteX21" fmla="*/ 353842 w 1793286"/>
                    <a:gd name="connsiteY21" fmla="*/ 757759 h 1883788"/>
                    <a:gd name="connsiteX22" fmla="*/ 174681 w 1793286"/>
                    <a:gd name="connsiteY22" fmla="*/ 637090 h 1883788"/>
                    <a:gd name="connsiteX23" fmla="*/ 190358 w 1793286"/>
                    <a:gd name="connsiteY23" fmla="*/ 489833 h 1883788"/>
                    <a:gd name="connsiteX24" fmla="*/ 123173 w 1793286"/>
                    <a:gd name="connsiteY24" fmla="*/ 379391 h 1883788"/>
                    <a:gd name="connsiteX25" fmla="*/ 159565 w 1793286"/>
                    <a:gd name="connsiteY25" fmla="*/ 339607 h 1883788"/>
                    <a:gd name="connsiteX26" fmla="*/ 163764 w 1793286"/>
                    <a:gd name="connsiteY26" fmla="*/ 282084 h 1883788"/>
                    <a:gd name="connsiteX27" fmla="*/ 230949 w 1793286"/>
                    <a:gd name="connsiteY27"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135430 w 1793286"/>
                    <a:gd name="connsiteY15" fmla="*/ 1526767 h 1883788"/>
                    <a:gd name="connsiteX16" fmla="*/ 942795 w 1793286"/>
                    <a:gd name="connsiteY16" fmla="*/ 1402008 h 1883788"/>
                    <a:gd name="connsiteX17" fmla="*/ 597949 w 1793286"/>
                    <a:gd name="connsiteY17" fmla="*/ 1101358 h 1883788"/>
                    <a:gd name="connsiteX18" fmla="*/ 342645 w 1793286"/>
                    <a:gd name="connsiteY18" fmla="*/ 1003187 h 1883788"/>
                    <a:gd name="connsiteX19" fmla="*/ 232909 w 1793286"/>
                    <a:gd name="connsiteY19" fmla="*/ 886609 h 1883788"/>
                    <a:gd name="connsiteX20" fmla="*/ 255304 w 1793286"/>
                    <a:gd name="connsiteY20" fmla="*/ 794573 h 1883788"/>
                    <a:gd name="connsiteX21" fmla="*/ 362800 w 1793286"/>
                    <a:gd name="connsiteY21" fmla="*/ 802754 h 1883788"/>
                    <a:gd name="connsiteX22" fmla="*/ 353842 w 1793286"/>
                    <a:gd name="connsiteY22" fmla="*/ 757759 h 1883788"/>
                    <a:gd name="connsiteX23" fmla="*/ 174681 w 1793286"/>
                    <a:gd name="connsiteY23" fmla="*/ 637090 h 1883788"/>
                    <a:gd name="connsiteX24" fmla="*/ 190358 w 1793286"/>
                    <a:gd name="connsiteY24" fmla="*/ 489833 h 1883788"/>
                    <a:gd name="connsiteX25" fmla="*/ 123173 w 1793286"/>
                    <a:gd name="connsiteY25" fmla="*/ 379391 h 1883788"/>
                    <a:gd name="connsiteX26" fmla="*/ 159565 w 1793286"/>
                    <a:gd name="connsiteY26" fmla="*/ 339607 h 1883788"/>
                    <a:gd name="connsiteX27" fmla="*/ 163764 w 1793286"/>
                    <a:gd name="connsiteY27" fmla="*/ 282084 h 1883788"/>
                    <a:gd name="connsiteX28" fmla="*/ 230949 w 1793286"/>
                    <a:gd name="connsiteY28"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278759 w 1793286"/>
                    <a:gd name="connsiteY15" fmla="*/ 1618803 h 1883788"/>
                    <a:gd name="connsiteX16" fmla="*/ 1135430 w 1793286"/>
                    <a:gd name="connsiteY16" fmla="*/ 1526767 h 1883788"/>
                    <a:gd name="connsiteX17" fmla="*/ 942795 w 1793286"/>
                    <a:gd name="connsiteY17" fmla="*/ 1402008 h 1883788"/>
                    <a:gd name="connsiteX18" fmla="*/ 597949 w 1793286"/>
                    <a:gd name="connsiteY18" fmla="*/ 1101358 h 1883788"/>
                    <a:gd name="connsiteX19" fmla="*/ 342645 w 1793286"/>
                    <a:gd name="connsiteY19" fmla="*/ 1003187 h 1883788"/>
                    <a:gd name="connsiteX20" fmla="*/ 232909 w 1793286"/>
                    <a:gd name="connsiteY20" fmla="*/ 886609 h 1883788"/>
                    <a:gd name="connsiteX21" fmla="*/ 255304 w 1793286"/>
                    <a:gd name="connsiteY21" fmla="*/ 794573 h 1883788"/>
                    <a:gd name="connsiteX22" fmla="*/ 362800 w 1793286"/>
                    <a:gd name="connsiteY22" fmla="*/ 802754 h 1883788"/>
                    <a:gd name="connsiteX23" fmla="*/ 353842 w 1793286"/>
                    <a:gd name="connsiteY23" fmla="*/ 757759 h 1883788"/>
                    <a:gd name="connsiteX24" fmla="*/ 174681 w 1793286"/>
                    <a:gd name="connsiteY24" fmla="*/ 637090 h 1883788"/>
                    <a:gd name="connsiteX25" fmla="*/ 190358 w 1793286"/>
                    <a:gd name="connsiteY25" fmla="*/ 489833 h 1883788"/>
                    <a:gd name="connsiteX26" fmla="*/ 123173 w 1793286"/>
                    <a:gd name="connsiteY26" fmla="*/ 379391 h 1883788"/>
                    <a:gd name="connsiteX27" fmla="*/ 159565 w 1793286"/>
                    <a:gd name="connsiteY27" fmla="*/ 339607 h 1883788"/>
                    <a:gd name="connsiteX28" fmla="*/ 163764 w 1793286"/>
                    <a:gd name="connsiteY28" fmla="*/ 282084 h 1883788"/>
                    <a:gd name="connsiteX29" fmla="*/ 230949 w 1793286"/>
                    <a:gd name="connsiteY29" fmla="*/ 208208 h 1883788"/>
                    <a:gd name="connsiteX0" fmla="*/ 230949 w 1793286"/>
                    <a:gd name="connsiteY0" fmla="*/ 208208 h 1883788"/>
                    <a:gd name="connsiteX1" fmla="*/ 361121 w 1793286"/>
                    <a:gd name="connsiteY1" fmla="*/ 197338 h 1883788"/>
                    <a:gd name="connsiteX2" fmla="*/ 747436 w 1793286"/>
                    <a:gd name="connsiteY2" fmla="*/ 175890 h 1883788"/>
                    <a:gd name="connsiteX3" fmla="*/ 1326417 w 1793286"/>
                    <a:gd name="connsiteY3" fmla="*/ 549571 h 1883788"/>
                    <a:gd name="connsiteX4" fmla="*/ 1236914 w 1793286"/>
                    <a:gd name="connsiteY4" fmla="*/ 359961 h 1883788"/>
                    <a:gd name="connsiteX5" fmla="*/ 1141309 w 1793286"/>
                    <a:gd name="connsiteY5" fmla="*/ 310342 h 1883788"/>
                    <a:gd name="connsiteX6" fmla="*/ 1121993 w 1793286"/>
                    <a:gd name="connsiteY6" fmla="*/ 23520 h 1883788"/>
                    <a:gd name="connsiteX7" fmla="*/ 1173502 w 1793286"/>
                    <a:gd name="connsiteY7" fmla="*/ 0 h 1883788"/>
                    <a:gd name="connsiteX8" fmla="*/ 1263922 w 1793286"/>
                    <a:gd name="connsiteY8" fmla="*/ 131347 h 1883788"/>
                    <a:gd name="connsiteX9" fmla="*/ 1398293 w 1793286"/>
                    <a:gd name="connsiteY9" fmla="*/ 207006 h 1883788"/>
                    <a:gd name="connsiteX10" fmla="*/ 1662835 w 1793286"/>
                    <a:gd name="connsiteY10" fmla="*/ 568319 h 1883788"/>
                    <a:gd name="connsiteX11" fmla="*/ 1692228 w 1793286"/>
                    <a:gd name="connsiteY11" fmla="*/ 1000375 h 1883788"/>
                    <a:gd name="connsiteX12" fmla="*/ 1793286 w 1793286"/>
                    <a:gd name="connsiteY12" fmla="*/ 1203620 h 1883788"/>
                    <a:gd name="connsiteX13" fmla="*/ 1729740 w 1793286"/>
                    <a:gd name="connsiteY13" fmla="*/ 1883788 h 1883788"/>
                    <a:gd name="connsiteX14" fmla="*/ 0 w 1793286"/>
                    <a:gd name="connsiteY14" fmla="*/ 1883788 h 1883788"/>
                    <a:gd name="connsiteX15" fmla="*/ 1424327 w 1793286"/>
                    <a:gd name="connsiteY15" fmla="*/ 1752638 h 1883788"/>
                    <a:gd name="connsiteX16" fmla="*/ 1278759 w 1793286"/>
                    <a:gd name="connsiteY16" fmla="*/ 1618803 h 1883788"/>
                    <a:gd name="connsiteX17" fmla="*/ 1135430 w 1793286"/>
                    <a:gd name="connsiteY17" fmla="*/ 1526767 h 1883788"/>
                    <a:gd name="connsiteX18" fmla="*/ 942795 w 1793286"/>
                    <a:gd name="connsiteY18" fmla="*/ 1402008 h 1883788"/>
                    <a:gd name="connsiteX19" fmla="*/ 597949 w 1793286"/>
                    <a:gd name="connsiteY19" fmla="*/ 1101358 h 1883788"/>
                    <a:gd name="connsiteX20" fmla="*/ 342645 w 1793286"/>
                    <a:gd name="connsiteY20" fmla="*/ 1003187 h 1883788"/>
                    <a:gd name="connsiteX21" fmla="*/ 232909 w 1793286"/>
                    <a:gd name="connsiteY21" fmla="*/ 886609 h 1883788"/>
                    <a:gd name="connsiteX22" fmla="*/ 255304 w 1793286"/>
                    <a:gd name="connsiteY22" fmla="*/ 794573 h 1883788"/>
                    <a:gd name="connsiteX23" fmla="*/ 362800 w 1793286"/>
                    <a:gd name="connsiteY23" fmla="*/ 802754 h 1883788"/>
                    <a:gd name="connsiteX24" fmla="*/ 353842 w 1793286"/>
                    <a:gd name="connsiteY24" fmla="*/ 757759 h 1883788"/>
                    <a:gd name="connsiteX25" fmla="*/ 174681 w 1793286"/>
                    <a:gd name="connsiteY25" fmla="*/ 637090 h 1883788"/>
                    <a:gd name="connsiteX26" fmla="*/ 190358 w 1793286"/>
                    <a:gd name="connsiteY26" fmla="*/ 489833 h 1883788"/>
                    <a:gd name="connsiteX27" fmla="*/ 123173 w 1793286"/>
                    <a:gd name="connsiteY27" fmla="*/ 379391 h 1883788"/>
                    <a:gd name="connsiteX28" fmla="*/ 159565 w 1793286"/>
                    <a:gd name="connsiteY28" fmla="*/ 339607 h 1883788"/>
                    <a:gd name="connsiteX29" fmla="*/ 163764 w 1793286"/>
                    <a:gd name="connsiteY29" fmla="*/ 282084 h 1883788"/>
                    <a:gd name="connsiteX30" fmla="*/ 230949 w 1793286"/>
                    <a:gd name="connsiteY30" fmla="*/ 208208 h 1883788"/>
                    <a:gd name="connsiteX0" fmla="*/ 107776 w 1670113"/>
                    <a:gd name="connsiteY0" fmla="*/ 208208 h 1883788"/>
                    <a:gd name="connsiteX1" fmla="*/ 237948 w 1670113"/>
                    <a:gd name="connsiteY1" fmla="*/ 197338 h 1883788"/>
                    <a:gd name="connsiteX2" fmla="*/ 624263 w 1670113"/>
                    <a:gd name="connsiteY2" fmla="*/ 175890 h 1883788"/>
                    <a:gd name="connsiteX3" fmla="*/ 1203244 w 1670113"/>
                    <a:gd name="connsiteY3" fmla="*/ 549571 h 1883788"/>
                    <a:gd name="connsiteX4" fmla="*/ 1113741 w 1670113"/>
                    <a:gd name="connsiteY4" fmla="*/ 359961 h 1883788"/>
                    <a:gd name="connsiteX5" fmla="*/ 1018136 w 1670113"/>
                    <a:gd name="connsiteY5" fmla="*/ 310342 h 1883788"/>
                    <a:gd name="connsiteX6" fmla="*/ 998820 w 1670113"/>
                    <a:gd name="connsiteY6" fmla="*/ 23520 h 1883788"/>
                    <a:gd name="connsiteX7" fmla="*/ 1050329 w 1670113"/>
                    <a:gd name="connsiteY7" fmla="*/ 0 h 1883788"/>
                    <a:gd name="connsiteX8" fmla="*/ 1140749 w 1670113"/>
                    <a:gd name="connsiteY8" fmla="*/ 131347 h 1883788"/>
                    <a:gd name="connsiteX9" fmla="*/ 1275120 w 1670113"/>
                    <a:gd name="connsiteY9" fmla="*/ 207006 h 1883788"/>
                    <a:gd name="connsiteX10" fmla="*/ 1539662 w 1670113"/>
                    <a:gd name="connsiteY10" fmla="*/ 568319 h 1883788"/>
                    <a:gd name="connsiteX11" fmla="*/ 1569055 w 1670113"/>
                    <a:gd name="connsiteY11" fmla="*/ 1000375 h 1883788"/>
                    <a:gd name="connsiteX12" fmla="*/ 1670113 w 1670113"/>
                    <a:gd name="connsiteY12" fmla="*/ 1203620 h 1883788"/>
                    <a:gd name="connsiteX13" fmla="*/ 1606567 w 1670113"/>
                    <a:gd name="connsiteY13" fmla="*/ 1883788 h 1883788"/>
                    <a:gd name="connsiteX14" fmla="*/ 1606567 w 1670113"/>
                    <a:gd name="connsiteY14" fmla="*/ 1883788 h 1883788"/>
                    <a:gd name="connsiteX15" fmla="*/ 1301154 w 1670113"/>
                    <a:gd name="connsiteY15" fmla="*/ 1752638 h 1883788"/>
                    <a:gd name="connsiteX16" fmla="*/ 1155586 w 1670113"/>
                    <a:gd name="connsiteY16" fmla="*/ 1618803 h 1883788"/>
                    <a:gd name="connsiteX17" fmla="*/ 1012257 w 1670113"/>
                    <a:gd name="connsiteY17" fmla="*/ 1526767 h 1883788"/>
                    <a:gd name="connsiteX18" fmla="*/ 819622 w 1670113"/>
                    <a:gd name="connsiteY18" fmla="*/ 1402008 h 1883788"/>
                    <a:gd name="connsiteX19" fmla="*/ 474776 w 1670113"/>
                    <a:gd name="connsiteY19" fmla="*/ 1101358 h 1883788"/>
                    <a:gd name="connsiteX20" fmla="*/ 219472 w 1670113"/>
                    <a:gd name="connsiteY20" fmla="*/ 1003187 h 1883788"/>
                    <a:gd name="connsiteX21" fmla="*/ 109736 w 1670113"/>
                    <a:gd name="connsiteY21" fmla="*/ 886609 h 1883788"/>
                    <a:gd name="connsiteX22" fmla="*/ 132131 w 1670113"/>
                    <a:gd name="connsiteY22" fmla="*/ 794573 h 1883788"/>
                    <a:gd name="connsiteX23" fmla="*/ 239627 w 1670113"/>
                    <a:gd name="connsiteY23" fmla="*/ 802754 h 1883788"/>
                    <a:gd name="connsiteX24" fmla="*/ 230669 w 1670113"/>
                    <a:gd name="connsiteY24" fmla="*/ 757759 h 1883788"/>
                    <a:gd name="connsiteX25" fmla="*/ 51508 w 1670113"/>
                    <a:gd name="connsiteY25" fmla="*/ 637090 h 1883788"/>
                    <a:gd name="connsiteX26" fmla="*/ 67185 w 1670113"/>
                    <a:gd name="connsiteY26" fmla="*/ 489833 h 1883788"/>
                    <a:gd name="connsiteX27" fmla="*/ 0 w 1670113"/>
                    <a:gd name="connsiteY27" fmla="*/ 379391 h 1883788"/>
                    <a:gd name="connsiteX28" fmla="*/ 36392 w 1670113"/>
                    <a:gd name="connsiteY28" fmla="*/ 339607 h 1883788"/>
                    <a:gd name="connsiteX29" fmla="*/ 40591 w 1670113"/>
                    <a:gd name="connsiteY29" fmla="*/ 282084 h 1883788"/>
                    <a:gd name="connsiteX30" fmla="*/ 107776 w 1670113"/>
                    <a:gd name="connsiteY30" fmla="*/ 208208 h 1883788"/>
                    <a:gd name="connsiteX0" fmla="*/ 107776 w 1670113"/>
                    <a:gd name="connsiteY0" fmla="*/ 208208 h 1883788"/>
                    <a:gd name="connsiteX1" fmla="*/ 164764 w 1670113"/>
                    <a:gd name="connsiteY1" fmla="*/ 199994 h 1883788"/>
                    <a:gd name="connsiteX2" fmla="*/ 237948 w 1670113"/>
                    <a:gd name="connsiteY2" fmla="*/ 197338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1203244 w 1670113"/>
                    <a:gd name="connsiteY4" fmla="*/ 549571 h 1883788"/>
                    <a:gd name="connsiteX5" fmla="*/ 1113741 w 1670113"/>
                    <a:gd name="connsiteY5" fmla="*/ 359961 h 1883788"/>
                    <a:gd name="connsiteX6" fmla="*/ 1018136 w 1670113"/>
                    <a:gd name="connsiteY6" fmla="*/ 310342 h 1883788"/>
                    <a:gd name="connsiteX7" fmla="*/ 998820 w 1670113"/>
                    <a:gd name="connsiteY7" fmla="*/ 23520 h 1883788"/>
                    <a:gd name="connsiteX8" fmla="*/ 1050329 w 1670113"/>
                    <a:gd name="connsiteY8" fmla="*/ 0 h 1883788"/>
                    <a:gd name="connsiteX9" fmla="*/ 1140749 w 1670113"/>
                    <a:gd name="connsiteY9" fmla="*/ 131347 h 1883788"/>
                    <a:gd name="connsiteX10" fmla="*/ 1275120 w 1670113"/>
                    <a:gd name="connsiteY10" fmla="*/ 207006 h 1883788"/>
                    <a:gd name="connsiteX11" fmla="*/ 1539662 w 1670113"/>
                    <a:gd name="connsiteY11" fmla="*/ 568319 h 1883788"/>
                    <a:gd name="connsiteX12" fmla="*/ 1569055 w 1670113"/>
                    <a:gd name="connsiteY12" fmla="*/ 1000375 h 1883788"/>
                    <a:gd name="connsiteX13" fmla="*/ 1670113 w 1670113"/>
                    <a:gd name="connsiteY13" fmla="*/ 1203620 h 1883788"/>
                    <a:gd name="connsiteX14" fmla="*/ 1606567 w 1670113"/>
                    <a:gd name="connsiteY14" fmla="*/ 1883788 h 1883788"/>
                    <a:gd name="connsiteX15" fmla="*/ 1606567 w 1670113"/>
                    <a:gd name="connsiteY15" fmla="*/ 1883788 h 1883788"/>
                    <a:gd name="connsiteX16" fmla="*/ 1301154 w 1670113"/>
                    <a:gd name="connsiteY16" fmla="*/ 1752638 h 1883788"/>
                    <a:gd name="connsiteX17" fmla="*/ 1155586 w 1670113"/>
                    <a:gd name="connsiteY17" fmla="*/ 1618803 h 1883788"/>
                    <a:gd name="connsiteX18" fmla="*/ 1012257 w 1670113"/>
                    <a:gd name="connsiteY18" fmla="*/ 1526767 h 1883788"/>
                    <a:gd name="connsiteX19" fmla="*/ 819622 w 1670113"/>
                    <a:gd name="connsiteY19" fmla="*/ 1402008 h 1883788"/>
                    <a:gd name="connsiteX20" fmla="*/ 474776 w 1670113"/>
                    <a:gd name="connsiteY20" fmla="*/ 1101358 h 1883788"/>
                    <a:gd name="connsiteX21" fmla="*/ 219472 w 1670113"/>
                    <a:gd name="connsiteY21" fmla="*/ 1003187 h 1883788"/>
                    <a:gd name="connsiteX22" fmla="*/ 109736 w 1670113"/>
                    <a:gd name="connsiteY22" fmla="*/ 886609 h 1883788"/>
                    <a:gd name="connsiteX23" fmla="*/ 132131 w 1670113"/>
                    <a:gd name="connsiteY23" fmla="*/ 794573 h 1883788"/>
                    <a:gd name="connsiteX24" fmla="*/ 239627 w 1670113"/>
                    <a:gd name="connsiteY24" fmla="*/ 802754 h 1883788"/>
                    <a:gd name="connsiteX25" fmla="*/ 230669 w 1670113"/>
                    <a:gd name="connsiteY25" fmla="*/ 757759 h 1883788"/>
                    <a:gd name="connsiteX26" fmla="*/ 51508 w 1670113"/>
                    <a:gd name="connsiteY26" fmla="*/ 637090 h 1883788"/>
                    <a:gd name="connsiteX27" fmla="*/ 67185 w 1670113"/>
                    <a:gd name="connsiteY27" fmla="*/ 489833 h 1883788"/>
                    <a:gd name="connsiteX28" fmla="*/ 0 w 1670113"/>
                    <a:gd name="connsiteY28" fmla="*/ 379391 h 1883788"/>
                    <a:gd name="connsiteX29" fmla="*/ 36392 w 1670113"/>
                    <a:gd name="connsiteY29" fmla="*/ 339607 h 1883788"/>
                    <a:gd name="connsiteX30" fmla="*/ 40591 w 1670113"/>
                    <a:gd name="connsiteY30" fmla="*/ 282084 h 1883788"/>
                    <a:gd name="connsiteX31" fmla="*/ 107776 w 1670113"/>
                    <a:gd name="connsiteY31"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624263 w 1670113"/>
                    <a:gd name="connsiteY3" fmla="*/ 17589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791702 w 1670113"/>
                    <a:gd name="connsiteY4" fmla="*/ 735773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19472 w 1670113"/>
                    <a:gd name="connsiteY22" fmla="*/ 1003187 h 1883788"/>
                    <a:gd name="connsiteX23" fmla="*/ 109736 w 1670113"/>
                    <a:gd name="connsiteY23" fmla="*/ 886609 h 1883788"/>
                    <a:gd name="connsiteX24" fmla="*/ 132131 w 1670113"/>
                    <a:gd name="connsiteY24" fmla="*/ 794573 h 1883788"/>
                    <a:gd name="connsiteX25" fmla="*/ 239627 w 1670113"/>
                    <a:gd name="connsiteY25" fmla="*/ 802754 h 1883788"/>
                    <a:gd name="connsiteX26" fmla="*/ 230669 w 1670113"/>
                    <a:gd name="connsiteY26" fmla="*/ 757759 h 1883788"/>
                    <a:gd name="connsiteX27" fmla="*/ 51508 w 1670113"/>
                    <a:gd name="connsiteY27" fmla="*/ 637090 h 1883788"/>
                    <a:gd name="connsiteX28" fmla="*/ 67185 w 1670113"/>
                    <a:gd name="connsiteY28" fmla="*/ 489833 h 1883788"/>
                    <a:gd name="connsiteX29" fmla="*/ 0 w 1670113"/>
                    <a:gd name="connsiteY29" fmla="*/ 379391 h 1883788"/>
                    <a:gd name="connsiteX30" fmla="*/ 36392 w 1670113"/>
                    <a:gd name="connsiteY30" fmla="*/ 339607 h 1883788"/>
                    <a:gd name="connsiteX31" fmla="*/ 40591 w 1670113"/>
                    <a:gd name="connsiteY31" fmla="*/ 282084 h 1883788"/>
                    <a:gd name="connsiteX32" fmla="*/ 107776 w 1670113"/>
                    <a:gd name="connsiteY32"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54744 w 1670113"/>
                    <a:gd name="connsiteY22" fmla="*/ 968418 h 1883788"/>
                    <a:gd name="connsiteX23" fmla="*/ 219472 w 1670113"/>
                    <a:gd name="connsiteY23" fmla="*/ 1003187 h 1883788"/>
                    <a:gd name="connsiteX24" fmla="*/ 109736 w 1670113"/>
                    <a:gd name="connsiteY24" fmla="*/ 886609 h 1883788"/>
                    <a:gd name="connsiteX25" fmla="*/ 132131 w 1670113"/>
                    <a:gd name="connsiteY25" fmla="*/ 794573 h 1883788"/>
                    <a:gd name="connsiteX26" fmla="*/ 239627 w 1670113"/>
                    <a:gd name="connsiteY26" fmla="*/ 802754 h 1883788"/>
                    <a:gd name="connsiteX27" fmla="*/ 230669 w 1670113"/>
                    <a:gd name="connsiteY27" fmla="*/ 757759 h 1883788"/>
                    <a:gd name="connsiteX28" fmla="*/ 51508 w 1670113"/>
                    <a:gd name="connsiteY28" fmla="*/ 637090 h 1883788"/>
                    <a:gd name="connsiteX29" fmla="*/ 67185 w 1670113"/>
                    <a:gd name="connsiteY29" fmla="*/ 489833 h 1883788"/>
                    <a:gd name="connsiteX30" fmla="*/ 0 w 1670113"/>
                    <a:gd name="connsiteY30" fmla="*/ 379391 h 1883788"/>
                    <a:gd name="connsiteX31" fmla="*/ 36392 w 1670113"/>
                    <a:gd name="connsiteY31" fmla="*/ 339607 h 1883788"/>
                    <a:gd name="connsiteX32" fmla="*/ 40591 w 1670113"/>
                    <a:gd name="connsiteY32" fmla="*/ 282084 h 1883788"/>
                    <a:gd name="connsiteX33" fmla="*/ 107776 w 1670113"/>
                    <a:gd name="connsiteY33"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74776 w 1670113"/>
                    <a:gd name="connsiteY21" fmla="*/ 1101358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52784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128300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373998 w 1670113"/>
                    <a:gd name="connsiteY21" fmla="*/ 1063010 h 1883788"/>
                    <a:gd name="connsiteX22" fmla="*/ 271540 w 1670113"/>
                    <a:gd name="connsiteY22" fmla="*/ 1066943 h 1883788"/>
                    <a:gd name="connsiteX23" fmla="*/ 254744 w 1670113"/>
                    <a:gd name="connsiteY23" fmla="*/ 968418 h 1883788"/>
                    <a:gd name="connsiteX24" fmla="*/ 219472 w 1670113"/>
                    <a:gd name="connsiteY24" fmla="*/ 1003187 h 1883788"/>
                    <a:gd name="connsiteX25" fmla="*/ 109736 w 1670113"/>
                    <a:gd name="connsiteY25" fmla="*/ 886609 h 1883788"/>
                    <a:gd name="connsiteX26" fmla="*/ 132131 w 1670113"/>
                    <a:gd name="connsiteY26" fmla="*/ 794573 h 1883788"/>
                    <a:gd name="connsiteX27" fmla="*/ 239627 w 1670113"/>
                    <a:gd name="connsiteY27" fmla="*/ 802754 h 1883788"/>
                    <a:gd name="connsiteX28" fmla="*/ 230669 w 1670113"/>
                    <a:gd name="connsiteY28" fmla="*/ 757759 h 1883788"/>
                    <a:gd name="connsiteX29" fmla="*/ 51508 w 1670113"/>
                    <a:gd name="connsiteY29" fmla="*/ 637090 h 1883788"/>
                    <a:gd name="connsiteX30" fmla="*/ 67185 w 1670113"/>
                    <a:gd name="connsiteY30" fmla="*/ 489833 h 1883788"/>
                    <a:gd name="connsiteX31" fmla="*/ 0 w 1670113"/>
                    <a:gd name="connsiteY31" fmla="*/ 379391 h 1883788"/>
                    <a:gd name="connsiteX32" fmla="*/ 36392 w 1670113"/>
                    <a:gd name="connsiteY32" fmla="*/ 339607 h 1883788"/>
                    <a:gd name="connsiteX33" fmla="*/ 40591 w 1670113"/>
                    <a:gd name="connsiteY33" fmla="*/ 282084 h 1883788"/>
                    <a:gd name="connsiteX34" fmla="*/ 107776 w 1670113"/>
                    <a:gd name="connsiteY34" fmla="*/ 208208 h 1883788"/>
                    <a:gd name="connsiteX0" fmla="*/ 107776 w 1670113"/>
                    <a:gd name="connsiteY0" fmla="*/ 208208 h 1883788"/>
                    <a:gd name="connsiteX1" fmla="*/ 164764 w 1670113"/>
                    <a:gd name="connsiteY1" fmla="*/ 199994 h 1883788"/>
                    <a:gd name="connsiteX2" fmla="*/ 237948 w 1670113"/>
                    <a:gd name="connsiteY2" fmla="*/ 793013 h 1883788"/>
                    <a:gd name="connsiteX3" fmla="*/ 266727 w 1670113"/>
                    <a:gd name="connsiteY3" fmla="*/ 871270 h 1883788"/>
                    <a:gd name="connsiteX4" fmla="*/ 259819 w 1670113"/>
                    <a:gd name="connsiteY4" fmla="*/ 966399 h 1883788"/>
                    <a:gd name="connsiteX5" fmla="*/ 1203244 w 1670113"/>
                    <a:gd name="connsiteY5" fmla="*/ 549571 h 1883788"/>
                    <a:gd name="connsiteX6" fmla="*/ 1113741 w 1670113"/>
                    <a:gd name="connsiteY6" fmla="*/ 359961 h 1883788"/>
                    <a:gd name="connsiteX7" fmla="*/ 1018136 w 1670113"/>
                    <a:gd name="connsiteY7" fmla="*/ 310342 h 1883788"/>
                    <a:gd name="connsiteX8" fmla="*/ 998820 w 1670113"/>
                    <a:gd name="connsiteY8" fmla="*/ 23520 h 1883788"/>
                    <a:gd name="connsiteX9" fmla="*/ 1050329 w 1670113"/>
                    <a:gd name="connsiteY9" fmla="*/ 0 h 1883788"/>
                    <a:gd name="connsiteX10" fmla="*/ 1140749 w 1670113"/>
                    <a:gd name="connsiteY10" fmla="*/ 131347 h 1883788"/>
                    <a:gd name="connsiteX11" fmla="*/ 1275120 w 1670113"/>
                    <a:gd name="connsiteY11" fmla="*/ 207006 h 1883788"/>
                    <a:gd name="connsiteX12" fmla="*/ 1539662 w 1670113"/>
                    <a:gd name="connsiteY12" fmla="*/ 568319 h 1883788"/>
                    <a:gd name="connsiteX13" fmla="*/ 1569055 w 1670113"/>
                    <a:gd name="connsiteY13" fmla="*/ 1000375 h 1883788"/>
                    <a:gd name="connsiteX14" fmla="*/ 1670113 w 1670113"/>
                    <a:gd name="connsiteY14" fmla="*/ 1203620 h 1883788"/>
                    <a:gd name="connsiteX15" fmla="*/ 1606567 w 1670113"/>
                    <a:gd name="connsiteY15" fmla="*/ 1883788 h 1883788"/>
                    <a:gd name="connsiteX16" fmla="*/ 1606567 w 1670113"/>
                    <a:gd name="connsiteY16" fmla="*/ 1883788 h 1883788"/>
                    <a:gd name="connsiteX17" fmla="*/ 1301154 w 1670113"/>
                    <a:gd name="connsiteY17" fmla="*/ 1752638 h 1883788"/>
                    <a:gd name="connsiteX18" fmla="*/ 1155586 w 1670113"/>
                    <a:gd name="connsiteY18" fmla="*/ 1618803 h 1883788"/>
                    <a:gd name="connsiteX19" fmla="*/ 1012257 w 1670113"/>
                    <a:gd name="connsiteY19" fmla="*/ 1526767 h 1883788"/>
                    <a:gd name="connsiteX20" fmla="*/ 819622 w 1670113"/>
                    <a:gd name="connsiteY20" fmla="*/ 1402008 h 1883788"/>
                    <a:gd name="connsiteX21" fmla="*/ 464698 w 1670113"/>
                    <a:gd name="connsiteY21" fmla="*/ 1098802 h 1883788"/>
                    <a:gd name="connsiteX22" fmla="*/ 373998 w 1670113"/>
                    <a:gd name="connsiteY22" fmla="*/ 1063010 h 1883788"/>
                    <a:gd name="connsiteX23" fmla="*/ 271540 w 1670113"/>
                    <a:gd name="connsiteY23" fmla="*/ 1066943 h 1883788"/>
                    <a:gd name="connsiteX24" fmla="*/ 254744 w 1670113"/>
                    <a:gd name="connsiteY24" fmla="*/ 968418 h 1883788"/>
                    <a:gd name="connsiteX25" fmla="*/ 219472 w 1670113"/>
                    <a:gd name="connsiteY25" fmla="*/ 1003187 h 1883788"/>
                    <a:gd name="connsiteX26" fmla="*/ 109736 w 1670113"/>
                    <a:gd name="connsiteY26" fmla="*/ 886609 h 1883788"/>
                    <a:gd name="connsiteX27" fmla="*/ 132131 w 1670113"/>
                    <a:gd name="connsiteY27" fmla="*/ 794573 h 1883788"/>
                    <a:gd name="connsiteX28" fmla="*/ 239627 w 1670113"/>
                    <a:gd name="connsiteY28" fmla="*/ 802754 h 1883788"/>
                    <a:gd name="connsiteX29" fmla="*/ 230669 w 1670113"/>
                    <a:gd name="connsiteY29" fmla="*/ 757759 h 1883788"/>
                    <a:gd name="connsiteX30" fmla="*/ 51508 w 1670113"/>
                    <a:gd name="connsiteY30" fmla="*/ 637090 h 1883788"/>
                    <a:gd name="connsiteX31" fmla="*/ 67185 w 1670113"/>
                    <a:gd name="connsiteY31" fmla="*/ 489833 h 1883788"/>
                    <a:gd name="connsiteX32" fmla="*/ 0 w 1670113"/>
                    <a:gd name="connsiteY32" fmla="*/ 379391 h 1883788"/>
                    <a:gd name="connsiteX33" fmla="*/ 36392 w 1670113"/>
                    <a:gd name="connsiteY33" fmla="*/ 339607 h 1883788"/>
                    <a:gd name="connsiteX34" fmla="*/ 40591 w 1670113"/>
                    <a:gd name="connsiteY34" fmla="*/ 282084 h 1883788"/>
                    <a:gd name="connsiteX35" fmla="*/ 107776 w 1670113"/>
                    <a:gd name="connsiteY35" fmla="*/ 208208 h 1883788"/>
                    <a:gd name="connsiteX0" fmla="*/ 107776 w 1606567"/>
                    <a:gd name="connsiteY0" fmla="*/ 208208 h 1883788"/>
                    <a:gd name="connsiteX1" fmla="*/ 164764 w 1606567"/>
                    <a:gd name="connsiteY1" fmla="*/ 199994 h 1883788"/>
                    <a:gd name="connsiteX2" fmla="*/ 237948 w 1606567"/>
                    <a:gd name="connsiteY2" fmla="*/ 793013 h 1883788"/>
                    <a:gd name="connsiteX3" fmla="*/ 266727 w 1606567"/>
                    <a:gd name="connsiteY3" fmla="*/ 871270 h 1883788"/>
                    <a:gd name="connsiteX4" fmla="*/ 259819 w 1606567"/>
                    <a:gd name="connsiteY4" fmla="*/ 966399 h 1883788"/>
                    <a:gd name="connsiteX5" fmla="*/ 1203244 w 1606567"/>
                    <a:gd name="connsiteY5" fmla="*/ 549571 h 1883788"/>
                    <a:gd name="connsiteX6" fmla="*/ 1113741 w 1606567"/>
                    <a:gd name="connsiteY6" fmla="*/ 359961 h 1883788"/>
                    <a:gd name="connsiteX7" fmla="*/ 1018136 w 1606567"/>
                    <a:gd name="connsiteY7" fmla="*/ 310342 h 1883788"/>
                    <a:gd name="connsiteX8" fmla="*/ 998820 w 1606567"/>
                    <a:gd name="connsiteY8" fmla="*/ 23520 h 1883788"/>
                    <a:gd name="connsiteX9" fmla="*/ 1050329 w 1606567"/>
                    <a:gd name="connsiteY9" fmla="*/ 0 h 1883788"/>
                    <a:gd name="connsiteX10" fmla="*/ 1140749 w 1606567"/>
                    <a:gd name="connsiteY10" fmla="*/ 131347 h 1883788"/>
                    <a:gd name="connsiteX11" fmla="*/ 1275120 w 1606567"/>
                    <a:gd name="connsiteY11" fmla="*/ 207006 h 1883788"/>
                    <a:gd name="connsiteX12" fmla="*/ 1539662 w 1606567"/>
                    <a:gd name="connsiteY12" fmla="*/ 568319 h 1883788"/>
                    <a:gd name="connsiteX13" fmla="*/ 1569055 w 1606567"/>
                    <a:gd name="connsiteY13" fmla="*/ 1000375 h 1883788"/>
                    <a:gd name="connsiteX14" fmla="*/ 1598449 w 1606567"/>
                    <a:gd name="connsiteY14" fmla="*/ 1116697 h 1883788"/>
                    <a:gd name="connsiteX15" fmla="*/ 1606567 w 1606567"/>
                    <a:gd name="connsiteY15" fmla="*/ 1883788 h 1883788"/>
                    <a:gd name="connsiteX16" fmla="*/ 1606567 w 1606567"/>
                    <a:gd name="connsiteY16" fmla="*/ 1883788 h 1883788"/>
                    <a:gd name="connsiteX17" fmla="*/ 1301154 w 1606567"/>
                    <a:gd name="connsiteY17" fmla="*/ 1752638 h 1883788"/>
                    <a:gd name="connsiteX18" fmla="*/ 1155586 w 1606567"/>
                    <a:gd name="connsiteY18" fmla="*/ 1618803 h 1883788"/>
                    <a:gd name="connsiteX19" fmla="*/ 1012257 w 1606567"/>
                    <a:gd name="connsiteY19" fmla="*/ 1526767 h 1883788"/>
                    <a:gd name="connsiteX20" fmla="*/ 819622 w 1606567"/>
                    <a:gd name="connsiteY20" fmla="*/ 1402008 h 1883788"/>
                    <a:gd name="connsiteX21" fmla="*/ 464698 w 1606567"/>
                    <a:gd name="connsiteY21" fmla="*/ 1098802 h 1883788"/>
                    <a:gd name="connsiteX22" fmla="*/ 373998 w 1606567"/>
                    <a:gd name="connsiteY22" fmla="*/ 1063010 h 1883788"/>
                    <a:gd name="connsiteX23" fmla="*/ 271540 w 1606567"/>
                    <a:gd name="connsiteY23" fmla="*/ 1066943 h 1883788"/>
                    <a:gd name="connsiteX24" fmla="*/ 254744 w 1606567"/>
                    <a:gd name="connsiteY24" fmla="*/ 968418 h 1883788"/>
                    <a:gd name="connsiteX25" fmla="*/ 219472 w 1606567"/>
                    <a:gd name="connsiteY25" fmla="*/ 1003187 h 1883788"/>
                    <a:gd name="connsiteX26" fmla="*/ 109736 w 1606567"/>
                    <a:gd name="connsiteY26" fmla="*/ 886609 h 1883788"/>
                    <a:gd name="connsiteX27" fmla="*/ 132131 w 1606567"/>
                    <a:gd name="connsiteY27" fmla="*/ 794573 h 1883788"/>
                    <a:gd name="connsiteX28" fmla="*/ 239627 w 1606567"/>
                    <a:gd name="connsiteY28" fmla="*/ 802754 h 1883788"/>
                    <a:gd name="connsiteX29" fmla="*/ 230669 w 1606567"/>
                    <a:gd name="connsiteY29" fmla="*/ 757759 h 1883788"/>
                    <a:gd name="connsiteX30" fmla="*/ 51508 w 1606567"/>
                    <a:gd name="connsiteY30" fmla="*/ 637090 h 1883788"/>
                    <a:gd name="connsiteX31" fmla="*/ 67185 w 1606567"/>
                    <a:gd name="connsiteY31" fmla="*/ 489833 h 1883788"/>
                    <a:gd name="connsiteX32" fmla="*/ 0 w 1606567"/>
                    <a:gd name="connsiteY32" fmla="*/ 379391 h 1883788"/>
                    <a:gd name="connsiteX33" fmla="*/ 36392 w 1606567"/>
                    <a:gd name="connsiteY33" fmla="*/ 339607 h 1883788"/>
                    <a:gd name="connsiteX34" fmla="*/ 40591 w 1606567"/>
                    <a:gd name="connsiteY34" fmla="*/ 282084 h 1883788"/>
                    <a:gd name="connsiteX35" fmla="*/ 107776 w 1606567"/>
                    <a:gd name="connsiteY35" fmla="*/ 208208 h 1883788"/>
                    <a:gd name="connsiteX0" fmla="*/ 107776 w 1728061"/>
                    <a:gd name="connsiteY0" fmla="*/ 208208 h 1883788"/>
                    <a:gd name="connsiteX1" fmla="*/ 164764 w 1728061"/>
                    <a:gd name="connsiteY1" fmla="*/ 199994 h 1883788"/>
                    <a:gd name="connsiteX2" fmla="*/ 237948 w 1728061"/>
                    <a:gd name="connsiteY2" fmla="*/ 793013 h 1883788"/>
                    <a:gd name="connsiteX3" fmla="*/ 266727 w 1728061"/>
                    <a:gd name="connsiteY3" fmla="*/ 871270 h 1883788"/>
                    <a:gd name="connsiteX4" fmla="*/ 259819 w 1728061"/>
                    <a:gd name="connsiteY4" fmla="*/ 966399 h 1883788"/>
                    <a:gd name="connsiteX5" fmla="*/ 1203244 w 1728061"/>
                    <a:gd name="connsiteY5" fmla="*/ 549571 h 1883788"/>
                    <a:gd name="connsiteX6" fmla="*/ 1113741 w 1728061"/>
                    <a:gd name="connsiteY6" fmla="*/ 359961 h 1883788"/>
                    <a:gd name="connsiteX7" fmla="*/ 1018136 w 1728061"/>
                    <a:gd name="connsiteY7" fmla="*/ 310342 h 1883788"/>
                    <a:gd name="connsiteX8" fmla="*/ 998820 w 1728061"/>
                    <a:gd name="connsiteY8" fmla="*/ 23520 h 1883788"/>
                    <a:gd name="connsiteX9" fmla="*/ 1050329 w 1728061"/>
                    <a:gd name="connsiteY9" fmla="*/ 0 h 1883788"/>
                    <a:gd name="connsiteX10" fmla="*/ 1140749 w 1728061"/>
                    <a:gd name="connsiteY10" fmla="*/ 131347 h 1883788"/>
                    <a:gd name="connsiteX11" fmla="*/ 1275120 w 1728061"/>
                    <a:gd name="connsiteY11" fmla="*/ 207006 h 1883788"/>
                    <a:gd name="connsiteX12" fmla="*/ 1539662 w 1728061"/>
                    <a:gd name="connsiteY12" fmla="*/ 568319 h 1883788"/>
                    <a:gd name="connsiteX13" fmla="*/ 1569055 w 1728061"/>
                    <a:gd name="connsiteY13" fmla="*/ 1000375 h 1883788"/>
                    <a:gd name="connsiteX14" fmla="*/ 1598449 w 1728061"/>
                    <a:gd name="connsiteY14" fmla="*/ 1116697 h 1883788"/>
                    <a:gd name="connsiteX15" fmla="*/ 1727221 w 1728061"/>
                    <a:gd name="connsiteY15" fmla="*/ 1229186 h 1883788"/>
                    <a:gd name="connsiteX16" fmla="*/ 1606567 w 1728061"/>
                    <a:gd name="connsiteY16" fmla="*/ 1883788 h 1883788"/>
                    <a:gd name="connsiteX17" fmla="*/ 1606567 w 1728061"/>
                    <a:gd name="connsiteY17" fmla="*/ 1883788 h 1883788"/>
                    <a:gd name="connsiteX18" fmla="*/ 1301154 w 1728061"/>
                    <a:gd name="connsiteY18" fmla="*/ 1752638 h 1883788"/>
                    <a:gd name="connsiteX19" fmla="*/ 1155586 w 1728061"/>
                    <a:gd name="connsiteY19" fmla="*/ 1618803 h 1883788"/>
                    <a:gd name="connsiteX20" fmla="*/ 1012257 w 1728061"/>
                    <a:gd name="connsiteY20" fmla="*/ 1526767 h 1883788"/>
                    <a:gd name="connsiteX21" fmla="*/ 819622 w 1728061"/>
                    <a:gd name="connsiteY21" fmla="*/ 1402008 h 1883788"/>
                    <a:gd name="connsiteX22" fmla="*/ 464698 w 1728061"/>
                    <a:gd name="connsiteY22" fmla="*/ 1098802 h 1883788"/>
                    <a:gd name="connsiteX23" fmla="*/ 373998 w 1728061"/>
                    <a:gd name="connsiteY23" fmla="*/ 1063010 h 1883788"/>
                    <a:gd name="connsiteX24" fmla="*/ 271540 w 1728061"/>
                    <a:gd name="connsiteY24" fmla="*/ 1066943 h 1883788"/>
                    <a:gd name="connsiteX25" fmla="*/ 254744 w 1728061"/>
                    <a:gd name="connsiteY25" fmla="*/ 968418 h 1883788"/>
                    <a:gd name="connsiteX26" fmla="*/ 219472 w 1728061"/>
                    <a:gd name="connsiteY26" fmla="*/ 1003187 h 1883788"/>
                    <a:gd name="connsiteX27" fmla="*/ 109736 w 1728061"/>
                    <a:gd name="connsiteY27" fmla="*/ 886609 h 1883788"/>
                    <a:gd name="connsiteX28" fmla="*/ 132131 w 1728061"/>
                    <a:gd name="connsiteY28" fmla="*/ 794573 h 1883788"/>
                    <a:gd name="connsiteX29" fmla="*/ 239627 w 1728061"/>
                    <a:gd name="connsiteY29" fmla="*/ 802754 h 1883788"/>
                    <a:gd name="connsiteX30" fmla="*/ 230669 w 1728061"/>
                    <a:gd name="connsiteY30" fmla="*/ 757759 h 1883788"/>
                    <a:gd name="connsiteX31" fmla="*/ 51508 w 1728061"/>
                    <a:gd name="connsiteY31" fmla="*/ 637090 h 1883788"/>
                    <a:gd name="connsiteX32" fmla="*/ 67185 w 1728061"/>
                    <a:gd name="connsiteY32" fmla="*/ 489833 h 1883788"/>
                    <a:gd name="connsiteX33" fmla="*/ 0 w 1728061"/>
                    <a:gd name="connsiteY33" fmla="*/ 379391 h 1883788"/>
                    <a:gd name="connsiteX34" fmla="*/ 36392 w 1728061"/>
                    <a:gd name="connsiteY34" fmla="*/ 339607 h 1883788"/>
                    <a:gd name="connsiteX35" fmla="*/ 40591 w 1728061"/>
                    <a:gd name="connsiteY35" fmla="*/ 282084 h 1883788"/>
                    <a:gd name="connsiteX36" fmla="*/ 107776 w 1728061"/>
                    <a:gd name="connsiteY36" fmla="*/ 208208 h 1883788"/>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65914 w 1728061"/>
                    <a:gd name="connsiteY18" fmla="*/ 1981806 h 1981806"/>
                    <a:gd name="connsiteX19" fmla="*/ 1301154 w 1728061"/>
                    <a:gd name="connsiteY19" fmla="*/ 1752638 h 1981806"/>
                    <a:gd name="connsiteX20" fmla="*/ 1155586 w 1728061"/>
                    <a:gd name="connsiteY20" fmla="*/ 1618803 h 1981806"/>
                    <a:gd name="connsiteX21" fmla="*/ 1012257 w 1728061"/>
                    <a:gd name="connsiteY21" fmla="*/ 1526767 h 1981806"/>
                    <a:gd name="connsiteX22" fmla="*/ 819622 w 1728061"/>
                    <a:gd name="connsiteY22" fmla="*/ 1402008 h 1981806"/>
                    <a:gd name="connsiteX23" fmla="*/ 464698 w 1728061"/>
                    <a:gd name="connsiteY23" fmla="*/ 1098802 h 1981806"/>
                    <a:gd name="connsiteX24" fmla="*/ 373998 w 1728061"/>
                    <a:gd name="connsiteY24" fmla="*/ 1063010 h 1981806"/>
                    <a:gd name="connsiteX25" fmla="*/ 271540 w 1728061"/>
                    <a:gd name="connsiteY25" fmla="*/ 1066943 h 1981806"/>
                    <a:gd name="connsiteX26" fmla="*/ 254744 w 1728061"/>
                    <a:gd name="connsiteY26" fmla="*/ 968418 h 1981806"/>
                    <a:gd name="connsiteX27" fmla="*/ 219472 w 1728061"/>
                    <a:gd name="connsiteY27" fmla="*/ 1003187 h 1981806"/>
                    <a:gd name="connsiteX28" fmla="*/ 109736 w 1728061"/>
                    <a:gd name="connsiteY28" fmla="*/ 886609 h 1981806"/>
                    <a:gd name="connsiteX29" fmla="*/ 132131 w 1728061"/>
                    <a:gd name="connsiteY29" fmla="*/ 794573 h 1981806"/>
                    <a:gd name="connsiteX30" fmla="*/ 239627 w 1728061"/>
                    <a:gd name="connsiteY30" fmla="*/ 802754 h 1981806"/>
                    <a:gd name="connsiteX31" fmla="*/ 230669 w 1728061"/>
                    <a:gd name="connsiteY31" fmla="*/ 757759 h 1981806"/>
                    <a:gd name="connsiteX32" fmla="*/ 51508 w 1728061"/>
                    <a:gd name="connsiteY32" fmla="*/ 637090 h 1981806"/>
                    <a:gd name="connsiteX33" fmla="*/ 67185 w 1728061"/>
                    <a:gd name="connsiteY33" fmla="*/ 489833 h 1981806"/>
                    <a:gd name="connsiteX34" fmla="*/ 0 w 1728061"/>
                    <a:gd name="connsiteY34" fmla="*/ 379391 h 1981806"/>
                    <a:gd name="connsiteX35" fmla="*/ 36392 w 1728061"/>
                    <a:gd name="connsiteY35" fmla="*/ 339607 h 1981806"/>
                    <a:gd name="connsiteX36" fmla="*/ 40591 w 1728061"/>
                    <a:gd name="connsiteY36" fmla="*/ 282084 h 1981806"/>
                    <a:gd name="connsiteX37" fmla="*/ 107776 w 1728061"/>
                    <a:gd name="connsiteY37" fmla="*/ 208208 h 1981806"/>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06567 w 1728061"/>
                    <a:gd name="connsiteY17" fmla="*/ 1883788 h 1981806"/>
                    <a:gd name="connsiteX18" fmla="*/ 1606847 w 1728061"/>
                    <a:gd name="connsiteY18" fmla="*/ 1891330 h 1981806"/>
                    <a:gd name="connsiteX19" fmla="*/ 1665914 w 1728061"/>
                    <a:gd name="connsiteY19" fmla="*/ 1981806 h 1981806"/>
                    <a:gd name="connsiteX20" fmla="*/ 1301154 w 1728061"/>
                    <a:gd name="connsiteY20" fmla="*/ 1752638 h 1981806"/>
                    <a:gd name="connsiteX21" fmla="*/ 1155586 w 1728061"/>
                    <a:gd name="connsiteY21" fmla="*/ 1618803 h 1981806"/>
                    <a:gd name="connsiteX22" fmla="*/ 1012257 w 1728061"/>
                    <a:gd name="connsiteY22" fmla="*/ 1526767 h 1981806"/>
                    <a:gd name="connsiteX23" fmla="*/ 819622 w 1728061"/>
                    <a:gd name="connsiteY23" fmla="*/ 1402008 h 1981806"/>
                    <a:gd name="connsiteX24" fmla="*/ 464698 w 1728061"/>
                    <a:gd name="connsiteY24" fmla="*/ 1098802 h 1981806"/>
                    <a:gd name="connsiteX25" fmla="*/ 373998 w 1728061"/>
                    <a:gd name="connsiteY25" fmla="*/ 1063010 h 1981806"/>
                    <a:gd name="connsiteX26" fmla="*/ 271540 w 1728061"/>
                    <a:gd name="connsiteY26" fmla="*/ 1066943 h 1981806"/>
                    <a:gd name="connsiteX27" fmla="*/ 254744 w 1728061"/>
                    <a:gd name="connsiteY27" fmla="*/ 968418 h 1981806"/>
                    <a:gd name="connsiteX28" fmla="*/ 219472 w 1728061"/>
                    <a:gd name="connsiteY28" fmla="*/ 1003187 h 1981806"/>
                    <a:gd name="connsiteX29" fmla="*/ 109736 w 1728061"/>
                    <a:gd name="connsiteY29" fmla="*/ 886609 h 1981806"/>
                    <a:gd name="connsiteX30" fmla="*/ 132131 w 1728061"/>
                    <a:gd name="connsiteY30" fmla="*/ 794573 h 1981806"/>
                    <a:gd name="connsiteX31" fmla="*/ 239627 w 1728061"/>
                    <a:gd name="connsiteY31" fmla="*/ 802754 h 1981806"/>
                    <a:gd name="connsiteX32" fmla="*/ 230669 w 1728061"/>
                    <a:gd name="connsiteY32" fmla="*/ 757759 h 1981806"/>
                    <a:gd name="connsiteX33" fmla="*/ 51508 w 1728061"/>
                    <a:gd name="connsiteY33" fmla="*/ 637090 h 1981806"/>
                    <a:gd name="connsiteX34" fmla="*/ 67185 w 1728061"/>
                    <a:gd name="connsiteY34" fmla="*/ 489833 h 1981806"/>
                    <a:gd name="connsiteX35" fmla="*/ 0 w 1728061"/>
                    <a:gd name="connsiteY35" fmla="*/ 379391 h 1981806"/>
                    <a:gd name="connsiteX36" fmla="*/ 36392 w 1728061"/>
                    <a:gd name="connsiteY36" fmla="*/ 339607 h 1981806"/>
                    <a:gd name="connsiteX37" fmla="*/ 40591 w 1728061"/>
                    <a:gd name="connsiteY37" fmla="*/ 282084 h 1981806"/>
                    <a:gd name="connsiteX38" fmla="*/ 107776 w 1728061"/>
                    <a:gd name="connsiteY38" fmla="*/ 208208 h 1981806"/>
                    <a:gd name="connsiteX0" fmla="*/ 107776 w 1728061"/>
                    <a:gd name="connsiteY0" fmla="*/ 208208 h 2003664"/>
                    <a:gd name="connsiteX1" fmla="*/ 164764 w 1728061"/>
                    <a:gd name="connsiteY1" fmla="*/ 199994 h 2003664"/>
                    <a:gd name="connsiteX2" fmla="*/ 237948 w 1728061"/>
                    <a:gd name="connsiteY2" fmla="*/ 793013 h 2003664"/>
                    <a:gd name="connsiteX3" fmla="*/ 266727 w 1728061"/>
                    <a:gd name="connsiteY3" fmla="*/ 871270 h 2003664"/>
                    <a:gd name="connsiteX4" fmla="*/ 259819 w 1728061"/>
                    <a:gd name="connsiteY4" fmla="*/ 966399 h 2003664"/>
                    <a:gd name="connsiteX5" fmla="*/ 1203244 w 1728061"/>
                    <a:gd name="connsiteY5" fmla="*/ 549571 h 2003664"/>
                    <a:gd name="connsiteX6" fmla="*/ 1113741 w 1728061"/>
                    <a:gd name="connsiteY6" fmla="*/ 359961 h 2003664"/>
                    <a:gd name="connsiteX7" fmla="*/ 1018136 w 1728061"/>
                    <a:gd name="connsiteY7" fmla="*/ 310342 h 2003664"/>
                    <a:gd name="connsiteX8" fmla="*/ 998820 w 1728061"/>
                    <a:gd name="connsiteY8" fmla="*/ 23520 h 2003664"/>
                    <a:gd name="connsiteX9" fmla="*/ 1050329 w 1728061"/>
                    <a:gd name="connsiteY9" fmla="*/ 0 h 2003664"/>
                    <a:gd name="connsiteX10" fmla="*/ 1140749 w 1728061"/>
                    <a:gd name="connsiteY10" fmla="*/ 131347 h 2003664"/>
                    <a:gd name="connsiteX11" fmla="*/ 1275120 w 1728061"/>
                    <a:gd name="connsiteY11" fmla="*/ 207006 h 2003664"/>
                    <a:gd name="connsiteX12" fmla="*/ 1539662 w 1728061"/>
                    <a:gd name="connsiteY12" fmla="*/ 568319 h 2003664"/>
                    <a:gd name="connsiteX13" fmla="*/ 1569055 w 1728061"/>
                    <a:gd name="connsiteY13" fmla="*/ 1000375 h 2003664"/>
                    <a:gd name="connsiteX14" fmla="*/ 1598449 w 1728061"/>
                    <a:gd name="connsiteY14" fmla="*/ 1116697 h 2003664"/>
                    <a:gd name="connsiteX15" fmla="*/ 1727221 w 1728061"/>
                    <a:gd name="connsiteY15" fmla="*/ 1229186 h 2003664"/>
                    <a:gd name="connsiteX16" fmla="*/ 1606567 w 1728061"/>
                    <a:gd name="connsiteY16" fmla="*/ 1883788 h 2003664"/>
                    <a:gd name="connsiteX17" fmla="*/ 1606567 w 1728061"/>
                    <a:gd name="connsiteY17" fmla="*/ 1883788 h 2003664"/>
                    <a:gd name="connsiteX18" fmla="*/ 1665914 w 1728061"/>
                    <a:gd name="connsiteY18" fmla="*/ 1981806 h 2003664"/>
                    <a:gd name="connsiteX19" fmla="*/ 1301154 w 1728061"/>
                    <a:gd name="connsiteY19" fmla="*/ 1752638 h 2003664"/>
                    <a:gd name="connsiteX20" fmla="*/ 1155586 w 1728061"/>
                    <a:gd name="connsiteY20" fmla="*/ 1618803 h 2003664"/>
                    <a:gd name="connsiteX21" fmla="*/ 1012257 w 1728061"/>
                    <a:gd name="connsiteY21" fmla="*/ 1526767 h 2003664"/>
                    <a:gd name="connsiteX22" fmla="*/ 819622 w 1728061"/>
                    <a:gd name="connsiteY22" fmla="*/ 1402008 h 2003664"/>
                    <a:gd name="connsiteX23" fmla="*/ 464698 w 1728061"/>
                    <a:gd name="connsiteY23" fmla="*/ 1098802 h 2003664"/>
                    <a:gd name="connsiteX24" fmla="*/ 373998 w 1728061"/>
                    <a:gd name="connsiteY24" fmla="*/ 1063010 h 2003664"/>
                    <a:gd name="connsiteX25" fmla="*/ 271540 w 1728061"/>
                    <a:gd name="connsiteY25" fmla="*/ 1066943 h 2003664"/>
                    <a:gd name="connsiteX26" fmla="*/ 254744 w 1728061"/>
                    <a:gd name="connsiteY26" fmla="*/ 968418 h 2003664"/>
                    <a:gd name="connsiteX27" fmla="*/ 219472 w 1728061"/>
                    <a:gd name="connsiteY27" fmla="*/ 1003187 h 2003664"/>
                    <a:gd name="connsiteX28" fmla="*/ 109736 w 1728061"/>
                    <a:gd name="connsiteY28" fmla="*/ 886609 h 2003664"/>
                    <a:gd name="connsiteX29" fmla="*/ 132131 w 1728061"/>
                    <a:gd name="connsiteY29" fmla="*/ 794573 h 2003664"/>
                    <a:gd name="connsiteX30" fmla="*/ 239627 w 1728061"/>
                    <a:gd name="connsiteY30" fmla="*/ 802754 h 2003664"/>
                    <a:gd name="connsiteX31" fmla="*/ 230669 w 1728061"/>
                    <a:gd name="connsiteY31" fmla="*/ 757759 h 2003664"/>
                    <a:gd name="connsiteX32" fmla="*/ 51508 w 1728061"/>
                    <a:gd name="connsiteY32" fmla="*/ 637090 h 2003664"/>
                    <a:gd name="connsiteX33" fmla="*/ 67185 w 1728061"/>
                    <a:gd name="connsiteY33" fmla="*/ 489833 h 2003664"/>
                    <a:gd name="connsiteX34" fmla="*/ 0 w 1728061"/>
                    <a:gd name="connsiteY34" fmla="*/ 379391 h 2003664"/>
                    <a:gd name="connsiteX35" fmla="*/ 36392 w 1728061"/>
                    <a:gd name="connsiteY35" fmla="*/ 339607 h 2003664"/>
                    <a:gd name="connsiteX36" fmla="*/ 40591 w 1728061"/>
                    <a:gd name="connsiteY36" fmla="*/ 282084 h 2003664"/>
                    <a:gd name="connsiteX37" fmla="*/ 107776 w 1728061"/>
                    <a:gd name="connsiteY37" fmla="*/ 208208 h 2003664"/>
                    <a:gd name="connsiteX0" fmla="*/ 107776 w 1728061"/>
                    <a:gd name="connsiteY0" fmla="*/ 208208 h 1981806"/>
                    <a:gd name="connsiteX1" fmla="*/ 164764 w 1728061"/>
                    <a:gd name="connsiteY1" fmla="*/ 199994 h 1981806"/>
                    <a:gd name="connsiteX2" fmla="*/ 237948 w 1728061"/>
                    <a:gd name="connsiteY2" fmla="*/ 793013 h 1981806"/>
                    <a:gd name="connsiteX3" fmla="*/ 266727 w 1728061"/>
                    <a:gd name="connsiteY3" fmla="*/ 871270 h 1981806"/>
                    <a:gd name="connsiteX4" fmla="*/ 259819 w 1728061"/>
                    <a:gd name="connsiteY4" fmla="*/ 966399 h 1981806"/>
                    <a:gd name="connsiteX5" fmla="*/ 1203244 w 1728061"/>
                    <a:gd name="connsiteY5" fmla="*/ 549571 h 1981806"/>
                    <a:gd name="connsiteX6" fmla="*/ 1113741 w 1728061"/>
                    <a:gd name="connsiteY6" fmla="*/ 359961 h 1981806"/>
                    <a:gd name="connsiteX7" fmla="*/ 1018136 w 1728061"/>
                    <a:gd name="connsiteY7" fmla="*/ 310342 h 1981806"/>
                    <a:gd name="connsiteX8" fmla="*/ 998820 w 1728061"/>
                    <a:gd name="connsiteY8" fmla="*/ 23520 h 1981806"/>
                    <a:gd name="connsiteX9" fmla="*/ 1050329 w 1728061"/>
                    <a:gd name="connsiteY9" fmla="*/ 0 h 1981806"/>
                    <a:gd name="connsiteX10" fmla="*/ 1140749 w 1728061"/>
                    <a:gd name="connsiteY10" fmla="*/ 131347 h 1981806"/>
                    <a:gd name="connsiteX11" fmla="*/ 1275120 w 1728061"/>
                    <a:gd name="connsiteY11" fmla="*/ 207006 h 1981806"/>
                    <a:gd name="connsiteX12" fmla="*/ 1539662 w 1728061"/>
                    <a:gd name="connsiteY12" fmla="*/ 568319 h 1981806"/>
                    <a:gd name="connsiteX13" fmla="*/ 1569055 w 1728061"/>
                    <a:gd name="connsiteY13" fmla="*/ 1000375 h 1981806"/>
                    <a:gd name="connsiteX14" fmla="*/ 1598449 w 1728061"/>
                    <a:gd name="connsiteY14" fmla="*/ 1116697 h 1981806"/>
                    <a:gd name="connsiteX15" fmla="*/ 1727221 w 1728061"/>
                    <a:gd name="connsiteY15" fmla="*/ 1229186 h 1981806"/>
                    <a:gd name="connsiteX16" fmla="*/ 1606567 w 1728061"/>
                    <a:gd name="connsiteY16" fmla="*/ 1883788 h 1981806"/>
                    <a:gd name="connsiteX17" fmla="*/ 1665914 w 1728061"/>
                    <a:gd name="connsiteY17" fmla="*/ 1981806 h 1981806"/>
                    <a:gd name="connsiteX18" fmla="*/ 1301154 w 1728061"/>
                    <a:gd name="connsiteY18" fmla="*/ 1752638 h 1981806"/>
                    <a:gd name="connsiteX19" fmla="*/ 1155586 w 1728061"/>
                    <a:gd name="connsiteY19" fmla="*/ 1618803 h 1981806"/>
                    <a:gd name="connsiteX20" fmla="*/ 1012257 w 1728061"/>
                    <a:gd name="connsiteY20" fmla="*/ 1526767 h 1981806"/>
                    <a:gd name="connsiteX21" fmla="*/ 819622 w 1728061"/>
                    <a:gd name="connsiteY21" fmla="*/ 1402008 h 1981806"/>
                    <a:gd name="connsiteX22" fmla="*/ 464698 w 1728061"/>
                    <a:gd name="connsiteY22" fmla="*/ 1098802 h 1981806"/>
                    <a:gd name="connsiteX23" fmla="*/ 373998 w 1728061"/>
                    <a:gd name="connsiteY23" fmla="*/ 1063010 h 1981806"/>
                    <a:gd name="connsiteX24" fmla="*/ 271540 w 1728061"/>
                    <a:gd name="connsiteY24" fmla="*/ 1066943 h 1981806"/>
                    <a:gd name="connsiteX25" fmla="*/ 254744 w 1728061"/>
                    <a:gd name="connsiteY25" fmla="*/ 968418 h 1981806"/>
                    <a:gd name="connsiteX26" fmla="*/ 219472 w 1728061"/>
                    <a:gd name="connsiteY26" fmla="*/ 1003187 h 1981806"/>
                    <a:gd name="connsiteX27" fmla="*/ 109736 w 1728061"/>
                    <a:gd name="connsiteY27" fmla="*/ 886609 h 1981806"/>
                    <a:gd name="connsiteX28" fmla="*/ 132131 w 1728061"/>
                    <a:gd name="connsiteY28" fmla="*/ 794573 h 1981806"/>
                    <a:gd name="connsiteX29" fmla="*/ 239627 w 1728061"/>
                    <a:gd name="connsiteY29" fmla="*/ 802754 h 1981806"/>
                    <a:gd name="connsiteX30" fmla="*/ 230669 w 1728061"/>
                    <a:gd name="connsiteY30" fmla="*/ 757759 h 1981806"/>
                    <a:gd name="connsiteX31" fmla="*/ 51508 w 1728061"/>
                    <a:gd name="connsiteY31" fmla="*/ 637090 h 1981806"/>
                    <a:gd name="connsiteX32" fmla="*/ 67185 w 1728061"/>
                    <a:gd name="connsiteY32" fmla="*/ 489833 h 1981806"/>
                    <a:gd name="connsiteX33" fmla="*/ 0 w 1728061"/>
                    <a:gd name="connsiteY33" fmla="*/ 379391 h 1981806"/>
                    <a:gd name="connsiteX34" fmla="*/ 36392 w 1728061"/>
                    <a:gd name="connsiteY34" fmla="*/ 339607 h 1981806"/>
                    <a:gd name="connsiteX35" fmla="*/ 40591 w 1728061"/>
                    <a:gd name="connsiteY35" fmla="*/ 282084 h 1981806"/>
                    <a:gd name="connsiteX36" fmla="*/ 107776 w 1728061"/>
                    <a:gd name="connsiteY36" fmla="*/ 208208 h 1981806"/>
                    <a:gd name="connsiteX0" fmla="*/ 107776 w 1738465"/>
                    <a:gd name="connsiteY0" fmla="*/ 208208 h 1981806"/>
                    <a:gd name="connsiteX1" fmla="*/ 164764 w 1738465"/>
                    <a:gd name="connsiteY1" fmla="*/ 199994 h 1981806"/>
                    <a:gd name="connsiteX2" fmla="*/ 237948 w 1738465"/>
                    <a:gd name="connsiteY2" fmla="*/ 793013 h 1981806"/>
                    <a:gd name="connsiteX3" fmla="*/ 266727 w 1738465"/>
                    <a:gd name="connsiteY3" fmla="*/ 871270 h 1981806"/>
                    <a:gd name="connsiteX4" fmla="*/ 259819 w 1738465"/>
                    <a:gd name="connsiteY4" fmla="*/ 966399 h 1981806"/>
                    <a:gd name="connsiteX5" fmla="*/ 1203244 w 1738465"/>
                    <a:gd name="connsiteY5" fmla="*/ 549571 h 1981806"/>
                    <a:gd name="connsiteX6" fmla="*/ 1113741 w 1738465"/>
                    <a:gd name="connsiteY6" fmla="*/ 359961 h 1981806"/>
                    <a:gd name="connsiteX7" fmla="*/ 1018136 w 1738465"/>
                    <a:gd name="connsiteY7" fmla="*/ 310342 h 1981806"/>
                    <a:gd name="connsiteX8" fmla="*/ 998820 w 1738465"/>
                    <a:gd name="connsiteY8" fmla="*/ 23520 h 1981806"/>
                    <a:gd name="connsiteX9" fmla="*/ 1050329 w 1738465"/>
                    <a:gd name="connsiteY9" fmla="*/ 0 h 1981806"/>
                    <a:gd name="connsiteX10" fmla="*/ 1140749 w 1738465"/>
                    <a:gd name="connsiteY10" fmla="*/ 131347 h 1981806"/>
                    <a:gd name="connsiteX11" fmla="*/ 1275120 w 1738465"/>
                    <a:gd name="connsiteY11" fmla="*/ 207006 h 1981806"/>
                    <a:gd name="connsiteX12" fmla="*/ 1539662 w 1738465"/>
                    <a:gd name="connsiteY12" fmla="*/ 568319 h 1981806"/>
                    <a:gd name="connsiteX13" fmla="*/ 1569055 w 1738465"/>
                    <a:gd name="connsiteY13" fmla="*/ 1000375 h 1981806"/>
                    <a:gd name="connsiteX14" fmla="*/ 1598449 w 1738465"/>
                    <a:gd name="connsiteY14" fmla="*/ 1116697 h 1981806"/>
                    <a:gd name="connsiteX15" fmla="*/ 1727221 w 1738465"/>
                    <a:gd name="connsiteY15" fmla="*/ 1229186 h 1981806"/>
                    <a:gd name="connsiteX16" fmla="*/ 1665914 w 1738465"/>
                    <a:gd name="connsiteY16" fmla="*/ 1981806 h 1981806"/>
                    <a:gd name="connsiteX17" fmla="*/ 1301154 w 1738465"/>
                    <a:gd name="connsiteY17" fmla="*/ 1752638 h 1981806"/>
                    <a:gd name="connsiteX18" fmla="*/ 1155586 w 1738465"/>
                    <a:gd name="connsiteY18" fmla="*/ 1618803 h 1981806"/>
                    <a:gd name="connsiteX19" fmla="*/ 1012257 w 1738465"/>
                    <a:gd name="connsiteY19" fmla="*/ 1526767 h 1981806"/>
                    <a:gd name="connsiteX20" fmla="*/ 819622 w 1738465"/>
                    <a:gd name="connsiteY20" fmla="*/ 1402008 h 1981806"/>
                    <a:gd name="connsiteX21" fmla="*/ 464698 w 1738465"/>
                    <a:gd name="connsiteY21" fmla="*/ 1098802 h 1981806"/>
                    <a:gd name="connsiteX22" fmla="*/ 373998 w 1738465"/>
                    <a:gd name="connsiteY22" fmla="*/ 1063010 h 1981806"/>
                    <a:gd name="connsiteX23" fmla="*/ 271540 w 1738465"/>
                    <a:gd name="connsiteY23" fmla="*/ 1066943 h 1981806"/>
                    <a:gd name="connsiteX24" fmla="*/ 254744 w 1738465"/>
                    <a:gd name="connsiteY24" fmla="*/ 968418 h 1981806"/>
                    <a:gd name="connsiteX25" fmla="*/ 219472 w 1738465"/>
                    <a:gd name="connsiteY25" fmla="*/ 1003187 h 1981806"/>
                    <a:gd name="connsiteX26" fmla="*/ 109736 w 1738465"/>
                    <a:gd name="connsiteY26" fmla="*/ 886609 h 1981806"/>
                    <a:gd name="connsiteX27" fmla="*/ 132131 w 1738465"/>
                    <a:gd name="connsiteY27" fmla="*/ 794573 h 1981806"/>
                    <a:gd name="connsiteX28" fmla="*/ 239627 w 1738465"/>
                    <a:gd name="connsiteY28" fmla="*/ 802754 h 1981806"/>
                    <a:gd name="connsiteX29" fmla="*/ 230669 w 1738465"/>
                    <a:gd name="connsiteY29" fmla="*/ 757759 h 1981806"/>
                    <a:gd name="connsiteX30" fmla="*/ 51508 w 1738465"/>
                    <a:gd name="connsiteY30" fmla="*/ 637090 h 1981806"/>
                    <a:gd name="connsiteX31" fmla="*/ 67185 w 1738465"/>
                    <a:gd name="connsiteY31" fmla="*/ 489833 h 1981806"/>
                    <a:gd name="connsiteX32" fmla="*/ 0 w 1738465"/>
                    <a:gd name="connsiteY32" fmla="*/ 379391 h 1981806"/>
                    <a:gd name="connsiteX33" fmla="*/ 36392 w 1738465"/>
                    <a:gd name="connsiteY33" fmla="*/ 339607 h 1981806"/>
                    <a:gd name="connsiteX34" fmla="*/ 40591 w 1738465"/>
                    <a:gd name="connsiteY34" fmla="*/ 282084 h 1981806"/>
                    <a:gd name="connsiteX35" fmla="*/ 107776 w 1738465"/>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08208 h 1981806"/>
                    <a:gd name="connsiteX1" fmla="*/ 164764 w 1727221"/>
                    <a:gd name="connsiteY1" fmla="*/ 199994 h 1981806"/>
                    <a:gd name="connsiteX2" fmla="*/ 237948 w 1727221"/>
                    <a:gd name="connsiteY2" fmla="*/ 793013 h 1981806"/>
                    <a:gd name="connsiteX3" fmla="*/ 266727 w 1727221"/>
                    <a:gd name="connsiteY3" fmla="*/ 871270 h 1981806"/>
                    <a:gd name="connsiteX4" fmla="*/ 259819 w 1727221"/>
                    <a:gd name="connsiteY4" fmla="*/ 966399 h 1981806"/>
                    <a:gd name="connsiteX5" fmla="*/ 1203244 w 1727221"/>
                    <a:gd name="connsiteY5" fmla="*/ 549571 h 1981806"/>
                    <a:gd name="connsiteX6" fmla="*/ 1113741 w 1727221"/>
                    <a:gd name="connsiteY6" fmla="*/ 359961 h 1981806"/>
                    <a:gd name="connsiteX7" fmla="*/ 1018136 w 1727221"/>
                    <a:gd name="connsiteY7" fmla="*/ 310342 h 1981806"/>
                    <a:gd name="connsiteX8" fmla="*/ 998820 w 1727221"/>
                    <a:gd name="connsiteY8" fmla="*/ 23520 h 1981806"/>
                    <a:gd name="connsiteX9" fmla="*/ 1050329 w 1727221"/>
                    <a:gd name="connsiteY9" fmla="*/ 0 h 1981806"/>
                    <a:gd name="connsiteX10" fmla="*/ 1140749 w 1727221"/>
                    <a:gd name="connsiteY10" fmla="*/ 131347 h 1981806"/>
                    <a:gd name="connsiteX11" fmla="*/ 1275120 w 1727221"/>
                    <a:gd name="connsiteY11" fmla="*/ 207006 h 1981806"/>
                    <a:gd name="connsiteX12" fmla="*/ 1539662 w 1727221"/>
                    <a:gd name="connsiteY12" fmla="*/ 568319 h 1981806"/>
                    <a:gd name="connsiteX13" fmla="*/ 1569055 w 1727221"/>
                    <a:gd name="connsiteY13" fmla="*/ 1000375 h 1981806"/>
                    <a:gd name="connsiteX14" fmla="*/ 1598449 w 1727221"/>
                    <a:gd name="connsiteY14" fmla="*/ 1116697 h 1981806"/>
                    <a:gd name="connsiteX15" fmla="*/ 1727221 w 1727221"/>
                    <a:gd name="connsiteY15" fmla="*/ 1229186 h 1981806"/>
                    <a:gd name="connsiteX16" fmla="*/ 1665914 w 1727221"/>
                    <a:gd name="connsiteY16" fmla="*/ 1981806 h 1981806"/>
                    <a:gd name="connsiteX17" fmla="*/ 1301154 w 1727221"/>
                    <a:gd name="connsiteY17" fmla="*/ 1752638 h 1981806"/>
                    <a:gd name="connsiteX18" fmla="*/ 1155586 w 1727221"/>
                    <a:gd name="connsiteY18" fmla="*/ 1618803 h 1981806"/>
                    <a:gd name="connsiteX19" fmla="*/ 1012257 w 1727221"/>
                    <a:gd name="connsiteY19" fmla="*/ 1526767 h 1981806"/>
                    <a:gd name="connsiteX20" fmla="*/ 819622 w 1727221"/>
                    <a:gd name="connsiteY20" fmla="*/ 1402008 h 1981806"/>
                    <a:gd name="connsiteX21" fmla="*/ 464698 w 1727221"/>
                    <a:gd name="connsiteY21" fmla="*/ 1098802 h 1981806"/>
                    <a:gd name="connsiteX22" fmla="*/ 373998 w 1727221"/>
                    <a:gd name="connsiteY22" fmla="*/ 1063010 h 1981806"/>
                    <a:gd name="connsiteX23" fmla="*/ 271540 w 1727221"/>
                    <a:gd name="connsiteY23" fmla="*/ 1066943 h 1981806"/>
                    <a:gd name="connsiteX24" fmla="*/ 254744 w 1727221"/>
                    <a:gd name="connsiteY24" fmla="*/ 968418 h 1981806"/>
                    <a:gd name="connsiteX25" fmla="*/ 219472 w 1727221"/>
                    <a:gd name="connsiteY25" fmla="*/ 1003187 h 1981806"/>
                    <a:gd name="connsiteX26" fmla="*/ 109736 w 1727221"/>
                    <a:gd name="connsiteY26" fmla="*/ 886609 h 1981806"/>
                    <a:gd name="connsiteX27" fmla="*/ 132131 w 1727221"/>
                    <a:gd name="connsiteY27" fmla="*/ 794573 h 1981806"/>
                    <a:gd name="connsiteX28" fmla="*/ 239627 w 1727221"/>
                    <a:gd name="connsiteY28" fmla="*/ 802754 h 1981806"/>
                    <a:gd name="connsiteX29" fmla="*/ 230669 w 1727221"/>
                    <a:gd name="connsiteY29" fmla="*/ 757759 h 1981806"/>
                    <a:gd name="connsiteX30" fmla="*/ 51508 w 1727221"/>
                    <a:gd name="connsiteY30" fmla="*/ 637090 h 1981806"/>
                    <a:gd name="connsiteX31" fmla="*/ 67185 w 1727221"/>
                    <a:gd name="connsiteY31" fmla="*/ 489833 h 1981806"/>
                    <a:gd name="connsiteX32" fmla="*/ 0 w 1727221"/>
                    <a:gd name="connsiteY32" fmla="*/ 379391 h 1981806"/>
                    <a:gd name="connsiteX33" fmla="*/ 36392 w 1727221"/>
                    <a:gd name="connsiteY33" fmla="*/ 339607 h 1981806"/>
                    <a:gd name="connsiteX34" fmla="*/ 40591 w 1727221"/>
                    <a:gd name="connsiteY34" fmla="*/ 282084 h 1981806"/>
                    <a:gd name="connsiteX35" fmla="*/ 107776 w 1727221"/>
                    <a:gd name="connsiteY35" fmla="*/ 208208 h 1981806"/>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18136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141309 w 1727221"/>
                    <a:gd name="connsiteY7" fmla="*/ 315796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1203244 w 1727221"/>
                    <a:gd name="connsiteY5" fmla="*/ 555025 h 1987260"/>
                    <a:gd name="connsiteX6" fmla="*/ 1113741 w 1727221"/>
                    <a:gd name="connsiteY6" fmla="*/ 365415 h 1987260"/>
                    <a:gd name="connsiteX7" fmla="*/ 1027374 w 1727221"/>
                    <a:gd name="connsiteY7" fmla="*/ 314284 h 1987260"/>
                    <a:gd name="connsiteX8" fmla="*/ 998820 w 1727221"/>
                    <a:gd name="connsiteY8" fmla="*/ 28974 h 1987260"/>
                    <a:gd name="connsiteX9" fmla="*/ 1050329 w 1727221"/>
                    <a:gd name="connsiteY9" fmla="*/ 5454 h 1987260"/>
                    <a:gd name="connsiteX10" fmla="*/ 1140749 w 1727221"/>
                    <a:gd name="connsiteY10" fmla="*/ 136801 h 1987260"/>
                    <a:gd name="connsiteX11" fmla="*/ 1275120 w 1727221"/>
                    <a:gd name="connsiteY11" fmla="*/ 212460 h 1987260"/>
                    <a:gd name="connsiteX12" fmla="*/ 1539662 w 1727221"/>
                    <a:gd name="connsiteY12" fmla="*/ 573773 h 1987260"/>
                    <a:gd name="connsiteX13" fmla="*/ 1569055 w 1727221"/>
                    <a:gd name="connsiteY13" fmla="*/ 1005829 h 1987260"/>
                    <a:gd name="connsiteX14" fmla="*/ 1598449 w 1727221"/>
                    <a:gd name="connsiteY14" fmla="*/ 1122151 h 1987260"/>
                    <a:gd name="connsiteX15" fmla="*/ 1727221 w 1727221"/>
                    <a:gd name="connsiteY15" fmla="*/ 1234640 h 1987260"/>
                    <a:gd name="connsiteX16" fmla="*/ 1665914 w 1727221"/>
                    <a:gd name="connsiteY16" fmla="*/ 1987260 h 1987260"/>
                    <a:gd name="connsiteX17" fmla="*/ 1301154 w 1727221"/>
                    <a:gd name="connsiteY17" fmla="*/ 1758092 h 1987260"/>
                    <a:gd name="connsiteX18" fmla="*/ 1155586 w 1727221"/>
                    <a:gd name="connsiteY18" fmla="*/ 1624257 h 1987260"/>
                    <a:gd name="connsiteX19" fmla="*/ 1012257 w 1727221"/>
                    <a:gd name="connsiteY19" fmla="*/ 1532221 h 1987260"/>
                    <a:gd name="connsiteX20" fmla="*/ 819622 w 1727221"/>
                    <a:gd name="connsiteY20" fmla="*/ 1407462 h 1987260"/>
                    <a:gd name="connsiteX21" fmla="*/ 464698 w 1727221"/>
                    <a:gd name="connsiteY21" fmla="*/ 1104256 h 1987260"/>
                    <a:gd name="connsiteX22" fmla="*/ 373998 w 1727221"/>
                    <a:gd name="connsiteY22" fmla="*/ 1068464 h 1987260"/>
                    <a:gd name="connsiteX23" fmla="*/ 271540 w 1727221"/>
                    <a:gd name="connsiteY23" fmla="*/ 1072397 h 1987260"/>
                    <a:gd name="connsiteX24" fmla="*/ 254744 w 1727221"/>
                    <a:gd name="connsiteY24" fmla="*/ 973872 h 1987260"/>
                    <a:gd name="connsiteX25" fmla="*/ 219472 w 1727221"/>
                    <a:gd name="connsiteY25" fmla="*/ 1008641 h 1987260"/>
                    <a:gd name="connsiteX26" fmla="*/ 109736 w 1727221"/>
                    <a:gd name="connsiteY26" fmla="*/ 892063 h 1987260"/>
                    <a:gd name="connsiteX27" fmla="*/ 132131 w 1727221"/>
                    <a:gd name="connsiteY27" fmla="*/ 800027 h 1987260"/>
                    <a:gd name="connsiteX28" fmla="*/ 239627 w 1727221"/>
                    <a:gd name="connsiteY28" fmla="*/ 808208 h 1987260"/>
                    <a:gd name="connsiteX29" fmla="*/ 230669 w 1727221"/>
                    <a:gd name="connsiteY29" fmla="*/ 763213 h 1987260"/>
                    <a:gd name="connsiteX30" fmla="*/ 51508 w 1727221"/>
                    <a:gd name="connsiteY30" fmla="*/ 642544 h 1987260"/>
                    <a:gd name="connsiteX31" fmla="*/ 67185 w 1727221"/>
                    <a:gd name="connsiteY31" fmla="*/ 495287 h 1987260"/>
                    <a:gd name="connsiteX32" fmla="*/ 0 w 1727221"/>
                    <a:gd name="connsiteY32" fmla="*/ 384845 h 1987260"/>
                    <a:gd name="connsiteX33" fmla="*/ 36392 w 1727221"/>
                    <a:gd name="connsiteY33" fmla="*/ 345061 h 1987260"/>
                    <a:gd name="connsiteX34" fmla="*/ 40591 w 1727221"/>
                    <a:gd name="connsiteY34" fmla="*/ 287538 h 1987260"/>
                    <a:gd name="connsiteX35" fmla="*/ 107776 w 1727221"/>
                    <a:gd name="connsiteY35"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203244 w 1727221"/>
                    <a:gd name="connsiteY6" fmla="*/ 555025 h 1987260"/>
                    <a:gd name="connsiteX7" fmla="*/ 1113741 w 1727221"/>
                    <a:gd name="connsiteY7" fmla="*/ 365415 h 1987260"/>
                    <a:gd name="connsiteX8" fmla="*/ 1027374 w 1727221"/>
                    <a:gd name="connsiteY8" fmla="*/ 314284 h 1987260"/>
                    <a:gd name="connsiteX9" fmla="*/ 998820 w 1727221"/>
                    <a:gd name="connsiteY9" fmla="*/ 28974 h 1987260"/>
                    <a:gd name="connsiteX10" fmla="*/ 1050329 w 1727221"/>
                    <a:gd name="connsiteY10" fmla="*/ 5454 h 1987260"/>
                    <a:gd name="connsiteX11" fmla="*/ 1140749 w 1727221"/>
                    <a:gd name="connsiteY11" fmla="*/ 136801 h 1987260"/>
                    <a:gd name="connsiteX12" fmla="*/ 1275120 w 1727221"/>
                    <a:gd name="connsiteY12" fmla="*/ 212460 h 1987260"/>
                    <a:gd name="connsiteX13" fmla="*/ 1539662 w 1727221"/>
                    <a:gd name="connsiteY13" fmla="*/ 573773 h 1987260"/>
                    <a:gd name="connsiteX14" fmla="*/ 1569055 w 1727221"/>
                    <a:gd name="connsiteY14" fmla="*/ 1005829 h 1987260"/>
                    <a:gd name="connsiteX15" fmla="*/ 1598449 w 1727221"/>
                    <a:gd name="connsiteY15" fmla="*/ 1122151 h 1987260"/>
                    <a:gd name="connsiteX16" fmla="*/ 1727221 w 1727221"/>
                    <a:gd name="connsiteY16" fmla="*/ 1234640 h 1987260"/>
                    <a:gd name="connsiteX17" fmla="*/ 1665914 w 1727221"/>
                    <a:gd name="connsiteY17" fmla="*/ 1987260 h 1987260"/>
                    <a:gd name="connsiteX18" fmla="*/ 1301154 w 1727221"/>
                    <a:gd name="connsiteY18" fmla="*/ 1758092 h 1987260"/>
                    <a:gd name="connsiteX19" fmla="*/ 1155586 w 1727221"/>
                    <a:gd name="connsiteY19" fmla="*/ 1624257 h 1987260"/>
                    <a:gd name="connsiteX20" fmla="*/ 1012257 w 1727221"/>
                    <a:gd name="connsiteY20" fmla="*/ 1532221 h 1987260"/>
                    <a:gd name="connsiteX21" fmla="*/ 819622 w 1727221"/>
                    <a:gd name="connsiteY21" fmla="*/ 1407462 h 1987260"/>
                    <a:gd name="connsiteX22" fmla="*/ 464698 w 1727221"/>
                    <a:gd name="connsiteY22" fmla="*/ 1104256 h 1987260"/>
                    <a:gd name="connsiteX23" fmla="*/ 373998 w 1727221"/>
                    <a:gd name="connsiteY23" fmla="*/ 1068464 h 1987260"/>
                    <a:gd name="connsiteX24" fmla="*/ 271540 w 1727221"/>
                    <a:gd name="connsiteY24" fmla="*/ 1072397 h 1987260"/>
                    <a:gd name="connsiteX25" fmla="*/ 254744 w 1727221"/>
                    <a:gd name="connsiteY25" fmla="*/ 973872 h 1987260"/>
                    <a:gd name="connsiteX26" fmla="*/ 219472 w 1727221"/>
                    <a:gd name="connsiteY26" fmla="*/ 1008641 h 1987260"/>
                    <a:gd name="connsiteX27" fmla="*/ 109736 w 1727221"/>
                    <a:gd name="connsiteY27" fmla="*/ 892063 h 1987260"/>
                    <a:gd name="connsiteX28" fmla="*/ 132131 w 1727221"/>
                    <a:gd name="connsiteY28" fmla="*/ 800027 h 1987260"/>
                    <a:gd name="connsiteX29" fmla="*/ 239627 w 1727221"/>
                    <a:gd name="connsiteY29" fmla="*/ 808208 h 1987260"/>
                    <a:gd name="connsiteX30" fmla="*/ 230669 w 1727221"/>
                    <a:gd name="connsiteY30" fmla="*/ 763213 h 1987260"/>
                    <a:gd name="connsiteX31" fmla="*/ 51508 w 1727221"/>
                    <a:gd name="connsiteY31" fmla="*/ 642544 h 1987260"/>
                    <a:gd name="connsiteX32" fmla="*/ 67185 w 1727221"/>
                    <a:gd name="connsiteY32" fmla="*/ 495287 h 1987260"/>
                    <a:gd name="connsiteX33" fmla="*/ 0 w 1727221"/>
                    <a:gd name="connsiteY33" fmla="*/ 384845 h 1987260"/>
                    <a:gd name="connsiteX34" fmla="*/ 36392 w 1727221"/>
                    <a:gd name="connsiteY34" fmla="*/ 345061 h 1987260"/>
                    <a:gd name="connsiteX35" fmla="*/ 40591 w 1727221"/>
                    <a:gd name="connsiteY35" fmla="*/ 287538 h 1987260"/>
                    <a:gd name="connsiteX36" fmla="*/ 107776 w 1727221"/>
                    <a:gd name="connsiteY36"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203244 w 1727221"/>
                    <a:gd name="connsiteY7" fmla="*/ 555025 h 1987260"/>
                    <a:gd name="connsiteX8" fmla="*/ 1113741 w 1727221"/>
                    <a:gd name="connsiteY8" fmla="*/ 365415 h 1987260"/>
                    <a:gd name="connsiteX9" fmla="*/ 1027374 w 1727221"/>
                    <a:gd name="connsiteY9" fmla="*/ 314284 h 1987260"/>
                    <a:gd name="connsiteX10" fmla="*/ 998820 w 1727221"/>
                    <a:gd name="connsiteY10" fmla="*/ 28974 h 1987260"/>
                    <a:gd name="connsiteX11" fmla="*/ 1050329 w 1727221"/>
                    <a:gd name="connsiteY11" fmla="*/ 5454 h 1987260"/>
                    <a:gd name="connsiteX12" fmla="*/ 1140749 w 1727221"/>
                    <a:gd name="connsiteY12" fmla="*/ 136801 h 1987260"/>
                    <a:gd name="connsiteX13" fmla="*/ 1275120 w 1727221"/>
                    <a:gd name="connsiteY13" fmla="*/ 212460 h 1987260"/>
                    <a:gd name="connsiteX14" fmla="*/ 1539662 w 1727221"/>
                    <a:gd name="connsiteY14" fmla="*/ 573773 h 1987260"/>
                    <a:gd name="connsiteX15" fmla="*/ 1569055 w 1727221"/>
                    <a:gd name="connsiteY15" fmla="*/ 1005829 h 1987260"/>
                    <a:gd name="connsiteX16" fmla="*/ 1598449 w 1727221"/>
                    <a:gd name="connsiteY16" fmla="*/ 1122151 h 1987260"/>
                    <a:gd name="connsiteX17" fmla="*/ 1727221 w 1727221"/>
                    <a:gd name="connsiteY17" fmla="*/ 1234640 h 1987260"/>
                    <a:gd name="connsiteX18" fmla="*/ 1665914 w 1727221"/>
                    <a:gd name="connsiteY18" fmla="*/ 1987260 h 1987260"/>
                    <a:gd name="connsiteX19" fmla="*/ 1301154 w 1727221"/>
                    <a:gd name="connsiteY19" fmla="*/ 1758092 h 1987260"/>
                    <a:gd name="connsiteX20" fmla="*/ 1155586 w 1727221"/>
                    <a:gd name="connsiteY20" fmla="*/ 1624257 h 1987260"/>
                    <a:gd name="connsiteX21" fmla="*/ 1012257 w 1727221"/>
                    <a:gd name="connsiteY21" fmla="*/ 1532221 h 1987260"/>
                    <a:gd name="connsiteX22" fmla="*/ 819622 w 1727221"/>
                    <a:gd name="connsiteY22" fmla="*/ 1407462 h 1987260"/>
                    <a:gd name="connsiteX23" fmla="*/ 464698 w 1727221"/>
                    <a:gd name="connsiteY23" fmla="*/ 1104256 h 1987260"/>
                    <a:gd name="connsiteX24" fmla="*/ 373998 w 1727221"/>
                    <a:gd name="connsiteY24" fmla="*/ 1068464 h 1987260"/>
                    <a:gd name="connsiteX25" fmla="*/ 271540 w 1727221"/>
                    <a:gd name="connsiteY25" fmla="*/ 1072397 h 1987260"/>
                    <a:gd name="connsiteX26" fmla="*/ 254744 w 1727221"/>
                    <a:gd name="connsiteY26" fmla="*/ 973872 h 1987260"/>
                    <a:gd name="connsiteX27" fmla="*/ 219472 w 1727221"/>
                    <a:gd name="connsiteY27" fmla="*/ 1008641 h 1987260"/>
                    <a:gd name="connsiteX28" fmla="*/ 109736 w 1727221"/>
                    <a:gd name="connsiteY28" fmla="*/ 892063 h 1987260"/>
                    <a:gd name="connsiteX29" fmla="*/ 132131 w 1727221"/>
                    <a:gd name="connsiteY29" fmla="*/ 800027 h 1987260"/>
                    <a:gd name="connsiteX30" fmla="*/ 239627 w 1727221"/>
                    <a:gd name="connsiteY30" fmla="*/ 808208 h 1987260"/>
                    <a:gd name="connsiteX31" fmla="*/ 230669 w 1727221"/>
                    <a:gd name="connsiteY31" fmla="*/ 763213 h 1987260"/>
                    <a:gd name="connsiteX32" fmla="*/ 51508 w 1727221"/>
                    <a:gd name="connsiteY32" fmla="*/ 642544 h 1987260"/>
                    <a:gd name="connsiteX33" fmla="*/ 67185 w 1727221"/>
                    <a:gd name="connsiteY33" fmla="*/ 495287 h 1987260"/>
                    <a:gd name="connsiteX34" fmla="*/ 0 w 1727221"/>
                    <a:gd name="connsiteY34" fmla="*/ 384845 h 1987260"/>
                    <a:gd name="connsiteX35" fmla="*/ 36392 w 1727221"/>
                    <a:gd name="connsiteY35" fmla="*/ 345061 h 1987260"/>
                    <a:gd name="connsiteX36" fmla="*/ 40591 w 1727221"/>
                    <a:gd name="connsiteY36" fmla="*/ 287538 h 1987260"/>
                    <a:gd name="connsiteX37" fmla="*/ 107776 w 1727221"/>
                    <a:gd name="connsiteY37"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35772 w 1727221"/>
                    <a:gd name="connsiteY7" fmla="*/ 442111 h 1987260"/>
                    <a:gd name="connsiteX8" fmla="*/ 1203244 w 1727221"/>
                    <a:gd name="connsiteY8" fmla="*/ 555025 h 1987260"/>
                    <a:gd name="connsiteX9" fmla="*/ 1113741 w 1727221"/>
                    <a:gd name="connsiteY9" fmla="*/ 365415 h 1987260"/>
                    <a:gd name="connsiteX10" fmla="*/ 1027374 w 1727221"/>
                    <a:gd name="connsiteY10" fmla="*/ 314284 h 1987260"/>
                    <a:gd name="connsiteX11" fmla="*/ 998820 w 1727221"/>
                    <a:gd name="connsiteY11" fmla="*/ 28974 h 1987260"/>
                    <a:gd name="connsiteX12" fmla="*/ 1050329 w 1727221"/>
                    <a:gd name="connsiteY12" fmla="*/ 5454 h 1987260"/>
                    <a:gd name="connsiteX13" fmla="*/ 1140749 w 1727221"/>
                    <a:gd name="connsiteY13" fmla="*/ 136801 h 1987260"/>
                    <a:gd name="connsiteX14" fmla="*/ 1275120 w 1727221"/>
                    <a:gd name="connsiteY14" fmla="*/ 212460 h 1987260"/>
                    <a:gd name="connsiteX15" fmla="*/ 1539662 w 1727221"/>
                    <a:gd name="connsiteY15" fmla="*/ 573773 h 1987260"/>
                    <a:gd name="connsiteX16" fmla="*/ 1569055 w 1727221"/>
                    <a:gd name="connsiteY16" fmla="*/ 1005829 h 1987260"/>
                    <a:gd name="connsiteX17" fmla="*/ 1598449 w 1727221"/>
                    <a:gd name="connsiteY17" fmla="*/ 1122151 h 1987260"/>
                    <a:gd name="connsiteX18" fmla="*/ 1727221 w 1727221"/>
                    <a:gd name="connsiteY18" fmla="*/ 1234640 h 1987260"/>
                    <a:gd name="connsiteX19" fmla="*/ 1665914 w 1727221"/>
                    <a:gd name="connsiteY19" fmla="*/ 1987260 h 1987260"/>
                    <a:gd name="connsiteX20" fmla="*/ 1301154 w 1727221"/>
                    <a:gd name="connsiteY20" fmla="*/ 1758092 h 1987260"/>
                    <a:gd name="connsiteX21" fmla="*/ 1155586 w 1727221"/>
                    <a:gd name="connsiteY21" fmla="*/ 1624257 h 1987260"/>
                    <a:gd name="connsiteX22" fmla="*/ 1012257 w 1727221"/>
                    <a:gd name="connsiteY22" fmla="*/ 1532221 h 1987260"/>
                    <a:gd name="connsiteX23" fmla="*/ 819622 w 1727221"/>
                    <a:gd name="connsiteY23" fmla="*/ 1407462 h 1987260"/>
                    <a:gd name="connsiteX24" fmla="*/ 464698 w 1727221"/>
                    <a:gd name="connsiteY24" fmla="*/ 1104256 h 1987260"/>
                    <a:gd name="connsiteX25" fmla="*/ 373998 w 1727221"/>
                    <a:gd name="connsiteY25" fmla="*/ 1068464 h 1987260"/>
                    <a:gd name="connsiteX26" fmla="*/ 271540 w 1727221"/>
                    <a:gd name="connsiteY26" fmla="*/ 1072397 h 1987260"/>
                    <a:gd name="connsiteX27" fmla="*/ 254744 w 1727221"/>
                    <a:gd name="connsiteY27" fmla="*/ 973872 h 1987260"/>
                    <a:gd name="connsiteX28" fmla="*/ 219472 w 1727221"/>
                    <a:gd name="connsiteY28" fmla="*/ 1008641 h 1987260"/>
                    <a:gd name="connsiteX29" fmla="*/ 109736 w 1727221"/>
                    <a:gd name="connsiteY29" fmla="*/ 892063 h 1987260"/>
                    <a:gd name="connsiteX30" fmla="*/ 132131 w 1727221"/>
                    <a:gd name="connsiteY30" fmla="*/ 800027 h 1987260"/>
                    <a:gd name="connsiteX31" fmla="*/ 239627 w 1727221"/>
                    <a:gd name="connsiteY31" fmla="*/ 808208 h 1987260"/>
                    <a:gd name="connsiteX32" fmla="*/ 230669 w 1727221"/>
                    <a:gd name="connsiteY32" fmla="*/ 763213 h 1987260"/>
                    <a:gd name="connsiteX33" fmla="*/ 51508 w 1727221"/>
                    <a:gd name="connsiteY33" fmla="*/ 642544 h 1987260"/>
                    <a:gd name="connsiteX34" fmla="*/ 67185 w 1727221"/>
                    <a:gd name="connsiteY34" fmla="*/ 495287 h 1987260"/>
                    <a:gd name="connsiteX35" fmla="*/ 0 w 1727221"/>
                    <a:gd name="connsiteY35" fmla="*/ 384845 h 1987260"/>
                    <a:gd name="connsiteX36" fmla="*/ 36392 w 1727221"/>
                    <a:gd name="connsiteY36" fmla="*/ 345061 h 1987260"/>
                    <a:gd name="connsiteX37" fmla="*/ 40591 w 1727221"/>
                    <a:gd name="connsiteY37" fmla="*/ 287538 h 1987260"/>
                    <a:gd name="connsiteX38" fmla="*/ 107776 w 1727221"/>
                    <a:gd name="connsiteY38"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35772 w 1727221"/>
                    <a:gd name="connsiteY8" fmla="*/ 442111 h 1987260"/>
                    <a:gd name="connsiteX9" fmla="*/ 1203244 w 1727221"/>
                    <a:gd name="connsiteY9" fmla="*/ 555025 h 1987260"/>
                    <a:gd name="connsiteX10" fmla="*/ 1113741 w 1727221"/>
                    <a:gd name="connsiteY10" fmla="*/ 365415 h 1987260"/>
                    <a:gd name="connsiteX11" fmla="*/ 1027374 w 1727221"/>
                    <a:gd name="connsiteY11" fmla="*/ 314284 h 1987260"/>
                    <a:gd name="connsiteX12" fmla="*/ 998820 w 1727221"/>
                    <a:gd name="connsiteY12" fmla="*/ 28974 h 1987260"/>
                    <a:gd name="connsiteX13" fmla="*/ 1050329 w 1727221"/>
                    <a:gd name="connsiteY13" fmla="*/ 5454 h 1987260"/>
                    <a:gd name="connsiteX14" fmla="*/ 1140749 w 1727221"/>
                    <a:gd name="connsiteY14" fmla="*/ 136801 h 1987260"/>
                    <a:gd name="connsiteX15" fmla="*/ 1275120 w 1727221"/>
                    <a:gd name="connsiteY15" fmla="*/ 212460 h 1987260"/>
                    <a:gd name="connsiteX16" fmla="*/ 1539662 w 1727221"/>
                    <a:gd name="connsiteY16" fmla="*/ 573773 h 1987260"/>
                    <a:gd name="connsiteX17" fmla="*/ 1569055 w 1727221"/>
                    <a:gd name="connsiteY17" fmla="*/ 1005829 h 1987260"/>
                    <a:gd name="connsiteX18" fmla="*/ 1598449 w 1727221"/>
                    <a:gd name="connsiteY18" fmla="*/ 1122151 h 1987260"/>
                    <a:gd name="connsiteX19" fmla="*/ 1727221 w 1727221"/>
                    <a:gd name="connsiteY19" fmla="*/ 1234640 h 1987260"/>
                    <a:gd name="connsiteX20" fmla="*/ 1665914 w 1727221"/>
                    <a:gd name="connsiteY20" fmla="*/ 1987260 h 1987260"/>
                    <a:gd name="connsiteX21" fmla="*/ 1301154 w 1727221"/>
                    <a:gd name="connsiteY21" fmla="*/ 1758092 h 1987260"/>
                    <a:gd name="connsiteX22" fmla="*/ 1155586 w 1727221"/>
                    <a:gd name="connsiteY22" fmla="*/ 1624257 h 1987260"/>
                    <a:gd name="connsiteX23" fmla="*/ 1012257 w 1727221"/>
                    <a:gd name="connsiteY23" fmla="*/ 1532221 h 1987260"/>
                    <a:gd name="connsiteX24" fmla="*/ 819622 w 1727221"/>
                    <a:gd name="connsiteY24" fmla="*/ 1407462 h 1987260"/>
                    <a:gd name="connsiteX25" fmla="*/ 464698 w 1727221"/>
                    <a:gd name="connsiteY25" fmla="*/ 1104256 h 1987260"/>
                    <a:gd name="connsiteX26" fmla="*/ 373998 w 1727221"/>
                    <a:gd name="connsiteY26" fmla="*/ 1068464 h 1987260"/>
                    <a:gd name="connsiteX27" fmla="*/ 271540 w 1727221"/>
                    <a:gd name="connsiteY27" fmla="*/ 1072397 h 1987260"/>
                    <a:gd name="connsiteX28" fmla="*/ 254744 w 1727221"/>
                    <a:gd name="connsiteY28" fmla="*/ 973872 h 1987260"/>
                    <a:gd name="connsiteX29" fmla="*/ 219472 w 1727221"/>
                    <a:gd name="connsiteY29" fmla="*/ 1008641 h 1987260"/>
                    <a:gd name="connsiteX30" fmla="*/ 109736 w 1727221"/>
                    <a:gd name="connsiteY30" fmla="*/ 892063 h 1987260"/>
                    <a:gd name="connsiteX31" fmla="*/ 132131 w 1727221"/>
                    <a:gd name="connsiteY31" fmla="*/ 800027 h 1987260"/>
                    <a:gd name="connsiteX32" fmla="*/ 239627 w 1727221"/>
                    <a:gd name="connsiteY32" fmla="*/ 808208 h 1987260"/>
                    <a:gd name="connsiteX33" fmla="*/ 230669 w 1727221"/>
                    <a:gd name="connsiteY33" fmla="*/ 763213 h 1987260"/>
                    <a:gd name="connsiteX34" fmla="*/ 51508 w 1727221"/>
                    <a:gd name="connsiteY34" fmla="*/ 642544 h 1987260"/>
                    <a:gd name="connsiteX35" fmla="*/ 67185 w 1727221"/>
                    <a:gd name="connsiteY35" fmla="*/ 495287 h 1987260"/>
                    <a:gd name="connsiteX36" fmla="*/ 0 w 1727221"/>
                    <a:gd name="connsiteY36" fmla="*/ 384845 h 1987260"/>
                    <a:gd name="connsiteX37" fmla="*/ 36392 w 1727221"/>
                    <a:gd name="connsiteY37" fmla="*/ 345061 h 1987260"/>
                    <a:gd name="connsiteX38" fmla="*/ 40591 w 1727221"/>
                    <a:gd name="connsiteY38" fmla="*/ 287538 h 1987260"/>
                    <a:gd name="connsiteX39" fmla="*/ 107776 w 1727221"/>
                    <a:gd name="connsiteY39"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856612 w 1727221"/>
                    <a:gd name="connsiteY8" fmla="*/ 810253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86161 w 1727221"/>
                    <a:gd name="connsiteY7" fmla="*/ 902289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55586 w 1727221"/>
                    <a:gd name="connsiteY23" fmla="*/ 1624257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54744 w 1727221"/>
                    <a:gd name="connsiteY29" fmla="*/ 973872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7776 w 1727221"/>
                    <a:gd name="connsiteY0" fmla="*/ 213662 h 1987260"/>
                    <a:gd name="connsiteX1" fmla="*/ 164764 w 1727221"/>
                    <a:gd name="connsiteY1" fmla="*/ 205448 h 1987260"/>
                    <a:gd name="connsiteX2" fmla="*/ 237948 w 1727221"/>
                    <a:gd name="connsiteY2" fmla="*/ 798467 h 1987260"/>
                    <a:gd name="connsiteX3" fmla="*/ 266727 w 1727221"/>
                    <a:gd name="connsiteY3" fmla="*/ 876724 h 1987260"/>
                    <a:gd name="connsiteX4" fmla="*/ 259819 w 1727221"/>
                    <a:gd name="connsiteY4" fmla="*/ 971853 h 1987260"/>
                    <a:gd name="connsiteX5" fmla="*/ 271540 w 1727221"/>
                    <a:gd name="connsiteY5" fmla="*/ 1071218 h 1987260"/>
                    <a:gd name="connsiteX6" fmla="*/ 1044170 w 1727221"/>
                    <a:gd name="connsiteY6" fmla="*/ 1009471 h 1987260"/>
                    <a:gd name="connsiteX7" fmla="*/ 1074964 w 1727221"/>
                    <a:gd name="connsiteY7" fmla="*/ 861384 h 1987260"/>
                    <a:gd name="connsiteX8" fmla="*/ 1072165 w 1727221"/>
                    <a:gd name="connsiteY8" fmla="*/ 777018 h 1987260"/>
                    <a:gd name="connsiteX9" fmla="*/ 1035772 w 1727221"/>
                    <a:gd name="connsiteY9" fmla="*/ 442111 h 1987260"/>
                    <a:gd name="connsiteX10" fmla="*/ 1203244 w 1727221"/>
                    <a:gd name="connsiteY10" fmla="*/ 555025 h 1987260"/>
                    <a:gd name="connsiteX11" fmla="*/ 1113741 w 1727221"/>
                    <a:gd name="connsiteY11" fmla="*/ 365415 h 1987260"/>
                    <a:gd name="connsiteX12" fmla="*/ 1027374 w 1727221"/>
                    <a:gd name="connsiteY12" fmla="*/ 314284 h 1987260"/>
                    <a:gd name="connsiteX13" fmla="*/ 998820 w 1727221"/>
                    <a:gd name="connsiteY13" fmla="*/ 28974 h 1987260"/>
                    <a:gd name="connsiteX14" fmla="*/ 1050329 w 1727221"/>
                    <a:gd name="connsiteY14" fmla="*/ 5454 h 1987260"/>
                    <a:gd name="connsiteX15" fmla="*/ 1140749 w 1727221"/>
                    <a:gd name="connsiteY15" fmla="*/ 136801 h 1987260"/>
                    <a:gd name="connsiteX16" fmla="*/ 1275120 w 1727221"/>
                    <a:gd name="connsiteY16" fmla="*/ 212460 h 1987260"/>
                    <a:gd name="connsiteX17" fmla="*/ 1539662 w 1727221"/>
                    <a:gd name="connsiteY17" fmla="*/ 573773 h 1987260"/>
                    <a:gd name="connsiteX18" fmla="*/ 1569055 w 1727221"/>
                    <a:gd name="connsiteY18" fmla="*/ 1005829 h 1987260"/>
                    <a:gd name="connsiteX19" fmla="*/ 1598449 w 1727221"/>
                    <a:gd name="connsiteY19" fmla="*/ 1122151 h 1987260"/>
                    <a:gd name="connsiteX20" fmla="*/ 1727221 w 1727221"/>
                    <a:gd name="connsiteY20" fmla="*/ 1234640 h 1987260"/>
                    <a:gd name="connsiteX21" fmla="*/ 1665914 w 1727221"/>
                    <a:gd name="connsiteY21" fmla="*/ 1987260 h 1987260"/>
                    <a:gd name="connsiteX22" fmla="*/ 1301154 w 1727221"/>
                    <a:gd name="connsiteY22" fmla="*/ 1758092 h 1987260"/>
                    <a:gd name="connsiteX23" fmla="*/ 1133191 w 1727221"/>
                    <a:gd name="connsiteY23" fmla="*/ 1603805 h 1987260"/>
                    <a:gd name="connsiteX24" fmla="*/ 1012257 w 1727221"/>
                    <a:gd name="connsiteY24" fmla="*/ 1532221 h 1987260"/>
                    <a:gd name="connsiteX25" fmla="*/ 819622 w 1727221"/>
                    <a:gd name="connsiteY25" fmla="*/ 1407462 h 1987260"/>
                    <a:gd name="connsiteX26" fmla="*/ 464698 w 1727221"/>
                    <a:gd name="connsiteY26" fmla="*/ 1104256 h 1987260"/>
                    <a:gd name="connsiteX27" fmla="*/ 373998 w 1727221"/>
                    <a:gd name="connsiteY27" fmla="*/ 1068464 h 1987260"/>
                    <a:gd name="connsiteX28" fmla="*/ 271540 w 1727221"/>
                    <a:gd name="connsiteY28" fmla="*/ 1072397 h 1987260"/>
                    <a:gd name="connsiteX29" fmla="*/ 265942 w 1727221"/>
                    <a:gd name="connsiteY29" fmla="*/ 1025003 h 1987260"/>
                    <a:gd name="connsiteX30" fmla="*/ 219472 w 1727221"/>
                    <a:gd name="connsiteY30" fmla="*/ 1008641 h 1987260"/>
                    <a:gd name="connsiteX31" fmla="*/ 109736 w 1727221"/>
                    <a:gd name="connsiteY31" fmla="*/ 892063 h 1987260"/>
                    <a:gd name="connsiteX32" fmla="*/ 132131 w 1727221"/>
                    <a:gd name="connsiteY32" fmla="*/ 800027 h 1987260"/>
                    <a:gd name="connsiteX33" fmla="*/ 239627 w 1727221"/>
                    <a:gd name="connsiteY33" fmla="*/ 808208 h 1987260"/>
                    <a:gd name="connsiteX34" fmla="*/ 230669 w 1727221"/>
                    <a:gd name="connsiteY34" fmla="*/ 763213 h 1987260"/>
                    <a:gd name="connsiteX35" fmla="*/ 51508 w 1727221"/>
                    <a:gd name="connsiteY35" fmla="*/ 642544 h 1987260"/>
                    <a:gd name="connsiteX36" fmla="*/ 67185 w 1727221"/>
                    <a:gd name="connsiteY36" fmla="*/ 495287 h 1987260"/>
                    <a:gd name="connsiteX37" fmla="*/ 0 w 1727221"/>
                    <a:gd name="connsiteY37" fmla="*/ 384845 h 1987260"/>
                    <a:gd name="connsiteX38" fmla="*/ 36392 w 1727221"/>
                    <a:gd name="connsiteY38" fmla="*/ 345061 h 1987260"/>
                    <a:gd name="connsiteX39" fmla="*/ 40591 w 1727221"/>
                    <a:gd name="connsiteY39" fmla="*/ 287538 h 1987260"/>
                    <a:gd name="connsiteX40" fmla="*/ 107776 w 1727221"/>
                    <a:gd name="connsiteY40" fmla="*/ 213662 h 1987260"/>
                    <a:gd name="connsiteX0" fmla="*/ 109642 w 1729087"/>
                    <a:gd name="connsiteY0" fmla="*/ 213662 h 1987260"/>
                    <a:gd name="connsiteX1" fmla="*/ 166630 w 1729087"/>
                    <a:gd name="connsiteY1" fmla="*/ 205448 h 1987260"/>
                    <a:gd name="connsiteX2" fmla="*/ 239814 w 1729087"/>
                    <a:gd name="connsiteY2" fmla="*/ 798467 h 1987260"/>
                    <a:gd name="connsiteX3" fmla="*/ 268593 w 1729087"/>
                    <a:gd name="connsiteY3" fmla="*/ 876724 h 1987260"/>
                    <a:gd name="connsiteX4" fmla="*/ 261685 w 1729087"/>
                    <a:gd name="connsiteY4" fmla="*/ 971853 h 1987260"/>
                    <a:gd name="connsiteX5" fmla="*/ 273406 w 1729087"/>
                    <a:gd name="connsiteY5" fmla="*/ 1071218 h 1987260"/>
                    <a:gd name="connsiteX6" fmla="*/ 1046036 w 1729087"/>
                    <a:gd name="connsiteY6" fmla="*/ 1009471 h 1987260"/>
                    <a:gd name="connsiteX7" fmla="*/ 1076830 w 1729087"/>
                    <a:gd name="connsiteY7" fmla="*/ 861384 h 1987260"/>
                    <a:gd name="connsiteX8" fmla="*/ 1074031 w 1729087"/>
                    <a:gd name="connsiteY8" fmla="*/ 777018 h 1987260"/>
                    <a:gd name="connsiteX9" fmla="*/ 1037638 w 1729087"/>
                    <a:gd name="connsiteY9" fmla="*/ 442111 h 1987260"/>
                    <a:gd name="connsiteX10" fmla="*/ 1205110 w 1729087"/>
                    <a:gd name="connsiteY10" fmla="*/ 555025 h 1987260"/>
                    <a:gd name="connsiteX11" fmla="*/ 1115607 w 1729087"/>
                    <a:gd name="connsiteY11" fmla="*/ 365415 h 1987260"/>
                    <a:gd name="connsiteX12" fmla="*/ 1029240 w 1729087"/>
                    <a:gd name="connsiteY12" fmla="*/ 314284 h 1987260"/>
                    <a:gd name="connsiteX13" fmla="*/ 1000686 w 1729087"/>
                    <a:gd name="connsiteY13" fmla="*/ 28974 h 1987260"/>
                    <a:gd name="connsiteX14" fmla="*/ 1052195 w 1729087"/>
                    <a:gd name="connsiteY14" fmla="*/ 5454 h 1987260"/>
                    <a:gd name="connsiteX15" fmla="*/ 1142615 w 1729087"/>
                    <a:gd name="connsiteY15" fmla="*/ 136801 h 1987260"/>
                    <a:gd name="connsiteX16" fmla="*/ 1276986 w 1729087"/>
                    <a:gd name="connsiteY16" fmla="*/ 212460 h 1987260"/>
                    <a:gd name="connsiteX17" fmla="*/ 1541528 w 1729087"/>
                    <a:gd name="connsiteY17" fmla="*/ 573773 h 1987260"/>
                    <a:gd name="connsiteX18" fmla="*/ 1570921 w 1729087"/>
                    <a:gd name="connsiteY18" fmla="*/ 1005829 h 1987260"/>
                    <a:gd name="connsiteX19" fmla="*/ 1600315 w 1729087"/>
                    <a:gd name="connsiteY19" fmla="*/ 1122151 h 1987260"/>
                    <a:gd name="connsiteX20" fmla="*/ 1729087 w 1729087"/>
                    <a:gd name="connsiteY20" fmla="*/ 1234640 h 1987260"/>
                    <a:gd name="connsiteX21" fmla="*/ 1667780 w 1729087"/>
                    <a:gd name="connsiteY21" fmla="*/ 1987260 h 1987260"/>
                    <a:gd name="connsiteX22" fmla="*/ 1303020 w 1729087"/>
                    <a:gd name="connsiteY22" fmla="*/ 1758092 h 1987260"/>
                    <a:gd name="connsiteX23" fmla="*/ 1135057 w 1729087"/>
                    <a:gd name="connsiteY23" fmla="*/ 1603805 h 1987260"/>
                    <a:gd name="connsiteX24" fmla="*/ 1014123 w 1729087"/>
                    <a:gd name="connsiteY24" fmla="*/ 1532221 h 1987260"/>
                    <a:gd name="connsiteX25" fmla="*/ 821488 w 1729087"/>
                    <a:gd name="connsiteY25" fmla="*/ 1407462 h 1987260"/>
                    <a:gd name="connsiteX26" fmla="*/ 466564 w 1729087"/>
                    <a:gd name="connsiteY26" fmla="*/ 1104256 h 1987260"/>
                    <a:gd name="connsiteX27" fmla="*/ 375864 w 1729087"/>
                    <a:gd name="connsiteY27" fmla="*/ 1068464 h 1987260"/>
                    <a:gd name="connsiteX28" fmla="*/ 273406 w 1729087"/>
                    <a:gd name="connsiteY28" fmla="*/ 1072397 h 1987260"/>
                    <a:gd name="connsiteX29" fmla="*/ 267808 w 1729087"/>
                    <a:gd name="connsiteY29" fmla="*/ 1025003 h 1987260"/>
                    <a:gd name="connsiteX30" fmla="*/ 221338 w 1729087"/>
                    <a:gd name="connsiteY30" fmla="*/ 1008641 h 1987260"/>
                    <a:gd name="connsiteX31" fmla="*/ 111602 w 1729087"/>
                    <a:gd name="connsiteY31" fmla="*/ 892063 h 1987260"/>
                    <a:gd name="connsiteX32" fmla="*/ 133997 w 1729087"/>
                    <a:gd name="connsiteY32" fmla="*/ 800027 h 1987260"/>
                    <a:gd name="connsiteX33" fmla="*/ 241493 w 1729087"/>
                    <a:gd name="connsiteY33" fmla="*/ 808208 h 1987260"/>
                    <a:gd name="connsiteX34" fmla="*/ 232535 w 1729087"/>
                    <a:gd name="connsiteY34" fmla="*/ 763213 h 1987260"/>
                    <a:gd name="connsiteX35" fmla="*/ 53374 w 1729087"/>
                    <a:gd name="connsiteY35" fmla="*/ 642544 h 1987260"/>
                    <a:gd name="connsiteX36" fmla="*/ 69051 w 1729087"/>
                    <a:gd name="connsiteY36" fmla="*/ 495287 h 1987260"/>
                    <a:gd name="connsiteX37" fmla="*/ 1866 w 1729087"/>
                    <a:gd name="connsiteY37" fmla="*/ 384845 h 1987260"/>
                    <a:gd name="connsiteX38" fmla="*/ 38258 w 1729087"/>
                    <a:gd name="connsiteY38" fmla="*/ 345061 h 1987260"/>
                    <a:gd name="connsiteX39" fmla="*/ 42457 w 1729087"/>
                    <a:gd name="connsiteY39" fmla="*/ 287538 h 1987260"/>
                    <a:gd name="connsiteX40" fmla="*/ 109642 w 1729087"/>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1740285"/>
                    <a:gd name="connsiteY0" fmla="*/ 213662 h 1987260"/>
                    <a:gd name="connsiteX1" fmla="*/ 177828 w 1740285"/>
                    <a:gd name="connsiteY1" fmla="*/ 205448 h 1987260"/>
                    <a:gd name="connsiteX2" fmla="*/ 251012 w 1740285"/>
                    <a:gd name="connsiteY2" fmla="*/ 798467 h 1987260"/>
                    <a:gd name="connsiteX3" fmla="*/ 279791 w 1740285"/>
                    <a:gd name="connsiteY3" fmla="*/ 876724 h 1987260"/>
                    <a:gd name="connsiteX4" fmla="*/ 272883 w 1740285"/>
                    <a:gd name="connsiteY4" fmla="*/ 971853 h 1987260"/>
                    <a:gd name="connsiteX5" fmla="*/ 284604 w 1740285"/>
                    <a:gd name="connsiteY5" fmla="*/ 1071218 h 1987260"/>
                    <a:gd name="connsiteX6" fmla="*/ 1057234 w 1740285"/>
                    <a:gd name="connsiteY6" fmla="*/ 1009471 h 1987260"/>
                    <a:gd name="connsiteX7" fmla="*/ 1088028 w 1740285"/>
                    <a:gd name="connsiteY7" fmla="*/ 861384 h 1987260"/>
                    <a:gd name="connsiteX8" fmla="*/ 1085229 w 1740285"/>
                    <a:gd name="connsiteY8" fmla="*/ 777018 h 1987260"/>
                    <a:gd name="connsiteX9" fmla="*/ 1048836 w 1740285"/>
                    <a:gd name="connsiteY9" fmla="*/ 442111 h 1987260"/>
                    <a:gd name="connsiteX10" fmla="*/ 1216308 w 1740285"/>
                    <a:gd name="connsiteY10" fmla="*/ 555025 h 1987260"/>
                    <a:gd name="connsiteX11" fmla="*/ 1126805 w 1740285"/>
                    <a:gd name="connsiteY11" fmla="*/ 365415 h 1987260"/>
                    <a:gd name="connsiteX12" fmla="*/ 1040438 w 1740285"/>
                    <a:gd name="connsiteY12" fmla="*/ 314284 h 1987260"/>
                    <a:gd name="connsiteX13" fmla="*/ 1011884 w 1740285"/>
                    <a:gd name="connsiteY13" fmla="*/ 28974 h 1987260"/>
                    <a:gd name="connsiteX14" fmla="*/ 1063393 w 1740285"/>
                    <a:gd name="connsiteY14" fmla="*/ 5454 h 1987260"/>
                    <a:gd name="connsiteX15" fmla="*/ 1153813 w 1740285"/>
                    <a:gd name="connsiteY15" fmla="*/ 136801 h 1987260"/>
                    <a:gd name="connsiteX16" fmla="*/ 1288184 w 1740285"/>
                    <a:gd name="connsiteY16" fmla="*/ 212460 h 1987260"/>
                    <a:gd name="connsiteX17" fmla="*/ 1552726 w 1740285"/>
                    <a:gd name="connsiteY17" fmla="*/ 573773 h 1987260"/>
                    <a:gd name="connsiteX18" fmla="*/ 1582119 w 1740285"/>
                    <a:gd name="connsiteY18" fmla="*/ 1005829 h 1987260"/>
                    <a:gd name="connsiteX19" fmla="*/ 1611513 w 1740285"/>
                    <a:gd name="connsiteY19" fmla="*/ 1122151 h 1987260"/>
                    <a:gd name="connsiteX20" fmla="*/ 1740285 w 1740285"/>
                    <a:gd name="connsiteY20" fmla="*/ 1234640 h 1987260"/>
                    <a:gd name="connsiteX21" fmla="*/ 1678978 w 1740285"/>
                    <a:gd name="connsiteY21" fmla="*/ 1987260 h 1987260"/>
                    <a:gd name="connsiteX22" fmla="*/ 1314218 w 1740285"/>
                    <a:gd name="connsiteY22" fmla="*/ 1758092 h 1987260"/>
                    <a:gd name="connsiteX23" fmla="*/ 1146255 w 1740285"/>
                    <a:gd name="connsiteY23" fmla="*/ 1603805 h 1987260"/>
                    <a:gd name="connsiteX24" fmla="*/ 1025321 w 1740285"/>
                    <a:gd name="connsiteY24" fmla="*/ 1532221 h 1987260"/>
                    <a:gd name="connsiteX25" fmla="*/ 832686 w 1740285"/>
                    <a:gd name="connsiteY25" fmla="*/ 1407462 h 1987260"/>
                    <a:gd name="connsiteX26" fmla="*/ 477762 w 1740285"/>
                    <a:gd name="connsiteY26" fmla="*/ 1104256 h 1987260"/>
                    <a:gd name="connsiteX27" fmla="*/ 387062 w 1740285"/>
                    <a:gd name="connsiteY27" fmla="*/ 1068464 h 1987260"/>
                    <a:gd name="connsiteX28" fmla="*/ 284604 w 1740285"/>
                    <a:gd name="connsiteY28" fmla="*/ 1072397 h 1987260"/>
                    <a:gd name="connsiteX29" fmla="*/ 279006 w 1740285"/>
                    <a:gd name="connsiteY29" fmla="*/ 1025003 h 1987260"/>
                    <a:gd name="connsiteX30" fmla="*/ 232536 w 1740285"/>
                    <a:gd name="connsiteY30" fmla="*/ 1008641 h 1987260"/>
                    <a:gd name="connsiteX31" fmla="*/ 122800 w 1740285"/>
                    <a:gd name="connsiteY31" fmla="*/ 892063 h 1987260"/>
                    <a:gd name="connsiteX32" fmla="*/ 145195 w 1740285"/>
                    <a:gd name="connsiteY32" fmla="*/ 800027 h 1987260"/>
                    <a:gd name="connsiteX33" fmla="*/ 252691 w 1740285"/>
                    <a:gd name="connsiteY33" fmla="*/ 808208 h 1987260"/>
                    <a:gd name="connsiteX34" fmla="*/ 243733 w 1740285"/>
                    <a:gd name="connsiteY34" fmla="*/ 763213 h 1987260"/>
                    <a:gd name="connsiteX35" fmla="*/ 64572 w 1740285"/>
                    <a:gd name="connsiteY35" fmla="*/ 642544 h 1987260"/>
                    <a:gd name="connsiteX36" fmla="*/ 80249 w 1740285"/>
                    <a:gd name="connsiteY36" fmla="*/ 495287 h 1987260"/>
                    <a:gd name="connsiteX37" fmla="*/ 13064 w 1740285"/>
                    <a:gd name="connsiteY37" fmla="*/ 384845 h 1987260"/>
                    <a:gd name="connsiteX38" fmla="*/ 49456 w 1740285"/>
                    <a:gd name="connsiteY38" fmla="*/ 345061 h 1987260"/>
                    <a:gd name="connsiteX39" fmla="*/ 53655 w 1740285"/>
                    <a:gd name="connsiteY39" fmla="*/ 287538 h 1987260"/>
                    <a:gd name="connsiteX40" fmla="*/ 120840 w 1740285"/>
                    <a:gd name="connsiteY40" fmla="*/ 213662 h 1987260"/>
                    <a:gd name="connsiteX0" fmla="*/ 120840 w 2235538"/>
                    <a:gd name="connsiteY0" fmla="*/ 213662 h 1758093"/>
                    <a:gd name="connsiteX1" fmla="*/ 177828 w 2235538"/>
                    <a:gd name="connsiteY1" fmla="*/ 205448 h 1758093"/>
                    <a:gd name="connsiteX2" fmla="*/ 251012 w 2235538"/>
                    <a:gd name="connsiteY2" fmla="*/ 798467 h 1758093"/>
                    <a:gd name="connsiteX3" fmla="*/ 279791 w 2235538"/>
                    <a:gd name="connsiteY3" fmla="*/ 876724 h 1758093"/>
                    <a:gd name="connsiteX4" fmla="*/ 272883 w 2235538"/>
                    <a:gd name="connsiteY4" fmla="*/ 971853 h 1758093"/>
                    <a:gd name="connsiteX5" fmla="*/ 284604 w 2235538"/>
                    <a:gd name="connsiteY5" fmla="*/ 1071218 h 1758093"/>
                    <a:gd name="connsiteX6" fmla="*/ 1057234 w 2235538"/>
                    <a:gd name="connsiteY6" fmla="*/ 1009471 h 1758093"/>
                    <a:gd name="connsiteX7" fmla="*/ 1088028 w 2235538"/>
                    <a:gd name="connsiteY7" fmla="*/ 861384 h 1758093"/>
                    <a:gd name="connsiteX8" fmla="*/ 1085229 w 2235538"/>
                    <a:gd name="connsiteY8" fmla="*/ 777018 h 1758093"/>
                    <a:gd name="connsiteX9" fmla="*/ 1048836 w 2235538"/>
                    <a:gd name="connsiteY9" fmla="*/ 442111 h 1758093"/>
                    <a:gd name="connsiteX10" fmla="*/ 1216308 w 2235538"/>
                    <a:gd name="connsiteY10" fmla="*/ 555025 h 1758093"/>
                    <a:gd name="connsiteX11" fmla="*/ 1126805 w 2235538"/>
                    <a:gd name="connsiteY11" fmla="*/ 365415 h 1758093"/>
                    <a:gd name="connsiteX12" fmla="*/ 1040438 w 2235538"/>
                    <a:gd name="connsiteY12" fmla="*/ 314284 h 1758093"/>
                    <a:gd name="connsiteX13" fmla="*/ 1011884 w 2235538"/>
                    <a:gd name="connsiteY13" fmla="*/ 28974 h 1758093"/>
                    <a:gd name="connsiteX14" fmla="*/ 1063393 w 2235538"/>
                    <a:gd name="connsiteY14" fmla="*/ 5454 h 1758093"/>
                    <a:gd name="connsiteX15" fmla="*/ 1153813 w 2235538"/>
                    <a:gd name="connsiteY15" fmla="*/ 136801 h 1758093"/>
                    <a:gd name="connsiteX16" fmla="*/ 1288184 w 2235538"/>
                    <a:gd name="connsiteY16" fmla="*/ 212460 h 1758093"/>
                    <a:gd name="connsiteX17" fmla="*/ 1552726 w 2235538"/>
                    <a:gd name="connsiteY17" fmla="*/ 573773 h 1758093"/>
                    <a:gd name="connsiteX18" fmla="*/ 1582119 w 2235538"/>
                    <a:gd name="connsiteY18" fmla="*/ 1005829 h 1758093"/>
                    <a:gd name="connsiteX19" fmla="*/ 1611513 w 2235538"/>
                    <a:gd name="connsiteY19" fmla="*/ 1122151 h 1758093"/>
                    <a:gd name="connsiteX20" fmla="*/ 1740285 w 2235538"/>
                    <a:gd name="connsiteY20" fmla="*/ 1234640 h 1758093"/>
                    <a:gd name="connsiteX21" fmla="*/ 2235538 w 2235538"/>
                    <a:gd name="connsiteY21" fmla="*/ 1741106 h 1758093"/>
                    <a:gd name="connsiteX22" fmla="*/ 1314218 w 2235538"/>
                    <a:gd name="connsiteY22" fmla="*/ 1758092 h 1758093"/>
                    <a:gd name="connsiteX23" fmla="*/ 1146255 w 2235538"/>
                    <a:gd name="connsiteY23" fmla="*/ 1603805 h 1758093"/>
                    <a:gd name="connsiteX24" fmla="*/ 1025321 w 2235538"/>
                    <a:gd name="connsiteY24" fmla="*/ 1532221 h 1758093"/>
                    <a:gd name="connsiteX25" fmla="*/ 832686 w 2235538"/>
                    <a:gd name="connsiteY25" fmla="*/ 1407462 h 1758093"/>
                    <a:gd name="connsiteX26" fmla="*/ 477762 w 2235538"/>
                    <a:gd name="connsiteY26" fmla="*/ 1104256 h 1758093"/>
                    <a:gd name="connsiteX27" fmla="*/ 387062 w 2235538"/>
                    <a:gd name="connsiteY27" fmla="*/ 1068464 h 1758093"/>
                    <a:gd name="connsiteX28" fmla="*/ 284604 w 2235538"/>
                    <a:gd name="connsiteY28" fmla="*/ 1072397 h 1758093"/>
                    <a:gd name="connsiteX29" fmla="*/ 279006 w 2235538"/>
                    <a:gd name="connsiteY29" fmla="*/ 1025003 h 1758093"/>
                    <a:gd name="connsiteX30" fmla="*/ 232536 w 2235538"/>
                    <a:gd name="connsiteY30" fmla="*/ 1008641 h 1758093"/>
                    <a:gd name="connsiteX31" fmla="*/ 122800 w 2235538"/>
                    <a:gd name="connsiteY31" fmla="*/ 892063 h 1758093"/>
                    <a:gd name="connsiteX32" fmla="*/ 145195 w 2235538"/>
                    <a:gd name="connsiteY32" fmla="*/ 800027 h 1758093"/>
                    <a:gd name="connsiteX33" fmla="*/ 252691 w 2235538"/>
                    <a:gd name="connsiteY33" fmla="*/ 808208 h 1758093"/>
                    <a:gd name="connsiteX34" fmla="*/ 243733 w 2235538"/>
                    <a:gd name="connsiteY34" fmla="*/ 763213 h 1758093"/>
                    <a:gd name="connsiteX35" fmla="*/ 64572 w 2235538"/>
                    <a:gd name="connsiteY35" fmla="*/ 642544 h 1758093"/>
                    <a:gd name="connsiteX36" fmla="*/ 80249 w 2235538"/>
                    <a:gd name="connsiteY36" fmla="*/ 495287 h 1758093"/>
                    <a:gd name="connsiteX37" fmla="*/ 13064 w 2235538"/>
                    <a:gd name="connsiteY37" fmla="*/ 384845 h 1758093"/>
                    <a:gd name="connsiteX38" fmla="*/ 49456 w 2235538"/>
                    <a:gd name="connsiteY38" fmla="*/ 345061 h 1758093"/>
                    <a:gd name="connsiteX39" fmla="*/ 53655 w 2235538"/>
                    <a:gd name="connsiteY39" fmla="*/ 287538 h 1758093"/>
                    <a:gd name="connsiteX40" fmla="*/ 120840 w 2235538"/>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146255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314218 w 1755703"/>
                    <a:gd name="connsiteY22" fmla="*/ 1758092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4 w 1755703"/>
                    <a:gd name="connsiteY6" fmla="*/ 1009471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1057233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19962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668091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252691 w 1755703"/>
                    <a:gd name="connsiteY33" fmla="*/ 808208 h 1758093"/>
                    <a:gd name="connsiteX34" fmla="*/ 243733 w 1755703"/>
                    <a:gd name="connsiteY34" fmla="*/ 763213 h 1758093"/>
                    <a:gd name="connsiteX35" fmla="*/ 64572 w 1755703"/>
                    <a:gd name="connsiteY35" fmla="*/ 642544 h 1758093"/>
                    <a:gd name="connsiteX36" fmla="*/ 80249 w 1755703"/>
                    <a:gd name="connsiteY36" fmla="*/ 495287 h 1758093"/>
                    <a:gd name="connsiteX37" fmla="*/ 13064 w 1755703"/>
                    <a:gd name="connsiteY37" fmla="*/ 384845 h 1758093"/>
                    <a:gd name="connsiteX38" fmla="*/ 49456 w 1755703"/>
                    <a:gd name="connsiteY38" fmla="*/ 345061 h 1758093"/>
                    <a:gd name="connsiteX39" fmla="*/ 53655 w 1755703"/>
                    <a:gd name="connsiteY39" fmla="*/ 287538 h 1758093"/>
                    <a:gd name="connsiteX40" fmla="*/ 120840 w 1755703"/>
                    <a:gd name="connsiteY40" fmla="*/ 213662 h 1758093"/>
                    <a:gd name="connsiteX0" fmla="*/ 120840 w 1755703"/>
                    <a:gd name="connsiteY0" fmla="*/ 213662 h 1758093"/>
                    <a:gd name="connsiteX1" fmla="*/ 177828 w 1755703"/>
                    <a:gd name="connsiteY1" fmla="*/ 205448 h 1758093"/>
                    <a:gd name="connsiteX2" fmla="*/ 251012 w 1755703"/>
                    <a:gd name="connsiteY2" fmla="*/ 798467 h 1758093"/>
                    <a:gd name="connsiteX3" fmla="*/ 279791 w 1755703"/>
                    <a:gd name="connsiteY3" fmla="*/ 876724 h 1758093"/>
                    <a:gd name="connsiteX4" fmla="*/ 272883 w 1755703"/>
                    <a:gd name="connsiteY4" fmla="*/ 971853 h 1758093"/>
                    <a:gd name="connsiteX5" fmla="*/ 284604 w 1755703"/>
                    <a:gd name="connsiteY5" fmla="*/ 1071218 h 1758093"/>
                    <a:gd name="connsiteX6" fmla="*/ 989108 w 1755703"/>
                    <a:gd name="connsiteY6" fmla="*/ 1009470 h 1758093"/>
                    <a:gd name="connsiteX7" fmla="*/ 1088028 w 1755703"/>
                    <a:gd name="connsiteY7" fmla="*/ 861384 h 1758093"/>
                    <a:gd name="connsiteX8" fmla="*/ 1085229 w 1755703"/>
                    <a:gd name="connsiteY8" fmla="*/ 777018 h 1758093"/>
                    <a:gd name="connsiteX9" fmla="*/ 1048836 w 1755703"/>
                    <a:gd name="connsiteY9" fmla="*/ 442111 h 1758093"/>
                    <a:gd name="connsiteX10" fmla="*/ 1216308 w 1755703"/>
                    <a:gd name="connsiteY10" fmla="*/ 555025 h 1758093"/>
                    <a:gd name="connsiteX11" fmla="*/ 1126805 w 1755703"/>
                    <a:gd name="connsiteY11" fmla="*/ 365415 h 1758093"/>
                    <a:gd name="connsiteX12" fmla="*/ 1040438 w 1755703"/>
                    <a:gd name="connsiteY12" fmla="*/ 314284 h 1758093"/>
                    <a:gd name="connsiteX13" fmla="*/ 1011884 w 1755703"/>
                    <a:gd name="connsiteY13" fmla="*/ 28974 h 1758093"/>
                    <a:gd name="connsiteX14" fmla="*/ 1063393 w 1755703"/>
                    <a:gd name="connsiteY14" fmla="*/ 5454 h 1758093"/>
                    <a:gd name="connsiteX15" fmla="*/ 1153813 w 1755703"/>
                    <a:gd name="connsiteY15" fmla="*/ 136801 h 1758093"/>
                    <a:gd name="connsiteX16" fmla="*/ 1288184 w 1755703"/>
                    <a:gd name="connsiteY16" fmla="*/ 212460 h 1758093"/>
                    <a:gd name="connsiteX17" fmla="*/ 1552726 w 1755703"/>
                    <a:gd name="connsiteY17" fmla="*/ 573773 h 1758093"/>
                    <a:gd name="connsiteX18" fmla="*/ 1582119 w 1755703"/>
                    <a:gd name="connsiteY18" fmla="*/ 1005829 h 1758093"/>
                    <a:gd name="connsiteX19" fmla="*/ 1611513 w 1755703"/>
                    <a:gd name="connsiteY19" fmla="*/ 1122151 h 1758093"/>
                    <a:gd name="connsiteX20" fmla="*/ 1740285 w 1755703"/>
                    <a:gd name="connsiteY20" fmla="*/ 1234640 h 1758093"/>
                    <a:gd name="connsiteX21" fmla="*/ 1755703 w 1755703"/>
                    <a:gd name="connsiteY21" fmla="*/ 1741107 h 1758093"/>
                    <a:gd name="connsiteX22" fmla="*/ 1424282 w 1755703"/>
                    <a:gd name="connsiteY22" fmla="*/ 1758093 h 1758093"/>
                    <a:gd name="connsiteX23" fmla="*/ 1272733 w 1755703"/>
                    <a:gd name="connsiteY23" fmla="*/ 1603805 h 1758093"/>
                    <a:gd name="connsiteX24" fmla="*/ 1025321 w 1755703"/>
                    <a:gd name="connsiteY24" fmla="*/ 1532221 h 1758093"/>
                    <a:gd name="connsiteX25" fmla="*/ 832686 w 1755703"/>
                    <a:gd name="connsiteY25" fmla="*/ 1407462 h 1758093"/>
                    <a:gd name="connsiteX26" fmla="*/ 477762 w 1755703"/>
                    <a:gd name="connsiteY26" fmla="*/ 1104256 h 1758093"/>
                    <a:gd name="connsiteX27" fmla="*/ 387062 w 1755703"/>
                    <a:gd name="connsiteY27" fmla="*/ 1068464 h 1758093"/>
                    <a:gd name="connsiteX28" fmla="*/ 284604 w 1755703"/>
                    <a:gd name="connsiteY28" fmla="*/ 1072397 h 1758093"/>
                    <a:gd name="connsiteX29" fmla="*/ 279006 w 1755703"/>
                    <a:gd name="connsiteY29" fmla="*/ 1025003 h 1758093"/>
                    <a:gd name="connsiteX30" fmla="*/ 232536 w 1755703"/>
                    <a:gd name="connsiteY30" fmla="*/ 1008641 h 1758093"/>
                    <a:gd name="connsiteX31" fmla="*/ 122800 w 1755703"/>
                    <a:gd name="connsiteY31" fmla="*/ 892063 h 1758093"/>
                    <a:gd name="connsiteX32" fmla="*/ 145195 w 1755703"/>
                    <a:gd name="connsiteY32" fmla="*/ 800027 h 1758093"/>
                    <a:gd name="connsiteX33" fmla="*/ 149804 w 1755703"/>
                    <a:gd name="connsiteY33" fmla="*/ 803777 h 1758093"/>
                    <a:gd name="connsiteX34" fmla="*/ 252691 w 1755703"/>
                    <a:gd name="connsiteY34" fmla="*/ 808208 h 1758093"/>
                    <a:gd name="connsiteX35" fmla="*/ 243733 w 1755703"/>
                    <a:gd name="connsiteY35" fmla="*/ 763213 h 1758093"/>
                    <a:gd name="connsiteX36" fmla="*/ 64572 w 1755703"/>
                    <a:gd name="connsiteY36" fmla="*/ 642544 h 1758093"/>
                    <a:gd name="connsiteX37" fmla="*/ 80249 w 1755703"/>
                    <a:gd name="connsiteY37" fmla="*/ 495287 h 1758093"/>
                    <a:gd name="connsiteX38" fmla="*/ 13064 w 1755703"/>
                    <a:gd name="connsiteY38" fmla="*/ 384845 h 1758093"/>
                    <a:gd name="connsiteX39" fmla="*/ 49456 w 1755703"/>
                    <a:gd name="connsiteY39" fmla="*/ 345061 h 1758093"/>
                    <a:gd name="connsiteX40" fmla="*/ 53655 w 1755703"/>
                    <a:gd name="connsiteY40" fmla="*/ 287538 h 1758093"/>
                    <a:gd name="connsiteX41" fmla="*/ 120840 w 1755703"/>
                    <a:gd name="connsiteY41" fmla="*/ 213662 h 17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55703" h="1758093">
                      <a:moveTo>
                        <a:pt x="120840" y="213662"/>
                      </a:moveTo>
                      <a:lnTo>
                        <a:pt x="177828" y="205448"/>
                      </a:lnTo>
                      <a:lnTo>
                        <a:pt x="251012" y="798467"/>
                      </a:lnTo>
                      <a:cubicBezTo>
                        <a:pt x="260605" y="824553"/>
                        <a:pt x="283262" y="843821"/>
                        <a:pt x="279791" y="876724"/>
                      </a:cubicBezTo>
                      <a:lnTo>
                        <a:pt x="272883" y="971853"/>
                      </a:lnTo>
                      <a:lnTo>
                        <a:pt x="284604" y="1071218"/>
                      </a:lnTo>
                      <a:lnTo>
                        <a:pt x="989108" y="1009470"/>
                      </a:lnTo>
                      <a:cubicBezTo>
                        <a:pt x="1042297" y="1004422"/>
                        <a:pt x="1085228" y="894554"/>
                        <a:pt x="1088028" y="861384"/>
                      </a:cubicBezTo>
                      <a:lnTo>
                        <a:pt x="1085229" y="777018"/>
                      </a:lnTo>
                      <a:lnTo>
                        <a:pt x="1048836" y="442111"/>
                      </a:lnTo>
                      <a:lnTo>
                        <a:pt x="1216308" y="555025"/>
                      </a:lnTo>
                      <a:cubicBezTo>
                        <a:pt x="1186474" y="491822"/>
                        <a:pt x="1131444" y="443957"/>
                        <a:pt x="1126805" y="365415"/>
                      </a:cubicBezTo>
                      <a:cubicBezTo>
                        <a:pt x="1092417" y="381606"/>
                        <a:pt x="1041233" y="344111"/>
                        <a:pt x="1040438" y="314284"/>
                      </a:cubicBezTo>
                      <a:lnTo>
                        <a:pt x="1011884" y="28974"/>
                      </a:lnTo>
                      <a:cubicBezTo>
                        <a:pt x="1029054" y="21134"/>
                        <a:pt x="1023828" y="0"/>
                        <a:pt x="1063393" y="5454"/>
                      </a:cubicBezTo>
                      <a:cubicBezTo>
                        <a:pt x="1101931" y="23671"/>
                        <a:pt x="1123673" y="93019"/>
                        <a:pt x="1153813" y="136801"/>
                      </a:cubicBezTo>
                      <a:cubicBezTo>
                        <a:pt x="1193004" y="182473"/>
                        <a:pt x="1251792" y="164231"/>
                        <a:pt x="1288184" y="212460"/>
                      </a:cubicBezTo>
                      <a:cubicBezTo>
                        <a:pt x="1376365" y="332898"/>
                        <a:pt x="1489739" y="450779"/>
                        <a:pt x="1552726" y="573773"/>
                      </a:cubicBezTo>
                      <a:cubicBezTo>
                        <a:pt x="1582400" y="623200"/>
                        <a:pt x="1572321" y="861810"/>
                        <a:pt x="1582119" y="1005829"/>
                      </a:cubicBezTo>
                      <a:cubicBezTo>
                        <a:pt x="1586598" y="1062499"/>
                        <a:pt x="1571202" y="1088490"/>
                        <a:pt x="1611513" y="1122151"/>
                      </a:cubicBezTo>
                      <a:lnTo>
                        <a:pt x="1740285" y="1234640"/>
                      </a:lnTo>
                      <a:lnTo>
                        <a:pt x="1755703" y="1741107"/>
                      </a:lnTo>
                      <a:lnTo>
                        <a:pt x="1424282" y="1758093"/>
                      </a:lnTo>
                      <a:cubicBezTo>
                        <a:pt x="1351498" y="1710073"/>
                        <a:pt x="1323122" y="1667165"/>
                        <a:pt x="1272733" y="1603805"/>
                      </a:cubicBezTo>
                      <a:cubicBezTo>
                        <a:pt x="1226823" y="1591874"/>
                        <a:pt x="1065632" y="1556082"/>
                        <a:pt x="1025321" y="1532221"/>
                      </a:cubicBezTo>
                      <a:cubicBezTo>
                        <a:pt x="942446" y="1502566"/>
                        <a:pt x="896898" y="1449048"/>
                        <a:pt x="832686" y="1407462"/>
                      </a:cubicBezTo>
                      <a:cubicBezTo>
                        <a:pt x="667774" y="1320028"/>
                        <a:pt x="596070" y="1205325"/>
                        <a:pt x="477762" y="1104256"/>
                      </a:cubicBezTo>
                      <a:cubicBezTo>
                        <a:pt x="458727" y="1080395"/>
                        <a:pt x="417295" y="1080395"/>
                        <a:pt x="387062" y="1068464"/>
                      </a:cubicBezTo>
                      <a:lnTo>
                        <a:pt x="284604" y="1072397"/>
                      </a:lnTo>
                      <a:lnTo>
                        <a:pt x="279006" y="1025003"/>
                      </a:lnTo>
                      <a:lnTo>
                        <a:pt x="232536" y="1008641"/>
                      </a:lnTo>
                      <a:cubicBezTo>
                        <a:pt x="151167" y="971486"/>
                        <a:pt x="144449" y="937739"/>
                        <a:pt x="122800" y="892063"/>
                      </a:cubicBezTo>
                      <a:cubicBezTo>
                        <a:pt x="101151" y="846387"/>
                        <a:pt x="140694" y="814741"/>
                        <a:pt x="145195" y="800027"/>
                      </a:cubicBezTo>
                      <a:lnTo>
                        <a:pt x="149804" y="803777"/>
                      </a:lnTo>
                      <a:lnTo>
                        <a:pt x="252691" y="808208"/>
                      </a:lnTo>
                      <a:lnTo>
                        <a:pt x="243733" y="763213"/>
                      </a:lnTo>
                      <a:lnTo>
                        <a:pt x="64572" y="642544"/>
                      </a:lnTo>
                      <a:cubicBezTo>
                        <a:pt x="23142" y="615615"/>
                        <a:pt x="37698" y="520512"/>
                        <a:pt x="80249" y="495287"/>
                      </a:cubicBezTo>
                      <a:cubicBezTo>
                        <a:pt x="11198" y="485743"/>
                        <a:pt x="0" y="426772"/>
                        <a:pt x="13064" y="384845"/>
                      </a:cubicBezTo>
                      <a:lnTo>
                        <a:pt x="49456" y="345061"/>
                      </a:lnTo>
                      <a:cubicBezTo>
                        <a:pt x="35926" y="320774"/>
                        <a:pt x="39191" y="301599"/>
                        <a:pt x="53655" y="287538"/>
                      </a:cubicBezTo>
                      <a:cubicBezTo>
                        <a:pt x="68585" y="256096"/>
                        <a:pt x="85381" y="221243"/>
                        <a:pt x="120840" y="213662"/>
                      </a:cubicBezTo>
                      <a:close/>
                    </a:path>
                  </a:pathLst>
                </a:custGeom>
                <a:solidFill>
                  <a:srgbClr val="FFFFFF"/>
                </a:solidFill>
                <a:ln w="317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sp>
            <p:nvSpPr>
              <p:cNvPr id="583" name="弧形 582"/>
              <p:cNvSpPr/>
              <p:nvPr/>
            </p:nvSpPr>
            <p:spPr>
              <a:xfrm rot="13752361">
                <a:off x="5192248" y="1127772"/>
                <a:ext cx="197386" cy="197386"/>
              </a:xfrm>
              <a:prstGeom prst="arc">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wrap="none"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grpSp>
      <p:grpSp>
        <p:nvGrpSpPr>
          <p:cNvPr id="589" name="组合 588"/>
          <p:cNvGrpSpPr/>
          <p:nvPr/>
        </p:nvGrpSpPr>
        <p:grpSpPr>
          <a:xfrm>
            <a:off x="2269747" y="2973885"/>
            <a:ext cx="1120588" cy="1120588"/>
            <a:chOff x="3320654" y="2985373"/>
            <a:chExt cx="1120588" cy="1120588"/>
          </a:xfrm>
        </p:grpSpPr>
        <p:sp>
          <p:nvSpPr>
            <p:cNvPr id="590" name="圆角矩形 589"/>
            <p:cNvSpPr/>
            <p:nvPr/>
          </p:nvSpPr>
          <p:spPr bwMode="auto">
            <a:xfrm>
              <a:off x="3320654" y="2985373"/>
              <a:ext cx="1120588" cy="1120588"/>
            </a:xfrm>
            <a:prstGeom prst="roundRect">
              <a:avLst/>
            </a:prstGeom>
            <a:solidFill>
              <a:srgbClr val="26D07C"/>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2800" b="1" dirty="0" smtClean="0">
                  <a:solidFill>
                    <a:schemeClr val="bg1"/>
                  </a:solidFill>
                  <a:latin typeface="HelveticaNeueLT Pro 45 Lt" pitchFamily="34" charset="0"/>
                  <a:cs typeface="Calibri" pitchFamily="34" charset="0"/>
                </a:rPr>
                <a:t>IP27</a:t>
              </a:r>
            </a:p>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sp>
          <p:nvSpPr>
            <p:cNvPr id="591" name="泪滴形 590"/>
            <p:cNvSpPr/>
            <p:nvPr/>
          </p:nvSpPr>
          <p:spPr>
            <a:xfrm>
              <a:off x="4254152" y="330593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92" name="泪滴形 591"/>
            <p:cNvSpPr/>
            <p:nvPr/>
          </p:nvSpPr>
          <p:spPr>
            <a:xfrm>
              <a:off x="4254152" y="3203547"/>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93" name="泪滴形 592"/>
            <p:cNvSpPr/>
            <p:nvPr/>
          </p:nvSpPr>
          <p:spPr>
            <a:xfrm>
              <a:off x="4152624" y="3205134"/>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94" name="泪滴形 593"/>
            <p:cNvSpPr/>
            <p:nvPr/>
          </p:nvSpPr>
          <p:spPr>
            <a:xfrm>
              <a:off x="4152624" y="3103509"/>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sp>
          <p:nvSpPr>
            <p:cNvPr id="595" name="TextBox 125"/>
            <p:cNvSpPr txBox="1"/>
            <p:nvPr/>
          </p:nvSpPr>
          <p:spPr bwMode="auto">
            <a:xfrm>
              <a:off x="3320654" y="3672344"/>
              <a:ext cx="1120588" cy="430887"/>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Water &amp; Dust Proof</a:t>
              </a:r>
              <a:endParaRPr lang="zh-CN" altLang="en-US" sz="1400" dirty="0">
                <a:solidFill>
                  <a:schemeClr val="bg1"/>
                </a:solidFill>
                <a:latin typeface="HelveticaNeueLT Pro 45 Lt" pitchFamily="34" charset="0"/>
                <a:ea typeface="Segoe UI" pitchFamily="34" charset="0"/>
                <a:cs typeface="Calibri" pitchFamily="34" charset="0"/>
              </a:endParaRPr>
            </a:p>
          </p:txBody>
        </p:sp>
        <p:sp>
          <p:nvSpPr>
            <p:cNvPr id="596" name="泪滴形 595"/>
            <p:cNvSpPr/>
            <p:nvPr/>
          </p:nvSpPr>
          <p:spPr>
            <a:xfrm>
              <a:off x="4045463" y="3103493"/>
              <a:ext cx="65381" cy="65381"/>
            </a:xfrm>
            <a:prstGeom prst="teardrop">
              <a:avLst>
                <a:gd name="adj" fmla="val 12900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latin typeface="HelveticaNeueLT Pro 45 Lt" pitchFamily="34" charset="0"/>
              </a:endParaRPr>
            </a:p>
          </p:txBody>
        </p:sp>
      </p:grpSp>
      <p:grpSp>
        <p:nvGrpSpPr>
          <p:cNvPr id="597" name="组合 596"/>
          <p:cNvGrpSpPr/>
          <p:nvPr/>
        </p:nvGrpSpPr>
        <p:grpSpPr>
          <a:xfrm>
            <a:off x="909740" y="2973885"/>
            <a:ext cx="1120588" cy="1120588"/>
            <a:chOff x="1871700" y="2184098"/>
            <a:chExt cx="1120588" cy="1120588"/>
          </a:xfrm>
        </p:grpSpPr>
        <p:sp>
          <p:nvSpPr>
            <p:cNvPr id="598" name="圆角矩形 597"/>
            <p:cNvSpPr/>
            <p:nvPr/>
          </p:nvSpPr>
          <p:spPr bwMode="auto">
            <a:xfrm>
              <a:off x="1871700" y="2184098"/>
              <a:ext cx="1120588" cy="1120588"/>
            </a:xfrm>
            <a:prstGeom prst="roundRect">
              <a:avLst/>
            </a:prstGeom>
            <a:solidFill>
              <a:schemeClr val="tx1">
                <a:lumMod val="85000"/>
                <a:lumOff val="15000"/>
              </a:scheme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2800" b="1" dirty="0" smtClean="0">
                  <a:solidFill>
                    <a:srgbClr val="003CBA"/>
                  </a:solidFill>
                  <a:latin typeface="HelveticaNeueLT Pro 45 Lt" pitchFamily="34" charset="0"/>
                  <a:cs typeface="Calibri" pitchFamily="34" charset="0"/>
                </a:rPr>
                <a:t>O</a:t>
              </a:r>
              <a:r>
                <a:rPr lang="en-US" sz="2800" b="1" dirty="0" smtClean="0">
                  <a:solidFill>
                    <a:srgbClr val="26D07C"/>
                  </a:solidFill>
                  <a:latin typeface="HelveticaNeueLT Pro 45 Lt" pitchFamily="34" charset="0"/>
                  <a:cs typeface="Calibri" pitchFamily="34" charset="0"/>
                </a:rPr>
                <a:t>L</a:t>
              </a:r>
              <a:r>
                <a:rPr lang="en-US" sz="2800" b="1" dirty="0" smtClean="0">
                  <a:solidFill>
                    <a:srgbClr val="FFFF00"/>
                  </a:solidFill>
                  <a:latin typeface="HelveticaNeueLT Pro 45 Lt" pitchFamily="34" charset="0"/>
                  <a:cs typeface="Calibri" pitchFamily="34" charset="0"/>
                </a:rPr>
                <a:t>E</a:t>
              </a:r>
              <a:r>
                <a:rPr lang="en-US" sz="2800" b="1" dirty="0" smtClean="0">
                  <a:solidFill>
                    <a:srgbClr val="F74902"/>
                  </a:solidFill>
                  <a:latin typeface="HelveticaNeueLT Pro 45 Lt" pitchFamily="34" charset="0"/>
                  <a:cs typeface="Calibri" pitchFamily="34" charset="0"/>
                </a:rPr>
                <a:t>D</a:t>
              </a:r>
            </a:p>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latin typeface="HelveticaNeueLT Pro 45 Lt" pitchFamily="34" charset="0"/>
                <a:ea typeface="宋体" pitchFamily="2" charset="-122"/>
              </a:endParaRPr>
            </a:p>
          </p:txBody>
        </p:sp>
        <p:sp>
          <p:nvSpPr>
            <p:cNvPr id="599" name="TextBox 108"/>
            <p:cNvSpPr txBox="1"/>
            <p:nvPr/>
          </p:nvSpPr>
          <p:spPr bwMode="auto">
            <a:xfrm>
              <a:off x="1871700" y="2985373"/>
              <a:ext cx="1120588" cy="215444"/>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Display</a:t>
              </a:r>
              <a:endParaRPr lang="zh-CN" altLang="en-US" sz="1400" dirty="0">
                <a:solidFill>
                  <a:schemeClr val="bg1"/>
                </a:solidFill>
                <a:latin typeface="HelveticaNeueLT Pro 45 Lt" pitchFamily="34" charset="0"/>
                <a:ea typeface="Segoe UI" pitchFamily="34" charset="0"/>
                <a:cs typeface="Calibri" pitchFamily="34" charset="0"/>
              </a:endParaRPr>
            </a:p>
          </p:txBody>
        </p:sp>
      </p:grpSp>
      <p:grpSp>
        <p:nvGrpSpPr>
          <p:cNvPr id="600" name="组合 599"/>
          <p:cNvGrpSpPr/>
          <p:nvPr/>
        </p:nvGrpSpPr>
        <p:grpSpPr>
          <a:xfrm>
            <a:off x="2262951" y="1596489"/>
            <a:ext cx="1212302" cy="1120588"/>
            <a:chOff x="496045" y="1841933"/>
            <a:chExt cx="1212302" cy="1120588"/>
          </a:xfrm>
        </p:grpSpPr>
        <p:sp>
          <p:nvSpPr>
            <p:cNvPr id="601" name="圆角矩形 600"/>
            <p:cNvSpPr/>
            <p:nvPr/>
          </p:nvSpPr>
          <p:spPr bwMode="auto">
            <a:xfrm>
              <a:off x="523946" y="1841933"/>
              <a:ext cx="1120588" cy="1120588"/>
            </a:xfrm>
            <a:prstGeom prst="roundRect">
              <a:avLst/>
            </a:prstGeom>
            <a:solidFill>
              <a:srgbClr val="262626"/>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sp>
          <p:nvSpPr>
            <p:cNvPr id="602" name="椭圆 601"/>
            <p:cNvSpPr/>
            <p:nvPr/>
          </p:nvSpPr>
          <p:spPr>
            <a:xfrm>
              <a:off x="675379" y="1990986"/>
              <a:ext cx="822960" cy="82296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矩形 602"/>
            <p:cNvSpPr/>
            <p:nvPr/>
          </p:nvSpPr>
          <p:spPr>
            <a:xfrm>
              <a:off x="573464" y="2277684"/>
              <a:ext cx="1034930" cy="270030"/>
            </a:xfrm>
            <a:prstGeom prst="rect">
              <a:avLst/>
            </a:prstGeom>
            <a:solidFill>
              <a:srgbClr val="262626"/>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矩形 603"/>
            <p:cNvSpPr/>
            <p:nvPr/>
          </p:nvSpPr>
          <p:spPr>
            <a:xfrm>
              <a:off x="496045" y="2136231"/>
              <a:ext cx="394659" cy="523220"/>
            </a:xfrm>
            <a:prstGeom prst="rect">
              <a:avLst/>
            </a:prstGeom>
          </p:spPr>
          <p:txBody>
            <a:bodyPr wrap="none">
              <a:spAutoFit/>
            </a:bodyPr>
            <a:lstStyle/>
            <a:p>
              <a:pPr algn="ctr" defTabSz="914400" fontAlgn="base">
                <a:spcBef>
                  <a:spcPct val="0"/>
                </a:spcBef>
                <a:spcAft>
                  <a:spcPct val="0"/>
                </a:spcAft>
              </a:pPr>
              <a:r>
                <a:rPr lang="en-US" altLang="zh-CN" sz="2800" b="1" dirty="0" smtClean="0">
                  <a:solidFill>
                    <a:schemeClr val="bg1"/>
                  </a:solidFill>
                  <a:latin typeface="HelveticaNeueLT Pro 45 Lt" pitchFamily="34" charset="0"/>
                  <a:cs typeface="Calibri" pitchFamily="34" charset="0"/>
                </a:rPr>
                <a:t>3</a:t>
              </a:r>
              <a:endParaRPr lang="en-US" altLang="zh-CN" sz="2800" b="1" dirty="0">
                <a:solidFill>
                  <a:schemeClr val="bg1"/>
                </a:solidFill>
                <a:latin typeface="HelveticaNeueLT Pro 45 Lt" pitchFamily="34" charset="0"/>
                <a:cs typeface="Calibri" pitchFamily="34" charset="0"/>
              </a:endParaRPr>
            </a:p>
          </p:txBody>
        </p:sp>
        <p:grpSp>
          <p:nvGrpSpPr>
            <p:cNvPr id="605" name="组合 604"/>
            <p:cNvGrpSpPr/>
            <p:nvPr/>
          </p:nvGrpSpPr>
          <p:grpSpPr>
            <a:xfrm>
              <a:off x="1183171" y="2140695"/>
              <a:ext cx="525176" cy="539653"/>
              <a:chOff x="1183171" y="2140695"/>
              <a:chExt cx="525176" cy="539653"/>
            </a:xfrm>
          </p:grpSpPr>
          <p:sp>
            <p:nvSpPr>
              <p:cNvPr id="607" name="矩形 606"/>
              <p:cNvSpPr/>
              <p:nvPr/>
            </p:nvSpPr>
            <p:spPr>
              <a:xfrm>
                <a:off x="1326512" y="2140695"/>
                <a:ext cx="381835" cy="523220"/>
              </a:xfrm>
              <a:prstGeom prst="rect">
                <a:avLst/>
              </a:prstGeom>
            </p:spPr>
            <p:txBody>
              <a:bodyPr wrap="none">
                <a:spAutoFit/>
              </a:bodyPr>
              <a:lstStyle/>
              <a:p>
                <a:pPr algn="ctr" defTabSz="914400" fontAlgn="base">
                  <a:spcBef>
                    <a:spcPct val="0"/>
                  </a:spcBef>
                  <a:spcAft>
                    <a:spcPct val="0"/>
                  </a:spcAft>
                </a:pPr>
                <a:r>
                  <a:rPr lang="en-US" altLang="zh-CN" sz="2800" b="1" spc="-100" dirty="0" smtClean="0">
                    <a:solidFill>
                      <a:schemeClr val="bg1"/>
                    </a:solidFill>
                    <a:latin typeface="HelveticaNeueLT Pro 45 Lt" pitchFamily="34" charset="0"/>
                    <a:cs typeface="Calibri" pitchFamily="34" charset="0"/>
                  </a:rPr>
                  <a:t>2</a:t>
                </a:r>
                <a:endParaRPr lang="en-US" altLang="zh-CN" sz="2800" b="1" spc="-100" dirty="0">
                  <a:solidFill>
                    <a:schemeClr val="bg1"/>
                  </a:solidFill>
                  <a:latin typeface="HelveticaNeueLT Pro 45 Lt" pitchFamily="34" charset="0"/>
                  <a:cs typeface="Calibri" pitchFamily="34" charset="0"/>
                </a:endParaRPr>
              </a:p>
            </p:txBody>
          </p:sp>
          <p:sp>
            <p:nvSpPr>
              <p:cNvPr id="608" name="矩形 607"/>
              <p:cNvSpPr/>
              <p:nvPr/>
            </p:nvSpPr>
            <p:spPr>
              <a:xfrm>
                <a:off x="1183171" y="2157128"/>
                <a:ext cx="381836" cy="523220"/>
              </a:xfrm>
              <a:prstGeom prst="rect">
                <a:avLst/>
              </a:prstGeom>
            </p:spPr>
            <p:txBody>
              <a:bodyPr wrap="none">
                <a:spAutoFit/>
              </a:bodyPr>
              <a:lstStyle/>
              <a:p>
                <a:r>
                  <a:rPr lang="en-US" altLang="zh-CN" sz="2800" b="1" spc="-100" dirty="0">
                    <a:solidFill>
                      <a:schemeClr val="bg1"/>
                    </a:solidFill>
                    <a:latin typeface="HelveticaNeueLT Pro 45 Lt" pitchFamily="34" charset="0"/>
                    <a:cs typeface="Calibri" pitchFamily="34" charset="0"/>
                  </a:rPr>
                  <a:t>1</a:t>
                </a:r>
                <a:endParaRPr lang="zh-CN" altLang="en-US" sz="2800" dirty="0"/>
              </a:p>
            </p:txBody>
          </p:sp>
        </p:grpSp>
        <p:sp>
          <p:nvSpPr>
            <p:cNvPr id="606" name="TextBox 108"/>
            <p:cNvSpPr txBox="1"/>
            <p:nvPr/>
          </p:nvSpPr>
          <p:spPr bwMode="auto">
            <a:xfrm>
              <a:off x="528693" y="2301494"/>
              <a:ext cx="1120588" cy="215444"/>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Auto</a:t>
              </a:r>
              <a:endParaRPr lang="zh-CN" altLang="en-US" sz="1400" dirty="0">
                <a:solidFill>
                  <a:schemeClr val="bg1"/>
                </a:solidFill>
                <a:latin typeface="HelveticaNeueLT Pro 45 Lt" pitchFamily="34" charset="0"/>
                <a:ea typeface="Segoe UI" pitchFamily="34" charset="0"/>
                <a:cs typeface="Calibri" pitchFamily="34" charset="0"/>
              </a:endParaRPr>
            </a:p>
          </p:txBody>
        </p:sp>
      </p:grpSp>
      <p:grpSp>
        <p:nvGrpSpPr>
          <p:cNvPr id="609" name="组合 608"/>
          <p:cNvGrpSpPr/>
          <p:nvPr/>
        </p:nvGrpSpPr>
        <p:grpSpPr>
          <a:xfrm>
            <a:off x="909740" y="4344073"/>
            <a:ext cx="1120588" cy="1120588"/>
            <a:chOff x="446194" y="1745245"/>
            <a:chExt cx="1120588" cy="1120588"/>
          </a:xfrm>
        </p:grpSpPr>
        <p:grpSp>
          <p:nvGrpSpPr>
            <p:cNvPr id="610" name="组合 609"/>
            <p:cNvGrpSpPr/>
            <p:nvPr/>
          </p:nvGrpSpPr>
          <p:grpSpPr>
            <a:xfrm rot="10800000">
              <a:off x="446194" y="1745245"/>
              <a:ext cx="1120588" cy="1120588"/>
              <a:chOff x="2015662" y="2328594"/>
              <a:chExt cx="1120588" cy="1120588"/>
            </a:xfrm>
          </p:grpSpPr>
          <p:grpSp>
            <p:nvGrpSpPr>
              <p:cNvPr id="613" name="组合 612"/>
              <p:cNvGrpSpPr/>
              <p:nvPr/>
            </p:nvGrpSpPr>
            <p:grpSpPr>
              <a:xfrm>
                <a:off x="2015662" y="2328594"/>
                <a:ext cx="1120588" cy="1120588"/>
                <a:chOff x="1260661" y="2825951"/>
                <a:chExt cx="1120588" cy="1120588"/>
              </a:xfrm>
            </p:grpSpPr>
            <p:sp>
              <p:nvSpPr>
                <p:cNvPr id="615" name="圆角矩形 614"/>
                <p:cNvSpPr/>
                <p:nvPr/>
              </p:nvSpPr>
              <p:spPr bwMode="auto">
                <a:xfrm>
                  <a:off x="1260661" y="2825951"/>
                  <a:ext cx="1120588" cy="1120588"/>
                </a:xfrm>
                <a:prstGeom prst="roundRect">
                  <a:avLst/>
                </a:prstGeom>
                <a:solidFill>
                  <a:srgbClr val="262626"/>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600" dirty="0" smtClean="0">
                    <a:solidFill>
                      <a:schemeClr val="bg1"/>
                    </a:solidFill>
                    <a:latin typeface="HelveticaNeueLT Pro 45 Lt" pitchFamily="34" charset="0"/>
                    <a:ea typeface="宋体" pitchFamily="2" charset="-122"/>
                    <a:cs typeface="Calibri" pitchFamily="34" charset="0"/>
                  </a:endParaRPr>
                </a:p>
              </p:txBody>
            </p:sp>
            <p:sp>
              <p:nvSpPr>
                <p:cNvPr id="616" name="矩形 615"/>
                <p:cNvSpPr/>
                <p:nvPr/>
              </p:nvSpPr>
              <p:spPr bwMode="auto">
                <a:xfrm rot="5400000">
                  <a:off x="1521945" y="2960712"/>
                  <a:ext cx="528482" cy="856355"/>
                </a:xfrm>
                <a:prstGeom prst="rect">
                  <a:avLst/>
                </a:prstGeom>
                <a:solidFill>
                  <a:schemeClr val="bg1">
                    <a:lumMod val="75000"/>
                  </a:schemeClr>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617" name="矩形 616"/>
                <p:cNvSpPr/>
                <p:nvPr/>
              </p:nvSpPr>
              <p:spPr bwMode="auto">
                <a:xfrm rot="5400000">
                  <a:off x="1484531" y="3022255"/>
                  <a:ext cx="502920" cy="731520"/>
                </a:xfrm>
                <a:prstGeom prst="rect">
                  <a:avLst/>
                </a:prstGeom>
                <a:solidFill>
                  <a:srgbClr val="26D07C"/>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eaLnBrk="1" latinLnBrk="0" hangingPunct="1">
                    <a:lnSpc>
                      <a:spcPct val="100000"/>
                    </a:lnSpc>
                    <a:buClrTx/>
                    <a:buSzTx/>
                    <a:buFontTx/>
                    <a:buNone/>
                    <a:tabLst/>
                  </a:pPr>
                  <a:endParaRPr lang="en-US" altLang="en-US" dirty="0" smtClean="0">
                    <a:latin typeface="HelveticaNeueLT Pro 45 Lt" pitchFamily="34" charset="0"/>
                  </a:endParaRPr>
                </a:p>
              </p:txBody>
            </p:sp>
            <p:sp>
              <p:nvSpPr>
                <p:cNvPr id="618" name="TextBox 197"/>
                <p:cNvSpPr txBox="1"/>
                <p:nvPr/>
              </p:nvSpPr>
              <p:spPr bwMode="auto">
                <a:xfrm rot="10800000">
                  <a:off x="1939720" y="3320742"/>
                  <a:ext cx="138564" cy="369332"/>
                </a:xfrm>
                <a:prstGeom prst="rect">
                  <a:avLst/>
                </a:prstGeom>
                <a:noFill/>
                <a:ln w="3175">
                  <a:noFill/>
                </a:ln>
              </p:spPr>
              <p:txBody>
                <a:bodyPr wrap="none" l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zh-CN" sz="1800" b="1" i="0" dirty="0" smtClean="0">
                    <a:solidFill>
                      <a:schemeClr val="bg1"/>
                    </a:solidFill>
                    <a:latin typeface="HelveticaNeueLT Pro 45 Lt" pitchFamily="34" charset="0"/>
                    <a:ea typeface="Segoe UI" pitchFamily="34" charset="0"/>
                    <a:cs typeface="Segoe UI" pitchFamily="34" charset="0"/>
                  </a:endParaRPr>
                </a:p>
              </p:txBody>
            </p:sp>
            <p:sp>
              <p:nvSpPr>
                <p:cNvPr id="619" name="矩形 618"/>
                <p:cNvSpPr/>
                <p:nvPr/>
              </p:nvSpPr>
              <p:spPr bwMode="auto">
                <a:xfrm rot="5400000">
                  <a:off x="2077607" y="3344851"/>
                  <a:ext cx="352321" cy="88080"/>
                </a:xfrm>
                <a:prstGeom prst="rect">
                  <a:avLst/>
                </a:prstGeom>
                <a:solidFill>
                  <a:schemeClr val="bg1">
                    <a:lumMod val="75000"/>
                  </a:scheme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grpSp>
          <p:sp>
            <p:nvSpPr>
              <p:cNvPr id="614" name="矩形 613"/>
              <p:cNvSpPr/>
              <p:nvPr/>
            </p:nvSpPr>
            <p:spPr>
              <a:xfrm rot="10800000">
                <a:off x="2187976" y="2591004"/>
                <a:ext cx="569387" cy="528350"/>
              </a:xfrm>
              <a:prstGeom prst="rect">
                <a:avLst/>
              </a:prstGeom>
            </p:spPr>
            <p:txBody>
              <a:bodyPr wrap="none">
                <a:spAutoFit/>
              </a:bodyPr>
              <a:lstStyle/>
              <a:p>
                <a:pPr algn="ctr">
                  <a:lnSpc>
                    <a:spcPts val="1700"/>
                  </a:lnSpc>
                  <a:defRPr/>
                </a:pPr>
                <a:r>
                  <a:rPr lang="en-US" altLang="zh-CN" sz="12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8</a:t>
                </a:r>
                <a:r>
                  <a:rPr lang="en-US" altLang="zh-CN" sz="1200" dirty="0" smtClean="0">
                    <a:solidFill>
                      <a:schemeClr val="bg1"/>
                    </a:solidFill>
                    <a:latin typeface="HelveticaNeueLT Pro 45 Lt" pitchFamily="34" charset="0"/>
                    <a:ea typeface="Segoe UI" pitchFamily="34" charset="0"/>
                    <a:cs typeface="Segoe UI" pitchFamily="34" charset="0"/>
                  </a:rPr>
                  <a:t> </a:t>
                </a:r>
                <a:endParaRPr lang="en-US" altLang="zh-CN" sz="1200" dirty="0">
                  <a:solidFill>
                    <a:schemeClr val="bg1"/>
                  </a:solidFill>
                  <a:latin typeface="HelveticaNeueLT Pro 45 Lt" pitchFamily="34" charset="0"/>
                  <a:ea typeface="Segoe UI" pitchFamily="34" charset="0"/>
                  <a:cs typeface="Segoe UI" pitchFamily="34" charset="0"/>
                </a:endParaRPr>
              </a:p>
              <a:p>
                <a:pPr algn="ctr">
                  <a:lnSpc>
                    <a:spcPts val="1700"/>
                  </a:lnSpc>
                  <a:defRPr/>
                </a:pPr>
                <a:r>
                  <a:rPr lang="en-US" altLang="zh-CN" sz="1200" dirty="0" smtClean="0">
                    <a:solidFill>
                      <a:schemeClr val="bg1"/>
                    </a:solidFill>
                    <a:latin typeface="HelveticaNeueLT Pro 43 LtEx" pitchFamily="34" charset="0"/>
                    <a:ea typeface="Segoe UI" pitchFamily="34" charset="0"/>
                    <a:cs typeface="Segoe UI" pitchFamily="34" charset="0"/>
                  </a:rPr>
                  <a:t>Days</a:t>
                </a:r>
                <a:endParaRPr lang="en-US" altLang="zh-CN" sz="1200" b="1" dirty="0">
                  <a:solidFill>
                    <a:schemeClr val="bg1"/>
                  </a:solidFill>
                  <a:latin typeface="HelveticaNeueLT Pro 43 LtEx" pitchFamily="34" charset="0"/>
                  <a:ea typeface="Segoe UI" pitchFamily="34" charset="0"/>
                  <a:cs typeface="Segoe UI" pitchFamily="34" charset="0"/>
                </a:endParaRPr>
              </a:p>
            </p:txBody>
          </p:sp>
        </p:grpSp>
        <p:sp>
          <p:nvSpPr>
            <p:cNvPr id="611" name="矩形 610"/>
            <p:cNvSpPr/>
            <p:nvPr/>
          </p:nvSpPr>
          <p:spPr bwMode="auto">
            <a:xfrm rot="16200000">
              <a:off x="420477" y="2260700"/>
              <a:ext cx="500977"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sp>
          <p:nvSpPr>
            <p:cNvPr id="612" name="矩形 611"/>
            <p:cNvSpPr/>
            <p:nvPr/>
          </p:nvSpPr>
          <p:spPr bwMode="auto">
            <a:xfrm rot="16200000">
              <a:off x="428096" y="2259119"/>
              <a:ext cx="320040" cy="88080"/>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dirty="0" smtClean="0">
                <a:gradFill>
                  <a:gsLst>
                    <a:gs pos="0">
                      <a:schemeClr val="bg1">
                        <a:lumMod val="50000"/>
                      </a:schemeClr>
                    </a:gs>
                    <a:gs pos="50000">
                      <a:schemeClr val="bg1">
                        <a:lumMod val="75000"/>
                      </a:schemeClr>
                    </a:gs>
                    <a:gs pos="100000">
                      <a:schemeClr val="bg1"/>
                    </a:gs>
                  </a:gsLst>
                  <a:lin ang="5400000" scaled="0"/>
                </a:gradFill>
                <a:latin typeface="HelveticaNeueLT Pro 45 Lt" pitchFamily="34" charset="0"/>
              </a:endParaRPr>
            </a:p>
          </p:txBody>
        </p:sp>
      </p:grpSp>
      <p:grpSp>
        <p:nvGrpSpPr>
          <p:cNvPr id="620" name="组合 619"/>
          <p:cNvGrpSpPr/>
          <p:nvPr/>
        </p:nvGrpSpPr>
        <p:grpSpPr>
          <a:xfrm>
            <a:off x="2269747" y="4344073"/>
            <a:ext cx="1128106" cy="1120588"/>
            <a:chOff x="523946" y="1869384"/>
            <a:chExt cx="1128106" cy="1120588"/>
          </a:xfrm>
        </p:grpSpPr>
        <p:grpSp>
          <p:nvGrpSpPr>
            <p:cNvPr id="621" name="组合 620"/>
            <p:cNvGrpSpPr/>
            <p:nvPr/>
          </p:nvGrpSpPr>
          <p:grpSpPr>
            <a:xfrm>
              <a:off x="531464" y="1869384"/>
              <a:ext cx="1120588" cy="1120588"/>
              <a:chOff x="2042345" y="2172383"/>
              <a:chExt cx="1120588" cy="1120588"/>
            </a:xfrm>
          </p:grpSpPr>
          <p:grpSp>
            <p:nvGrpSpPr>
              <p:cNvPr id="623" name="组合 622"/>
              <p:cNvGrpSpPr/>
              <p:nvPr/>
            </p:nvGrpSpPr>
            <p:grpSpPr>
              <a:xfrm>
                <a:off x="2042345" y="2172383"/>
                <a:ext cx="1120588" cy="1120588"/>
                <a:chOff x="4800600" y="4648200"/>
                <a:chExt cx="1120588" cy="1120588"/>
              </a:xfrm>
            </p:grpSpPr>
            <p:sp>
              <p:nvSpPr>
                <p:cNvPr id="625" name="圆角矩形 624"/>
                <p:cNvSpPr/>
                <p:nvPr/>
              </p:nvSpPr>
              <p:spPr bwMode="auto">
                <a:xfrm>
                  <a:off x="4800600" y="4648200"/>
                  <a:ext cx="1120588" cy="1120588"/>
                </a:xfrm>
                <a:prstGeom prst="roundRect">
                  <a:avLst/>
                </a:prstGeom>
                <a:solidFill>
                  <a:srgbClr val="262626"/>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626" name="任意多边形 625"/>
                <p:cNvSpPr>
                  <a:spLocks noChangeArrowheads="1"/>
                </p:cNvSpPr>
                <p:nvPr/>
              </p:nvSpPr>
              <p:spPr bwMode="auto">
                <a:xfrm>
                  <a:off x="4842056" y="4904618"/>
                  <a:ext cx="913023" cy="457338"/>
                </a:xfrm>
                <a:custGeom>
                  <a:avLst/>
                  <a:gdLst>
                    <a:gd name="T0" fmla="*/ 0 w 6677024"/>
                    <a:gd name="T1" fmla="*/ 13 h 3438525"/>
                    <a:gd name="T2" fmla="*/ 7 w 6677024"/>
                    <a:gd name="T3" fmla="*/ 13 h 3438525"/>
                    <a:gd name="T4" fmla="*/ 13 w 6677024"/>
                    <a:gd name="T5" fmla="*/ 11 h 3438525"/>
                    <a:gd name="T6" fmla="*/ 20 w 6677024"/>
                    <a:gd name="T7" fmla="*/ 13 h 3438525"/>
                    <a:gd name="T8" fmla="*/ 27 w 6677024"/>
                    <a:gd name="T9" fmla="*/ 13 h 3438525"/>
                    <a:gd name="T10" fmla="*/ 29 w 6677024"/>
                    <a:gd name="T11" fmla="*/ 14 h 3438525"/>
                    <a:gd name="T12" fmla="*/ 32 w 6677024"/>
                    <a:gd name="T13" fmla="*/ 0 h 3438525"/>
                    <a:gd name="T14" fmla="*/ 36 w 6677024"/>
                    <a:gd name="T15" fmla="*/ 15 h 3438525"/>
                    <a:gd name="T16" fmla="*/ 38 w 6677024"/>
                    <a:gd name="T17" fmla="*/ 13 h 3438525"/>
                    <a:gd name="T18" fmla="*/ 46 w 6677024"/>
                    <a:gd name="T19" fmla="*/ 13 h 3438525"/>
                    <a:gd name="T20" fmla="*/ 53 w 6677024"/>
                    <a:gd name="T21" fmla="*/ 10 h 3438525"/>
                    <a:gd name="T22" fmla="*/ 58 w 6677024"/>
                    <a:gd name="T23" fmla="*/ 13 h 3438525"/>
                    <a:gd name="T24" fmla="*/ 66 w 6677024"/>
                    <a:gd name="T25" fmla="*/ 13 h 3438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77024"/>
                    <a:gd name="T40" fmla="*/ 0 h 3438525"/>
                    <a:gd name="T41" fmla="*/ 6677024 w 6677024"/>
                    <a:gd name="T42" fmla="*/ 3438525 h 3438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77024" h="3438525">
                      <a:moveTo>
                        <a:pt x="0" y="3019425"/>
                      </a:moveTo>
                      <a:lnTo>
                        <a:pt x="676275" y="3019425"/>
                      </a:lnTo>
                      <a:lnTo>
                        <a:pt x="1343025" y="2524125"/>
                      </a:lnTo>
                      <a:lnTo>
                        <a:pt x="2019300" y="3038475"/>
                      </a:lnTo>
                      <a:lnTo>
                        <a:pt x="2743200" y="3019425"/>
                      </a:lnTo>
                      <a:lnTo>
                        <a:pt x="2933700" y="3267075"/>
                      </a:lnTo>
                      <a:lnTo>
                        <a:pt x="3257550" y="0"/>
                      </a:lnTo>
                      <a:lnTo>
                        <a:pt x="3590925" y="3438525"/>
                      </a:lnTo>
                      <a:lnTo>
                        <a:pt x="3781425" y="3019425"/>
                      </a:lnTo>
                      <a:lnTo>
                        <a:pt x="4648200" y="3028950"/>
                      </a:lnTo>
                      <a:lnTo>
                        <a:pt x="5381625" y="2314575"/>
                      </a:lnTo>
                      <a:lnTo>
                        <a:pt x="5886450" y="3009900"/>
                      </a:lnTo>
                      <a:lnTo>
                        <a:pt x="6677025" y="3009900"/>
                      </a:lnTo>
                    </a:path>
                  </a:pathLst>
                </a:custGeom>
                <a:ln>
                  <a:solidFill>
                    <a:srgbClr val="26D07C"/>
                  </a:solidFill>
                  <a:headEnd/>
                  <a:tailEnd/>
                </a:ln>
              </p:spPr>
              <p:style>
                <a:lnRef idx="2">
                  <a:schemeClr val="accent2"/>
                </a:lnRef>
                <a:fillRef idx="0">
                  <a:schemeClr val="accent2"/>
                </a:fillRef>
                <a:effectRef idx="1">
                  <a:schemeClr val="accent2"/>
                </a:effectRef>
                <a:fontRef idx="minor">
                  <a:schemeClr val="tx1"/>
                </a:fontRef>
              </p:style>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sp>
            <p:nvSpPr>
              <p:cNvPr id="624" name="椭圆 623"/>
              <p:cNvSpPr/>
              <p:nvPr/>
            </p:nvSpPr>
            <p:spPr>
              <a:xfrm>
                <a:off x="2693103" y="2291710"/>
                <a:ext cx="365760"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26D07C"/>
                    </a:solidFill>
                  </a:rPr>
                  <a:t>M</a:t>
                </a:r>
                <a:endParaRPr lang="zh-CN" altLang="en-US" sz="1600" b="1" dirty="0">
                  <a:solidFill>
                    <a:srgbClr val="26D07C"/>
                  </a:solidFill>
                </a:endParaRPr>
              </a:p>
            </p:txBody>
          </p:sp>
        </p:grpSp>
        <p:sp>
          <p:nvSpPr>
            <p:cNvPr id="622" name="TextBox 125"/>
            <p:cNvSpPr txBox="1"/>
            <p:nvPr/>
          </p:nvSpPr>
          <p:spPr bwMode="auto">
            <a:xfrm>
              <a:off x="523946" y="2652729"/>
              <a:ext cx="1120588" cy="184666"/>
            </a:xfrm>
            <a:prstGeom prst="rect">
              <a:avLst/>
            </a:prstGeom>
            <a:noFill/>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altLang="zh-CN" sz="1200" dirty="0" smtClean="0">
                  <a:solidFill>
                    <a:schemeClr val="bg1"/>
                  </a:solidFill>
                  <a:latin typeface="HelveticaNeueLT Pro 43 LtEx" pitchFamily="34" charset="0"/>
                  <a:ea typeface="Segoe UI" pitchFamily="34" charset="0"/>
                  <a:cs typeface="Calibri" pitchFamily="34" charset="0"/>
                </a:rPr>
                <a:t>Event Marker</a:t>
              </a:r>
              <a:endParaRPr lang="zh-CN" altLang="en-US" sz="1200" dirty="0">
                <a:solidFill>
                  <a:schemeClr val="bg1"/>
                </a:solidFill>
                <a:latin typeface="HelveticaNeueLT Pro 43 LtEx" pitchFamily="34" charset="0"/>
                <a:ea typeface="Segoe UI" pitchFamily="34" charset="0"/>
                <a:cs typeface="Calibri" pitchFamily="34" charset="0"/>
              </a:endParaRPr>
            </a:p>
          </p:txBody>
        </p:sp>
      </p:grpSp>
      <p:grpSp>
        <p:nvGrpSpPr>
          <p:cNvPr id="627" name="组合 626"/>
          <p:cNvGrpSpPr/>
          <p:nvPr/>
        </p:nvGrpSpPr>
        <p:grpSpPr>
          <a:xfrm>
            <a:off x="3660862" y="4344073"/>
            <a:ext cx="1120588" cy="1120588"/>
            <a:chOff x="526087" y="1827645"/>
            <a:chExt cx="1120588" cy="1120588"/>
          </a:xfrm>
        </p:grpSpPr>
        <p:sp>
          <p:nvSpPr>
            <p:cNvPr id="628" name="圆角矩形 627"/>
            <p:cNvSpPr/>
            <p:nvPr/>
          </p:nvSpPr>
          <p:spPr bwMode="auto">
            <a:xfrm>
              <a:off x="526087" y="1827645"/>
              <a:ext cx="1120588" cy="1120588"/>
            </a:xfrm>
            <a:prstGeom prst="roundRect">
              <a:avLst/>
            </a:prstGeom>
            <a:solidFill>
              <a:srgbClr val="C90E2B"/>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altLang="zh-CN" sz="1600" dirty="0">
                  <a:solidFill>
                    <a:schemeClr val="bg1"/>
                  </a:solidFill>
                  <a:latin typeface="HelveticaNeueLT Pro 45 Lt" pitchFamily="34" charset="0"/>
                  <a:ea typeface="Segoe UI" pitchFamily="34" charset="0"/>
                  <a:cs typeface="Calibri" pitchFamily="34" charset="0"/>
                </a:rPr>
                <a:t>Event</a:t>
              </a: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grpSp>
          <p:nvGrpSpPr>
            <p:cNvPr id="629" name="组合 628"/>
            <p:cNvGrpSpPr/>
            <p:nvPr/>
          </p:nvGrpSpPr>
          <p:grpSpPr>
            <a:xfrm>
              <a:off x="563659" y="1930739"/>
              <a:ext cx="1083016" cy="914400"/>
              <a:chOff x="499210" y="4982046"/>
              <a:chExt cx="1083016" cy="914400"/>
            </a:xfrm>
          </p:grpSpPr>
          <p:grpSp>
            <p:nvGrpSpPr>
              <p:cNvPr id="631" name="组合 630"/>
              <p:cNvGrpSpPr/>
              <p:nvPr/>
            </p:nvGrpSpPr>
            <p:grpSpPr>
              <a:xfrm>
                <a:off x="564732" y="4982046"/>
                <a:ext cx="914400" cy="914400"/>
                <a:chOff x="564732" y="4982046"/>
                <a:chExt cx="914400" cy="914400"/>
              </a:xfrm>
            </p:grpSpPr>
            <p:sp>
              <p:nvSpPr>
                <p:cNvPr id="636" name="椭圆 635"/>
                <p:cNvSpPr/>
                <p:nvPr/>
              </p:nvSpPr>
              <p:spPr>
                <a:xfrm>
                  <a:off x="564732" y="4982046"/>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p:nvSpPr>
              <p:spPr>
                <a:xfrm>
                  <a:off x="610452" y="5027766"/>
                  <a:ext cx="822960" cy="822960"/>
                </a:xfrm>
                <a:prstGeom prst="ellipse">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2" name="矩形 631"/>
              <p:cNvSpPr/>
              <p:nvPr/>
            </p:nvSpPr>
            <p:spPr>
              <a:xfrm>
                <a:off x="499210" y="5293019"/>
                <a:ext cx="521030" cy="146227"/>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矩形 632"/>
              <p:cNvSpPr/>
              <p:nvPr/>
            </p:nvSpPr>
            <p:spPr>
              <a:xfrm>
                <a:off x="1029386" y="5439246"/>
                <a:ext cx="552840" cy="14584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等腰三角形 633"/>
              <p:cNvSpPr/>
              <p:nvPr/>
            </p:nvSpPr>
            <p:spPr>
              <a:xfrm rot="764290">
                <a:off x="1359265" y="5448771"/>
                <a:ext cx="164552" cy="1458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等腰三角形 634"/>
              <p:cNvSpPr/>
              <p:nvPr/>
            </p:nvSpPr>
            <p:spPr>
              <a:xfrm rot="11713775">
                <a:off x="515477" y="5278229"/>
                <a:ext cx="164552" cy="14584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0" name="TextBox 629"/>
            <p:cNvSpPr txBox="1"/>
            <p:nvPr/>
          </p:nvSpPr>
          <p:spPr bwMode="auto">
            <a:xfrm>
              <a:off x="577938" y="2251236"/>
              <a:ext cx="1055541"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Sampling</a:t>
              </a:r>
            </a:p>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Rate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grpSp>
        <p:nvGrpSpPr>
          <p:cNvPr id="638" name="组合 637"/>
          <p:cNvGrpSpPr/>
          <p:nvPr/>
        </p:nvGrpSpPr>
        <p:grpSpPr>
          <a:xfrm>
            <a:off x="3660862" y="2959371"/>
            <a:ext cx="1156567" cy="1120588"/>
            <a:chOff x="6941782" y="4252807"/>
            <a:chExt cx="1156567" cy="1120588"/>
          </a:xfrm>
        </p:grpSpPr>
        <p:sp>
          <p:nvSpPr>
            <p:cNvPr id="639" name="圆角矩形 638"/>
            <p:cNvSpPr/>
            <p:nvPr/>
          </p:nvSpPr>
          <p:spPr bwMode="auto">
            <a:xfrm>
              <a:off x="6974426" y="4252807"/>
              <a:ext cx="1120588" cy="1120588"/>
            </a:xfrm>
            <a:prstGeom prst="roundRect">
              <a:avLst/>
            </a:prstGeom>
            <a:solidFill>
              <a:srgbClr val="C90E2B"/>
            </a:solidFill>
            <a:ln w="31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grpSp>
          <p:nvGrpSpPr>
            <p:cNvPr id="640" name="组合 90"/>
            <p:cNvGrpSpPr/>
            <p:nvPr/>
          </p:nvGrpSpPr>
          <p:grpSpPr>
            <a:xfrm rot="20234619">
              <a:off x="7403780" y="4445779"/>
              <a:ext cx="244623" cy="387989"/>
              <a:chOff x="4404101" y="3478367"/>
              <a:chExt cx="1226685" cy="1945609"/>
            </a:xfrm>
          </p:grpSpPr>
          <p:sp>
            <p:nvSpPr>
              <p:cNvPr id="664" name="同侧圆角矩形 663"/>
              <p:cNvSpPr/>
              <p:nvPr/>
            </p:nvSpPr>
            <p:spPr>
              <a:xfrm rot="5400000">
                <a:off x="4044639" y="3837830"/>
                <a:ext cx="1945609" cy="1226684"/>
              </a:xfrm>
              <a:prstGeom prst="round2SameRect">
                <a:avLst>
                  <a:gd name="adj1" fmla="val 15114"/>
                  <a:gd name="adj2" fmla="val 0"/>
                </a:avLst>
              </a:prstGeom>
              <a:solidFill>
                <a:srgbClr val="FFFFFF">
                  <a:alpha val="89804"/>
                </a:srgb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latin typeface="HelveticaNeueLT Pro 45 Lt" pitchFamily="34" charset="0"/>
                </a:endParaRPr>
              </a:p>
            </p:txBody>
          </p:sp>
          <p:sp>
            <p:nvSpPr>
              <p:cNvPr id="665" name="矩形 664"/>
              <p:cNvSpPr/>
              <p:nvPr/>
            </p:nvSpPr>
            <p:spPr>
              <a:xfrm>
                <a:off x="4404101" y="3956050"/>
                <a:ext cx="1208943" cy="876300"/>
              </a:xfrm>
              <a:prstGeom prst="rect">
                <a:avLst/>
              </a:prstGeom>
              <a:solidFill>
                <a:srgbClr val="60605B"/>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latin typeface="HelveticaNeueLT Pro 45 Lt" pitchFamily="34" charset="0"/>
                </a:endParaRPr>
              </a:p>
            </p:txBody>
          </p:sp>
          <p:sp>
            <p:nvSpPr>
              <p:cNvPr id="666" name="矩形 665"/>
              <p:cNvSpPr/>
              <p:nvPr/>
            </p:nvSpPr>
            <p:spPr>
              <a:xfrm>
                <a:off x="4915072" y="4133850"/>
                <a:ext cx="546100" cy="542925"/>
              </a:xfrm>
              <a:prstGeom prst="rect">
                <a:avLst/>
              </a:prstGeom>
              <a:solidFill>
                <a:schemeClr val="tx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latin typeface="HelveticaNeueLT Pro 45 Lt" pitchFamily="34" charset="0"/>
                </a:endParaRPr>
              </a:p>
            </p:txBody>
          </p:sp>
        </p:grpSp>
        <p:sp>
          <p:nvSpPr>
            <p:cNvPr id="641" name="TextBox 640"/>
            <p:cNvSpPr txBox="1"/>
            <p:nvPr/>
          </p:nvSpPr>
          <p:spPr bwMode="auto">
            <a:xfrm>
              <a:off x="6974426" y="5053307"/>
              <a:ext cx="1120588"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Interference</a:t>
              </a:r>
            </a:p>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Resistance</a:t>
              </a:r>
              <a:endParaRPr lang="zh-CN" altLang="en-US" sz="1400" dirty="0">
                <a:solidFill>
                  <a:schemeClr val="bg1"/>
                </a:solidFill>
                <a:latin typeface="HelveticaNeueLT Pro 45 Lt" pitchFamily="34" charset="0"/>
                <a:ea typeface="Segoe UI" pitchFamily="34" charset="0"/>
                <a:cs typeface="Calibri" pitchFamily="34" charset="0"/>
              </a:endParaRPr>
            </a:p>
          </p:txBody>
        </p:sp>
        <p:grpSp>
          <p:nvGrpSpPr>
            <p:cNvPr id="642" name="组合 164"/>
            <p:cNvGrpSpPr/>
            <p:nvPr/>
          </p:nvGrpSpPr>
          <p:grpSpPr>
            <a:xfrm rot="18900000">
              <a:off x="6941782" y="4529776"/>
              <a:ext cx="405200" cy="319234"/>
              <a:chOff x="1743075" y="2940508"/>
              <a:chExt cx="2714625" cy="2138697"/>
            </a:xfrm>
          </p:grpSpPr>
          <p:grpSp>
            <p:nvGrpSpPr>
              <p:cNvPr id="655" name="组合 156"/>
              <p:cNvGrpSpPr/>
              <p:nvPr/>
            </p:nvGrpSpPr>
            <p:grpSpPr>
              <a:xfrm>
                <a:off x="2943225" y="2940508"/>
                <a:ext cx="1514475" cy="914400"/>
                <a:chOff x="2943225" y="2940508"/>
                <a:chExt cx="1514475" cy="914400"/>
              </a:xfrm>
              <a:solidFill>
                <a:schemeClr val="bg1"/>
              </a:solidFill>
              <a:effectLst/>
            </p:grpSpPr>
            <p:sp>
              <p:nvSpPr>
                <p:cNvPr id="662" name="半闭框 661"/>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63" name="半闭框 662"/>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656" name="组合 157"/>
              <p:cNvGrpSpPr/>
              <p:nvPr/>
            </p:nvGrpSpPr>
            <p:grpSpPr>
              <a:xfrm>
                <a:off x="2343150" y="3555205"/>
                <a:ext cx="1514475" cy="914400"/>
                <a:chOff x="2943225" y="2940508"/>
                <a:chExt cx="1514475" cy="914400"/>
              </a:xfrm>
              <a:solidFill>
                <a:schemeClr val="bg1"/>
              </a:solidFill>
              <a:effectLst/>
            </p:grpSpPr>
            <p:sp>
              <p:nvSpPr>
                <p:cNvPr id="660" name="半闭框 659"/>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61" name="半闭框 660"/>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657" name="组合 160"/>
              <p:cNvGrpSpPr/>
              <p:nvPr/>
            </p:nvGrpSpPr>
            <p:grpSpPr>
              <a:xfrm>
                <a:off x="1743075" y="4164805"/>
                <a:ext cx="1514475" cy="914400"/>
                <a:chOff x="2943225" y="2940508"/>
                <a:chExt cx="1514475" cy="914400"/>
              </a:xfrm>
              <a:solidFill>
                <a:schemeClr val="bg1"/>
              </a:solidFill>
              <a:effectLst/>
            </p:grpSpPr>
            <p:sp>
              <p:nvSpPr>
                <p:cNvPr id="658" name="半闭框 657"/>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59" name="半闭框 658"/>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cxnSp>
          <p:nvCxnSpPr>
            <p:cNvPr id="643" name="直接连接符 642"/>
            <p:cNvCxnSpPr/>
            <p:nvPr/>
          </p:nvCxnSpPr>
          <p:spPr>
            <a:xfrm rot="5400000">
              <a:off x="7015161" y="4689158"/>
              <a:ext cx="51225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44" name="组合 163"/>
            <p:cNvGrpSpPr/>
            <p:nvPr/>
          </p:nvGrpSpPr>
          <p:grpSpPr>
            <a:xfrm rot="18900000">
              <a:off x="7693149" y="4529541"/>
              <a:ext cx="405200" cy="319234"/>
              <a:chOff x="1743075" y="2940508"/>
              <a:chExt cx="2714625" cy="2138697"/>
            </a:xfrm>
          </p:grpSpPr>
          <p:grpSp>
            <p:nvGrpSpPr>
              <p:cNvPr id="646" name="组合 156"/>
              <p:cNvGrpSpPr/>
              <p:nvPr/>
            </p:nvGrpSpPr>
            <p:grpSpPr>
              <a:xfrm>
                <a:off x="2943225" y="2940508"/>
                <a:ext cx="1514475" cy="914400"/>
                <a:chOff x="2943225" y="2940508"/>
                <a:chExt cx="1514475" cy="914400"/>
              </a:xfrm>
              <a:solidFill>
                <a:schemeClr val="bg1"/>
              </a:solidFill>
              <a:effectLst/>
            </p:grpSpPr>
            <p:sp>
              <p:nvSpPr>
                <p:cNvPr id="653" name="半闭框 652"/>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54" name="半闭框 653"/>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647" name="组合 157"/>
              <p:cNvGrpSpPr/>
              <p:nvPr/>
            </p:nvGrpSpPr>
            <p:grpSpPr>
              <a:xfrm>
                <a:off x="2343150" y="3555205"/>
                <a:ext cx="1514475" cy="914400"/>
                <a:chOff x="2943225" y="2940508"/>
                <a:chExt cx="1514475" cy="914400"/>
              </a:xfrm>
              <a:solidFill>
                <a:schemeClr val="bg1"/>
              </a:solidFill>
              <a:effectLst/>
            </p:grpSpPr>
            <p:sp>
              <p:nvSpPr>
                <p:cNvPr id="651" name="半闭框 650"/>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52" name="半闭框 651"/>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nvGrpSpPr>
              <p:cNvPr id="648" name="组合 160"/>
              <p:cNvGrpSpPr/>
              <p:nvPr/>
            </p:nvGrpSpPr>
            <p:grpSpPr>
              <a:xfrm>
                <a:off x="1743075" y="4164805"/>
                <a:ext cx="1514475" cy="914400"/>
                <a:chOff x="2943225" y="2940508"/>
                <a:chExt cx="1514475" cy="914400"/>
              </a:xfrm>
              <a:solidFill>
                <a:schemeClr val="bg1"/>
              </a:solidFill>
              <a:effectLst/>
            </p:grpSpPr>
            <p:sp>
              <p:nvSpPr>
                <p:cNvPr id="649" name="半闭框 648"/>
                <p:cNvSpPr/>
                <p:nvPr/>
              </p:nvSpPr>
              <p:spPr>
                <a:xfrm>
                  <a:off x="3543300"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sp>
              <p:nvSpPr>
                <p:cNvPr id="650" name="半闭框 649"/>
                <p:cNvSpPr/>
                <p:nvPr/>
              </p:nvSpPr>
              <p:spPr>
                <a:xfrm rot="10800000">
                  <a:off x="2943225" y="2940508"/>
                  <a:ext cx="914400" cy="914400"/>
                </a:xfrm>
                <a:prstGeom prst="halfFrame">
                  <a:avLst/>
                </a:prstGeom>
                <a:grp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schemeClr val="tx1"/>
                    </a:solidFill>
                    <a:latin typeface="HelveticaNeueLT Pro 45 Lt" pitchFamily="34" charset="0"/>
                  </a:endParaRPr>
                </a:p>
              </p:txBody>
            </p:sp>
          </p:grpSp>
        </p:grpSp>
        <p:cxnSp>
          <p:nvCxnSpPr>
            <p:cNvPr id="645" name="直接连接符 644"/>
            <p:cNvCxnSpPr/>
            <p:nvPr/>
          </p:nvCxnSpPr>
          <p:spPr>
            <a:xfrm rot="5400000">
              <a:off x="7513510" y="4689161"/>
              <a:ext cx="512253"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7" name="组合 666"/>
          <p:cNvGrpSpPr/>
          <p:nvPr/>
        </p:nvGrpSpPr>
        <p:grpSpPr>
          <a:xfrm>
            <a:off x="3664334" y="1591890"/>
            <a:ext cx="1128019" cy="1120588"/>
            <a:chOff x="506602" y="5000547"/>
            <a:chExt cx="1128019" cy="1120588"/>
          </a:xfrm>
        </p:grpSpPr>
        <p:sp>
          <p:nvSpPr>
            <p:cNvPr id="668" name="圆角矩形 667"/>
            <p:cNvSpPr/>
            <p:nvPr/>
          </p:nvSpPr>
          <p:spPr bwMode="auto">
            <a:xfrm>
              <a:off x="514033" y="5000547"/>
              <a:ext cx="1120588" cy="1120588"/>
            </a:xfrm>
            <a:prstGeom prst="roundRect">
              <a:avLst/>
            </a:prstGeom>
            <a:solidFill>
              <a:srgbClr val="C90E2B"/>
            </a:solidFill>
            <a:ln>
              <a:solidFill>
                <a:srgbClr val="C90E2B"/>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grpSp>
          <p:nvGrpSpPr>
            <p:cNvPr id="669" name="组合 668"/>
            <p:cNvGrpSpPr/>
            <p:nvPr/>
          </p:nvGrpSpPr>
          <p:grpSpPr>
            <a:xfrm>
              <a:off x="538559" y="5241141"/>
              <a:ext cx="1078253" cy="457338"/>
              <a:chOff x="540871" y="3648879"/>
              <a:chExt cx="1078253" cy="457338"/>
            </a:xfrm>
          </p:grpSpPr>
          <p:sp>
            <p:nvSpPr>
              <p:cNvPr id="672" name="任意多边形 671"/>
              <p:cNvSpPr>
                <a:spLocks noChangeArrowheads="1"/>
              </p:cNvSpPr>
              <p:nvPr/>
            </p:nvSpPr>
            <p:spPr bwMode="auto">
              <a:xfrm>
                <a:off x="726834" y="3648879"/>
                <a:ext cx="892290" cy="457338"/>
              </a:xfrm>
              <a:custGeom>
                <a:avLst/>
                <a:gdLst>
                  <a:gd name="T0" fmla="*/ 0 w 6677024"/>
                  <a:gd name="T1" fmla="*/ 13 h 3438525"/>
                  <a:gd name="T2" fmla="*/ 7 w 6677024"/>
                  <a:gd name="T3" fmla="*/ 13 h 3438525"/>
                  <a:gd name="T4" fmla="*/ 13 w 6677024"/>
                  <a:gd name="T5" fmla="*/ 11 h 3438525"/>
                  <a:gd name="T6" fmla="*/ 20 w 6677024"/>
                  <a:gd name="T7" fmla="*/ 13 h 3438525"/>
                  <a:gd name="T8" fmla="*/ 27 w 6677024"/>
                  <a:gd name="T9" fmla="*/ 13 h 3438525"/>
                  <a:gd name="T10" fmla="*/ 29 w 6677024"/>
                  <a:gd name="T11" fmla="*/ 14 h 3438525"/>
                  <a:gd name="T12" fmla="*/ 32 w 6677024"/>
                  <a:gd name="T13" fmla="*/ 0 h 3438525"/>
                  <a:gd name="T14" fmla="*/ 36 w 6677024"/>
                  <a:gd name="T15" fmla="*/ 15 h 3438525"/>
                  <a:gd name="T16" fmla="*/ 38 w 6677024"/>
                  <a:gd name="T17" fmla="*/ 13 h 3438525"/>
                  <a:gd name="T18" fmla="*/ 46 w 6677024"/>
                  <a:gd name="T19" fmla="*/ 13 h 3438525"/>
                  <a:gd name="T20" fmla="*/ 53 w 6677024"/>
                  <a:gd name="T21" fmla="*/ 10 h 3438525"/>
                  <a:gd name="T22" fmla="*/ 58 w 6677024"/>
                  <a:gd name="T23" fmla="*/ 13 h 3438525"/>
                  <a:gd name="T24" fmla="*/ 66 w 6677024"/>
                  <a:gd name="T25" fmla="*/ 13 h 34385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77024"/>
                  <a:gd name="T40" fmla="*/ 0 h 3438525"/>
                  <a:gd name="T41" fmla="*/ 6677024 w 6677024"/>
                  <a:gd name="T42" fmla="*/ 3438525 h 34385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77024" h="3438525">
                    <a:moveTo>
                      <a:pt x="0" y="3019425"/>
                    </a:moveTo>
                    <a:lnTo>
                      <a:pt x="676275" y="3019425"/>
                    </a:lnTo>
                    <a:lnTo>
                      <a:pt x="1343025" y="2524125"/>
                    </a:lnTo>
                    <a:lnTo>
                      <a:pt x="2019300" y="3038475"/>
                    </a:lnTo>
                    <a:lnTo>
                      <a:pt x="2743200" y="3019425"/>
                    </a:lnTo>
                    <a:lnTo>
                      <a:pt x="2933700" y="3267075"/>
                    </a:lnTo>
                    <a:lnTo>
                      <a:pt x="3257550" y="0"/>
                    </a:lnTo>
                    <a:lnTo>
                      <a:pt x="3590925" y="3438525"/>
                    </a:lnTo>
                    <a:lnTo>
                      <a:pt x="3781425" y="3019425"/>
                    </a:lnTo>
                    <a:lnTo>
                      <a:pt x="4648200" y="3028950"/>
                    </a:lnTo>
                    <a:lnTo>
                      <a:pt x="5381625" y="2314575"/>
                    </a:lnTo>
                    <a:lnTo>
                      <a:pt x="5886450" y="3009900"/>
                    </a:lnTo>
                    <a:lnTo>
                      <a:pt x="6677025" y="3009900"/>
                    </a:lnTo>
                  </a:path>
                </a:pathLst>
              </a:custGeom>
              <a:noFill/>
              <a:ln>
                <a:solidFill>
                  <a:schemeClr val="bg1"/>
                </a:solidFill>
                <a:headEnd/>
                <a:tailEnd/>
              </a:ln>
            </p:spPr>
            <p:style>
              <a:lnRef idx="2">
                <a:schemeClr val="accent2"/>
              </a:lnRef>
              <a:fillRef idx="0">
                <a:schemeClr val="accent2"/>
              </a:fillRef>
              <a:effectRef idx="1">
                <a:schemeClr val="accent2"/>
              </a:effectRef>
              <a:fontRef idx="minor">
                <a:schemeClr val="tx1"/>
              </a:fontRef>
            </p:style>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latin typeface="HelveticaNeueLT Pro 45 Lt" pitchFamily="34" charset="0"/>
                </a:endParaRPr>
              </a:p>
            </p:txBody>
          </p:sp>
          <p:grpSp>
            <p:nvGrpSpPr>
              <p:cNvPr id="673" name="组合 672"/>
              <p:cNvGrpSpPr/>
              <p:nvPr/>
            </p:nvGrpSpPr>
            <p:grpSpPr>
              <a:xfrm>
                <a:off x="540871" y="3723320"/>
                <a:ext cx="197868" cy="328580"/>
                <a:chOff x="540871" y="3723320"/>
                <a:chExt cx="197868" cy="328580"/>
              </a:xfrm>
              <a:effectLst>
                <a:outerShdw blurRad="63500" sx="102000" sy="102000" algn="ctr" rotWithShape="0">
                  <a:prstClr val="black">
                    <a:alpha val="40000"/>
                  </a:prstClr>
                </a:outerShdw>
              </a:effectLst>
            </p:grpSpPr>
            <p:cxnSp>
              <p:nvCxnSpPr>
                <p:cNvPr id="674" name="直接连接符 673"/>
                <p:cNvCxnSpPr/>
                <p:nvPr/>
              </p:nvCxnSpPr>
              <p:spPr>
                <a:xfrm flipH="1" flipV="1">
                  <a:off x="726835" y="3723321"/>
                  <a:ext cx="11904" cy="327339"/>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flipV="1">
                  <a:off x="707757" y="3723320"/>
                  <a:ext cx="19077" cy="32858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flipH="1">
                  <a:off x="540871" y="4050660"/>
                  <a:ext cx="166886"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70" name="TextBox 669"/>
            <p:cNvSpPr txBox="1"/>
            <p:nvPr/>
          </p:nvSpPr>
          <p:spPr bwMode="auto">
            <a:xfrm>
              <a:off x="506602" y="5810369"/>
              <a:ext cx="1120588"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Pacemaker</a:t>
              </a:r>
            </a:p>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Detection</a:t>
              </a:r>
              <a:endParaRPr lang="zh-CN" altLang="en-US" sz="1400" dirty="0">
                <a:solidFill>
                  <a:schemeClr val="bg1"/>
                </a:solidFill>
                <a:latin typeface="HelveticaNeueLT Pro 45 Lt" pitchFamily="34" charset="0"/>
                <a:ea typeface="Segoe UI" pitchFamily="34" charset="0"/>
                <a:cs typeface="Calibri" pitchFamily="34" charset="0"/>
              </a:endParaRPr>
            </a:p>
          </p:txBody>
        </p:sp>
        <p:sp>
          <p:nvSpPr>
            <p:cNvPr id="671" name="椭圆 670"/>
            <p:cNvSpPr/>
            <p:nvPr/>
          </p:nvSpPr>
          <p:spPr>
            <a:xfrm>
              <a:off x="591739" y="5022181"/>
              <a:ext cx="280169" cy="2743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C90E2B"/>
                  </a:solidFill>
                </a:rPr>
                <a:t>P</a:t>
              </a:r>
              <a:endParaRPr lang="zh-CN" altLang="en-US" sz="1600" b="1" dirty="0">
                <a:solidFill>
                  <a:srgbClr val="C90E2B"/>
                </a:solidFill>
              </a:endParaRPr>
            </a:p>
          </p:txBody>
        </p:sp>
      </p:grpSp>
      <p:grpSp>
        <p:nvGrpSpPr>
          <p:cNvPr id="677" name="组合 676"/>
          <p:cNvGrpSpPr/>
          <p:nvPr/>
        </p:nvGrpSpPr>
        <p:grpSpPr>
          <a:xfrm>
            <a:off x="5097546" y="1589478"/>
            <a:ext cx="1120588" cy="1120588"/>
            <a:chOff x="523946" y="1738406"/>
            <a:chExt cx="1120588" cy="1120588"/>
          </a:xfrm>
        </p:grpSpPr>
        <p:sp>
          <p:nvSpPr>
            <p:cNvPr id="678" name="圆角矩形 677"/>
            <p:cNvSpPr/>
            <p:nvPr/>
          </p:nvSpPr>
          <p:spPr bwMode="auto">
            <a:xfrm>
              <a:off x="523946" y="1738406"/>
              <a:ext cx="1120588" cy="1120588"/>
            </a:xfrm>
            <a:prstGeom prst="roundRect">
              <a:avLst/>
            </a:prstGeom>
            <a:solidFill>
              <a:srgbClr val="FFC000"/>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endParaRPr lang="zh-CN" altLang="en-US" sz="1200" i="1" dirty="0" smtClean="0">
                <a:latin typeface="HelveticaNeueLT Pro 45 Lt" pitchFamily="34" charset="0"/>
                <a:ea typeface="宋体" pitchFamily="2" charset="-122"/>
              </a:endParaRPr>
            </a:p>
          </p:txBody>
        </p:sp>
        <p:pic>
          <p:nvPicPr>
            <p:cNvPr id="679" name="Picture 2" descr="http://pic.58pic.com/58pic/13/11/90/50c58PICkbU_1024.jp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3986" y="2339354"/>
              <a:ext cx="9583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680" name="Picture 2" descr="http://img.sj33.cn/uploads/allimg/201401/7-140126231Q1364.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1560" y="1792393"/>
              <a:ext cx="958363"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2" descr="\\192.168.1.6\市场组文件\市场组知识库\国际宣传工作临时交接文档\心电组\Holter升级版彩页\图片\IMG_9447.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28610" y="3216506"/>
            <a:ext cx="5548221" cy="4133969"/>
          </a:xfrm>
          <a:prstGeom prst="rect">
            <a:avLst/>
          </a:prstGeom>
          <a:noFill/>
          <a:extLst>
            <a:ext uri="{909E8E84-426E-40DD-AFC4-6F175D3DCCD1}">
              <a14:hiddenFill xmlns:a14="http://schemas.microsoft.com/office/drawing/2010/main">
                <a:solidFill>
                  <a:srgbClr val="FFFFFF"/>
                </a:solidFill>
              </a14:hiddenFill>
            </a:ext>
          </a:extLst>
        </p:spPr>
      </p:pic>
      <p:sp>
        <p:nvSpPr>
          <p:cNvPr id="106" name="矩形 105"/>
          <p:cNvSpPr/>
          <p:nvPr/>
        </p:nvSpPr>
        <p:spPr>
          <a:xfrm>
            <a:off x="374817" y="376525"/>
            <a:ext cx="8648396" cy="923330"/>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Highlights of </a:t>
            </a:r>
          </a:p>
          <a:p>
            <a:pPr>
              <a:lnSpc>
                <a:spcPct val="80000"/>
              </a:lnSpc>
              <a:spcBef>
                <a:spcPct val="20000"/>
              </a:spcBef>
              <a:defRPr/>
            </a:pPr>
            <a:r>
              <a:rPr lang="en-US" altLang="zh-CN" sz="3000" b="1" kern="0" dirty="0" smtClean="0">
                <a:solidFill>
                  <a:srgbClr val="F99B0C"/>
                </a:solidFill>
                <a:latin typeface="HelveticaNeueLT Pro 43 LtEx" pitchFamily="34" charset="0"/>
              </a:rPr>
              <a:t>SE-2003/SE-2012 Sampling Box</a:t>
            </a:r>
            <a:endParaRPr lang="en-US" altLang="zh-CN" sz="3000" b="1" kern="0" dirty="0">
              <a:solidFill>
                <a:srgbClr val="F99B0C"/>
              </a:solidFill>
              <a:latin typeface="HelveticaNeueLT Pro 43 LtEx" pitchFamily="34" charset="0"/>
            </a:endParaRPr>
          </a:p>
        </p:txBody>
      </p:sp>
    </p:spTree>
    <p:extLst>
      <p:ext uri="{BB962C8B-B14F-4D97-AF65-F5344CB8AC3E}">
        <p14:creationId xmlns:p14="http://schemas.microsoft.com/office/powerpoint/2010/main" val="826020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4" name="组合 333"/>
          <p:cNvGrpSpPr/>
          <p:nvPr/>
        </p:nvGrpSpPr>
        <p:grpSpPr>
          <a:xfrm>
            <a:off x="6263497" y="2871382"/>
            <a:ext cx="1267267" cy="1130155"/>
            <a:chOff x="200720" y="1132679"/>
            <a:chExt cx="1267267" cy="1130155"/>
          </a:xfrm>
        </p:grpSpPr>
        <p:grpSp>
          <p:nvGrpSpPr>
            <p:cNvPr id="335" name="组合 334"/>
            <p:cNvGrpSpPr/>
            <p:nvPr/>
          </p:nvGrpSpPr>
          <p:grpSpPr>
            <a:xfrm>
              <a:off x="200720" y="1133745"/>
              <a:ext cx="1267267" cy="1123649"/>
              <a:chOff x="6445987" y="5635721"/>
              <a:chExt cx="1267267" cy="1123649"/>
            </a:xfrm>
          </p:grpSpPr>
          <p:sp>
            <p:nvSpPr>
              <p:cNvPr id="345" name="矩形 344"/>
              <p:cNvSpPr/>
              <p:nvPr/>
            </p:nvSpPr>
            <p:spPr>
              <a:xfrm rot="19176228">
                <a:off x="7246540" y="6250337"/>
                <a:ext cx="86530" cy="58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46" name="圆角矩形 345"/>
              <p:cNvSpPr/>
              <p:nvPr/>
            </p:nvSpPr>
            <p:spPr bwMode="auto">
              <a:xfrm>
                <a:off x="6519568" y="5635721"/>
                <a:ext cx="1120588" cy="1120588"/>
              </a:xfrm>
              <a:prstGeom prst="round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347" name="TextBox 37"/>
              <p:cNvSpPr txBox="1"/>
              <p:nvPr/>
            </p:nvSpPr>
            <p:spPr>
              <a:xfrm>
                <a:off x="6445987" y="6350347"/>
                <a:ext cx="126726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latin typeface="Calibri" pitchFamily="34" charset="0"/>
                  </a:rPr>
                  <a:t>Personalized</a:t>
                </a:r>
              </a:p>
              <a:p>
                <a:pPr algn="ctr">
                  <a:lnSpc>
                    <a:spcPts val="1200"/>
                  </a:lnSpc>
                </a:pPr>
                <a:r>
                  <a:rPr lang="en-US" altLang="zh-CN" sz="1400" b="1" dirty="0" smtClean="0">
                    <a:latin typeface="Calibri" pitchFamily="34" charset="0"/>
                  </a:rPr>
                  <a:t>Signature </a:t>
                </a:r>
                <a:endParaRPr lang="zh-CN" altLang="en-US" sz="1400" b="1" dirty="0">
                  <a:latin typeface="Calibri" pitchFamily="34" charset="0"/>
                </a:endParaRPr>
              </a:p>
            </p:txBody>
          </p:sp>
          <p:sp>
            <p:nvSpPr>
              <p:cNvPr id="348" name="圆角矩形 347"/>
              <p:cNvSpPr/>
              <p:nvPr/>
            </p:nvSpPr>
            <p:spPr>
              <a:xfrm>
                <a:off x="6708165" y="5736461"/>
                <a:ext cx="765085" cy="566766"/>
              </a:xfrm>
              <a:prstGeom prst="roundRect">
                <a:avLst>
                  <a:gd name="adj" fmla="val 11205"/>
                </a:avLst>
              </a:prstGeom>
              <a:solidFill>
                <a:schemeClr val="bg1"/>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nvGrpSpPr>
              <p:cNvPr id="349" name="组合 348"/>
              <p:cNvGrpSpPr/>
              <p:nvPr/>
            </p:nvGrpSpPr>
            <p:grpSpPr>
              <a:xfrm>
                <a:off x="6684705" y="5646116"/>
                <a:ext cx="795688" cy="711602"/>
                <a:chOff x="467851" y="2906904"/>
                <a:chExt cx="795688" cy="711602"/>
              </a:xfrm>
            </p:grpSpPr>
            <p:sp>
              <p:nvSpPr>
                <p:cNvPr id="353" name="弧形 352"/>
                <p:cNvSpPr/>
                <p:nvPr/>
              </p:nvSpPr>
              <p:spPr>
                <a:xfrm rot="1894948">
                  <a:off x="467851" y="3286561"/>
                  <a:ext cx="493776"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54" name="弧形 353"/>
                <p:cNvSpPr/>
                <p:nvPr/>
              </p:nvSpPr>
              <p:spPr>
                <a:xfrm rot="14532929" flipH="1">
                  <a:off x="658118" y="3110521"/>
                  <a:ext cx="495487" cy="88254"/>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grpSp>
              <p:nvGrpSpPr>
                <p:cNvPr id="355" name="组合 354"/>
                <p:cNvGrpSpPr/>
                <p:nvPr/>
              </p:nvGrpSpPr>
              <p:grpSpPr>
                <a:xfrm>
                  <a:off x="692592" y="3126101"/>
                  <a:ext cx="570947" cy="492405"/>
                  <a:chOff x="692592" y="3126101"/>
                  <a:chExt cx="570947" cy="492405"/>
                </a:xfrm>
              </p:grpSpPr>
              <p:sp>
                <p:nvSpPr>
                  <p:cNvPr id="356" name="椭圆 355"/>
                  <p:cNvSpPr/>
                  <p:nvPr/>
                </p:nvSpPr>
                <p:spPr>
                  <a:xfrm>
                    <a:off x="706878" y="3135749"/>
                    <a:ext cx="45720" cy="45720"/>
                  </a:xfrm>
                  <a:prstGeom prst="ellipse">
                    <a:avLst/>
                  </a:prstGeom>
                  <a:noFill/>
                  <a:ln w="19050">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57" name="弧形 356"/>
                  <p:cNvSpPr/>
                  <p:nvPr/>
                </p:nvSpPr>
                <p:spPr>
                  <a:xfrm>
                    <a:off x="692592" y="3180741"/>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58" name="弧形 357"/>
                  <p:cNvSpPr/>
                  <p:nvPr/>
                </p:nvSpPr>
                <p:spPr>
                  <a:xfrm rot="-5400000" flipH="1">
                    <a:off x="849317" y="3028464"/>
                    <a:ext cx="52258" cy="247531"/>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359" name="直接连接符 358"/>
                  <p:cNvCxnSpPr>
                    <a:stCxn id="356" idx="5"/>
                  </p:cNvCxnSpPr>
                  <p:nvPr/>
                </p:nvCxnSpPr>
                <p:spPr>
                  <a:xfrm>
                    <a:off x="745902" y="3174773"/>
                    <a:ext cx="145439" cy="155460"/>
                  </a:xfrm>
                  <a:prstGeom prst="line">
                    <a:avLst/>
                  </a:prstGeom>
                  <a:ln>
                    <a:solidFill>
                      <a:srgbClr val="C90E2B"/>
                    </a:solidFill>
                  </a:ln>
                </p:spPr>
                <p:style>
                  <a:lnRef idx="1">
                    <a:schemeClr val="accent1"/>
                  </a:lnRef>
                  <a:fillRef idx="0">
                    <a:schemeClr val="accent1"/>
                  </a:fillRef>
                  <a:effectRef idx="0">
                    <a:schemeClr val="accent1"/>
                  </a:effectRef>
                  <a:fontRef idx="minor">
                    <a:schemeClr val="tx1"/>
                  </a:fontRef>
                </p:style>
              </p:cxnSp>
              <p:sp>
                <p:nvSpPr>
                  <p:cNvPr id="360" name="椭圆 359"/>
                  <p:cNvSpPr/>
                  <p:nvPr/>
                </p:nvSpPr>
                <p:spPr>
                  <a:xfrm>
                    <a:off x="891713" y="3330233"/>
                    <a:ext cx="9144" cy="9144"/>
                  </a:xfrm>
                  <a:prstGeom prst="ellipse">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61" name="弧形 360"/>
                  <p:cNvSpPr/>
                  <p:nvPr/>
                </p:nvSpPr>
                <p:spPr>
                  <a:xfrm rot="16624820">
                    <a:off x="918679" y="3380539"/>
                    <a:ext cx="191712" cy="182253"/>
                  </a:xfrm>
                  <a:prstGeom prst="arc">
                    <a:avLst/>
                  </a:prstGeom>
                  <a:no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62" name="弧形 361"/>
                  <p:cNvSpPr/>
                  <p:nvPr/>
                </p:nvSpPr>
                <p:spPr>
                  <a:xfrm rot="16200000">
                    <a:off x="950850" y="3414391"/>
                    <a:ext cx="191712" cy="182253"/>
                  </a:xfrm>
                  <a:prstGeom prst="arc">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cxnSp>
                <p:nvCxnSpPr>
                  <p:cNvPr id="363" name="直接连接符 362"/>
                  <p:cNvCxnSpPr/>
                  <p:nvPr/>
                </p:nvCxnSpPr>
                <p:spPr>
                  <a:xfrm>
                    <a:off x="912198" y="3453290"/>
                    <a:ext cx="136283" cy="16521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直接连接符 363"/>
                  <p:cNvCxnSpPr/>
                  <p:nvPr/>
                </p:nvCxnSpPr>
                <p:spPr>
                  <a:xfrm>
                    <a:off x="1019297" y="3366256"/>
                    <a:ext cx="244242" cy="237736"/>
                  </a:xfrm>
                  <a:prstGeom prst="line">
                    <a:avLst/>
                  </a:prstGeom>
                  <a:noFill/>
                  <a:ln cap="rnd">
                    <a:solidFill>
                      <a:srgbClr val="C90E2B"/>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50" name="组合 349"/>
              <p:cNvGrpSpPr/>
              <p:nvPr/>
            </p:nvGrpSpPr>
            <p:grpSpPr>
              <a:xfrm>
                <a:off x="7252675" y="6245518"/>
                <a:ext cx="227718" cy="112201"/>
                <a:chOff x="7252675" y="6245518"/>
                <a:chExt cx="227718" cy="112201"/>
              </a:xfrm>
            </p:grpSpPr>
            <p:sp>
              <p:nvSpPr>
                <p:cNvPr id="351" name="矩形 350"/>
                <p:cNvSpPr/>
                <p:nvPr/>
              </p:nvSpPr>
              <p:spPr>
                <a:xfrm rot="19176228">
                  <a:off x="7252675" y="6245518"/>
                  <a:ext cx="91044" cy="78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352" name="等腰三角形 351"/>
                <p:cNvSpPr/>
                <p:nvPr/>
              </p:nvSpPr>
              <p:spPr>
                <a:xfrm>
                  <a:off x="7277240" y="6275110"/>
                  <a:ext cx="203153" cy="82609"/>
                </a:xfrm>
                <a:prstGeom prst="triangle">
                  <a:avLst>
                    <a:gd name="adj" fmla="val 548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grpSp>
        <p:grpSp>
          <p:nvGrpSpPr>
            <p:cNvPr id="336" name="组合 335"/>
            <p:cNvGrpSpPr/>
            <p:nvPr/>
          </p:nvGrpSpPr>
          <p:grpSpPr>
            <a:xfrm>
              <a:off x="219996" y="1132679"/>
              <a:ext cx="1244872" cy="1130155"/>
              <a:chOff x="262860" y="1510264"/>
              <a:chExt cx="1244872" cy="1130155"/>
            </a:xfrm>
          </p:grpSpPr>
          <p:sp>
            <p:nvSpPr>
              <p:cNvPr id="337" name="圆角矩形 336"/>
              <p:cNvSpPr/>
              <p:nvPr/>
            </p:nvSpPr>
            <p:spPr bwMode="auto">
              <a:xfrm>
                <a:off x="325215" y="1510264"/>
                <a:ext cx="1120588" cy="1120588"/>
              </a:xfrm>
              <a:prstGeom prst="roundRect">
                <a:avLst/>
              </a:prstGeom>
              <a:solidFill>
                <a:srgbClr val="C90E2B"/>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338" name="TextBox 337"/>
              <p:cNvSpPr txBox="1"/>
              <p:nvPr/>
            </p:nvSpPr>
            <p:spPr>
              <a:xfrm>
                <a:off x="262860" y="2291606"/>
                <a:ext cx="1244872" cy="348813"/>
              </a:xfrm>
              <a:prstGeom prst="rect">
                <a:avLst/>
              </a:prstGeom>
              <a:noFill/>
              <a:ln>
                <a:noFill/>
              </a:ln>
            </p:spPr>
            <p:txBody>
              <a:bodyPr wrap="square" rtlCol="0">
                <a:spAutoFit/>
              </a:bodyPr>
              <a:lstStyle/>
              <a:p>
                <a:pPr algn="ctr">
                  <a:lnSpc>
                    <a:spcPts val="1000"/>
                  </a:lnSpc>
                </a:pPr>
                <a:r>
                  <a:rPr lang="en-US" altLang="zh-CN" sz="1400" dirty="0" smtClean="0">
                    <a:solidFill>
                      <a:schemeClr val="bg1"/>
                    </a:solidFill>
                    <a:latin typeface="HelveticaNeueLT Pro 43 LtEx" pitchFamily="34" charset="0"/>
                  </a:rPr>
                  <a:t>Build-in</a:t>
                </a:r>
              </a:p>
              <a:p>
                <a:pPr algn="ctr">
                  <a:lnSpc>
                    <a:spcPts val="1000"/>
                  </a:lnSpc>
                </a:pPr>
                <a:r>
                  <a:rPr lang="en-US" altLang="zh-CN" sz="1400" dirty="0" smtClean="0">
                    <a:solidFill>
                      <a:schemeClr val="bg1"/>
                    </a:solidFill>
                    <a:latin typeface="HelveticaNeueLT Pro 43 LtEx" pitchFamily="34" charset="0"/>
                  </a:rPr>
                  <a:t>Glossary</a:t>
                </a:r>
                <a:endParaRPr lang="zh-CN" altLang="en-US" sz="1400" dirty="0">
                  <a:solidFill>
                    <a:schemeClr val="bg1"/>
                  </a:solidFill>
                  <a:latin typeface="HelveticaNeueLT Pro 43 LtEx" pitchFamily="34" charset="0"/>
                </a:endParaRPr>
              </a:p>
            </p:txBody>
          </p:sp>
          <p:grpSp>
            <p:nvGrpSpPr>
              <p:cNvPr id="339" name="组合 338"/>
              <p:cNvGrpSpPr/>
              <p:nvPr/>
            </p:nvGrpSpPr>
            <p:grpSpPr>
              <a:xfrm>
                <a:off x="336663" y="1688078"/>
                <a:ext cx="1009413" cy="526501"/>
                <a:chOff x="336663" y="1688078"/>
                <a:chExt cx="1009413" cy="526501"/>
              </a:xfrm>
            </p:grpSpPr>
            <p:sp>
              <p:nvSpPr>
                <p:cNvPr id="340" name="圆角矩形 339"/>
                <p:cNvSpPr/>
                <p:nvPr/>
              </p:nvSpPr>
              <p:spPr>
                <a:xfrm>
                  <a:off x="431539" y="1751909"/>
                  <a:ext cx="914537" cy="1674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1" name="TextBox 340"/>
                <p:cNvSpPr txBox="1"/>
                <p:nvPr/>
              </p:nvSpPr>
              <p:spPr>
                <a:xfrm>
                  <a:off x="336663" y="1688078"/>
                  <a:ext cx="1002197" cy="307777"/>
                </a:xfrm>
                <a:prstGeom prst="rect">
                  <a:avLst/>
                </a:prstGeom>
                <a:noFill/>
              </p:spPr>
              <p:txBody>
                <a:bodyPr wrap="none" rtlCol="0">
                  <a:spAutoFit/>
                </a:bodyPr>
                <a:lstStyle/>
                <a:p>
                  <a:r>
                    <a:rPr lang="en-US" altLang="zh-CN" sz="1400" b="1" dirty="0" smtClean="0">
                      <a:solidFill>
                        <a:srgbClr val="C00000"/>
                      </a:solidFill>
                      <a:latin typeface="HelveticaNeueLT Pro 43 LtEx" pitchFamily="34" charset="0"/>
                    </a:rPr>
                    <a:t>Glossary</a:t>
                  </a:r>
                  <a:endParaRPr lang="zh-CN" altLang="en-US" sz="1400" b="1" dirty="0">
                    <a:solidFill>
                      <a:srgbClr val="C00000"/>
                    </a:solidFill>
                    <a:latin typeface="HelveticaNeueLT Pro 43 LtEx" pitchFamily="34" charset="0"/>
                  </a:endParaRPr>
                </a:p>
              </p:txBody>
            </p:sp>
            <p:sp>
              <p:nvSpPr>
                <p:cNvPr id="342" name="圆角矩形 341"/>
                <p:cNvSpPr/>
                <p:nvPr/>
              </p:nvSpPr>
              <p:spPr>
                <a:xfrm>
                  <a:off x="431540" y="1966594"/>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圆角矩形 342"/>
                <p:cNvSpPr/>
                <p:nvPr/>
              </p:nvSpPr>
              <p:spPr>
                <a:xfrm>
                  <a:off x="431540" y="2070558"/>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a:off x="431540" y="2168860"/>
                  <a:ext cx="810090" cy="45719"/>
                </a:xfrm>
                <a:prstGeom prst="roundRect">
                  <a:avLst/>
                </a:prstGeom>
                <a:solidFill>
                  <a:srgbClr val="C90E2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65" name="组合 364"/>
          <p:cNvGrpSpPr/>
          <p:nvPr/>
        </p:nvGrpSpPr>
        <p:grpSpPr>
          <a:xfrm>
            <a:off x="6289562" y="1557206"/>
            <a:ext cx="1215135" cy="1120588"/>
            <a:chOff x="222946" y="1130390"/>
            <a:chExt cx="1215135" cy="1120588"/>
          </a:xfrm>
        </p:grpSpPr>
        <p:sp>
          <p:nvSpPr>
            <p:cNvPr id="366" name="圆角矩形 365"/>
            <p:cNvSpPr/>
            <p:nvPr/>
          </p:nvSpPr>
          <p:spPr bwMode="auto">
            <a:xfrm>
              <a:off x="268988" y="1130390"/>
              <a:ext cx="1120588" cy="1120588"/>
            </a:xfrm>
            <a:prstGeom prst="roundRect">
              <a:avLst/>
            </a:prstGeom>
            <a:solidFill>
              <a:schemeClr val="tx1">
                <a:lumMod val="85000"/>
                <a:lumOff val="1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367" name="TextBox 25"/>
            <p:cNvSpPr txBox="1"/>
            <p:nvPr/>
          </p:nvSpPr>
          <p:spPr>
            <a:xfrm>
              <a:off x="222946" y="1768343"/>
              <a:ext cx="1215135"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endParaRPr lang="en-US" altLang="zh-CN" sz="1400" dirty="0" smtClean="0">
                <a:latin typeface="HelveticaNeueLT Pro 43 LtEx" pitchFamily="34" charset="0"/>
              </a:endParaRPr>
            </a:p>
            <a:p>
              <a:pPr algn="ctr">
                <a:lnSpc>
                  <a:spcPts val="1200"/>
                </a:lnSpc>
              </a:pPr>
              <a:r>
                <a:rPr lang="en-US" altLang="zh-CN" sz="1400" dirty="0" smtClean="0">
                  <a:solidFill>
                    <a:schemeClr val="bg1"/>
                  </a:solidFill>
                  <a:latin typeface="HelveticaNeueLT Pro 43 LtEx" pitchFamily="34" charset="0"/>
                </a:rPr>
                <a:t>Page Scan</a:t>
              </a:r>
              <a:endParaRPr lang="zh-CN" altLang="en-US" sz="1400" dirty="0">
                <a:solidFill>
                  <a:schemeClr val="bg1"/>
                </a:solidFill>
                <a:latin typeface="HelveticaNeueLT Pro 43 LtEx" pitchFamily="34" charset="0"/>
              </a:endParaRPr>
            </a:p>
          </p:txBody>
        </p:sp>
        <p:sp>
          <p:nvSpPr>
            <p:cNvPr id="368" name="圆角矩形 367"/>
            <p:cNvSpPr/>
            <p:nvPr/>
          </p:nvSpPr>
          <p:spPr>
            <a:xfrm>
              <a:off x="289382" y="1358770"/>
              <a:ext cx="1080120" cy="4095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圆角矩形 368"/>
            <p:cNvSpPr/>
            <p:nvPr/>
          </p:nvSpPr>
          <p:spPr>
            <a:xfrm>
              <a:off x="701569" y="1443712"/>
              <a:ext cx="274320" cy="2419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圆角矩形 369"/>
            <p:cNvSpPr/>
            <p:nvPr/>
          </p:nvSpPr>
          <p:spPr>
            <a:xfrm>
              <a:off x="1061609" y="1448780"/>
              <a:ext cx="274320" cy="2419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圆角矩形 370"/>
            <p:cNvSpPr/>
            <p:nvPr/>
          </p:nvSpPr>
          <p:spPr>
            <a:xfrm>
              <a:off x="341530" y="1443712"/>
              <a:ext cx="274320" cy="24190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矩形 371"/>
            <p:cNvSpPr/>
            <p:nvPr/>
          </p:nvSpPr>
          <p:spPr>
            <a:xfrm>
              <a:off x="793724" y="1518944"/>
              <a:ext cx="90010" cy="914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等腰三角形 372"/>
            <p:cNvSpPr/>
            <p:nvPr/>
          </p:nvSpPr>
          <p:spPr>
            <a:xfrm rot="5400000">
              <a:off x="1162181" y="1514471"/>
              <a:ext cx="99933" cy="109856"/>
            </a:xfrm>
            <a:prstGeom prst="triangl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4" name="组合 373"/>
            <p:cNvGrpSpPr/>
            <p:nvPr/>
          </p:nvGrpSpPr>
          <p:grpSpPr>
            <a:xfrm>
              <a:off x="385824" y="1517384"/>
              <a:ext cx="185493" cy="99933"/>
              <a:chOff x="381062" y="1519765"/>
              <a:chExt cx="207484" cy="99933"/>
            </a:xfrm>
          </p:grpSpPr>
          <p:sp>
            <p:nvSpPr>
              <p:cNvPr id="375" name="等腰三角形 374"/>
              <p:cNvSpPr/>
              <p:nvPr/>
            </p:nvSpPr>
            <p:spPr>
              <a:xfrm rot="5400000" flipH="1" flipV="1">
                <a:off x="483651" y="1514804"/>
                <a:ext cx="99933" cy="109856"/>
              </a:xfrm>
              <a:prstGeom prst="triangl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等腰三角形 375"/>
              <p:cNvSpPr/>
              <p:nvPr/>
            </p:nvSpPr>
            <p:spPr>
              <a:xfrm rot="5400000" flipH="1" flipV="1">
                <a:off x="386023" y="1514804"/>
                <a:ext cx="99933" cy="109856"/>
              </a:xfrm>
              <a:prstGeom prst="triangle">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77" name="组合 376"/>
          <p:cNvGrpSpPr/>
          <p:nvPr/>
        </p:nvGrpSpPr>
        <p:grpSpPr>
          <a:xfrm>
            <a:off x="4991454" y="2871382"/>
            <a:ext cx="1157499" cy="1120588"/>
            <a:chOff x="264151" y="1130390"/>
            <a:chExt cx="1157499" cy="1120588"/>
          </a:xfrm>
        </p:grpSpPr>
        <p:sp>
          <p:nvSpPr>
            <p:cNvPr id="378" name="圆角矩形 377"/>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379" name="TextBox 25"/>
            <p:cNvSpPr txBox="1"/>
            <p:nvPr/>
          </p:nvSpPr>
          <p:spPr>
            <a:xfrm>
              <a:off x="268988" y="1844856"/>
              <a:ext cx="1152662"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endParaRPr lang="en-US" altLang="zh-CN" sz="1400" dirty="0" smtClean="0">
                <a:latin typeface="HelveticaNeueLT Pro 43 LtEx" pitchFamily="34" charset="0"/>
              </a:endParaRPr>
            </a:p>
            <a:p>
              <a:pPr algn="ctr">
                <a:lnSpc>
                  <a:spcPts val="1200"/>
                </a:lnSpc>
              </a:pPr>
              <a:r>
                <a:rPr lang="en-US" altLang="zh-CN" sz="1400" dirty="0" smtClean="0">
                  <a:latin typeface="HelveticaNeueLT Pro 43 LtEx" pitchFamily="34" charset="0"/>
                </a:rPr>
                <a:t>Events</a:t>
              </a:r>
              <a:endParaRPr lang="zh-CN" altLang="en-US" sz="1400" dirty="0">
                <a:latin typeface="HelveticaNeueLT Pro 43 LtEx" pitchFamily="34" charset="0"/>
              </a:endParaRPr>
            </a:p>
          </p:txBody>
        </p:sp>
        <p:sp>
          <p:nvSpPr>
            <p:cNvPr id="380" name="圆角矩形 379"/>
            <p:cNvSpPr/>
            <p:nvPr/>
          </p:nvSpPr>
          <p:spPr>
            <a:xfrm>
              <a:off x="334227" y="1257989"/>
              <a:ext cx="990110" cy="685846"/>
            </a:xfrm>
            <a:prstGeom prst="roundRect">
              <a:avLst/>
            </a:prstGeom>
            <a:solidFill>
              <a:schemeClr val="bg1"/>
            </a:solidFill>
            <a:ln w="9525">
              <a:solidFill>
                <a:srgbClr val="FFC61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81" name="矩形 380"/>
            <p:cNvSpPr/>
            <p:nvPr/>
          </p:nvSpPr>
          <p:spPr>
            <a:xfrm>
              <a:off x="395876" y="1313765"/>
              <a:ext cx="866812" cy="182401"/>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2" name="组合 381"/>
            <p:cNvGrpSpPr/>
            <p:nvPr/>
          </p:nvGrpSpPr>
          <p:grpSpPr>
            <a:xfrm>
              <a:off x="464359" y="1574606"/>
              <a:ext cx="729845" cy="265035"/>
              <a:chOff x="407195" y="1598559"/>
              <a:chExt cx="729845" cy="265035"/>
            </a:xfrm>
          </p:grpSpPr>
          <p:grpSp>
            <p:nvGrpSpPr>
              <p:cNvPr id="384" name="组合 383"/>
              <p:cNvGrpSpPr/>
              <p:nvPr/>
            </p:nvGrpSpPr>
            <p:grpSpPr>
              <a:xfrm>
                <a:off x="407195" y="1600912"/>
                <a:ext cx="181584" cy="262682"/>
                <a:chOff x="921022" y="1205263"/>
                <a:chExt cx="535011" cy="576951"/>
              </a:xfrm>
            </p:grpSpPr>
            <p:cxnSp>
              <p:nvCxnSpPr>
                <p:cNvPr id="413" name="直接连接符 412"/>
                <p:cNvCxnSpPr/>
                <p:nvPr/>
              </p:nvCxnSpPr>
              <p:spPr>
                <a:xfrm flipH="1" flipV="1">
                  <a:off x="1059226" y="1562019"/>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flipV="1">
                  <a:off x="1040017" y="1562019"/>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flipH="1">
                  <a:off x="921022" y="1604488"/>
                  <a:ext cx="118995" cy="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flipV="1">
                  <a:off x="1081237" y="1215129"/>
                  <a:ext cx="67254" cy="390104"/>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17" name="弧形 416"/>
                <p:cNvSpPr/>
                <p:nvPr/>
              </p:nvSpPr>
              <p:spPr>
                <a:xfrm rot="19980000">
                  <a:off x="1132972" y="1205263"/>
                  <a:ext cx="48376" cy="21958"/>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18" name="直接连接符 417"/>
                <p:cNvCxnSpPr/>
                <p:nvPr/>
              </p:nvCxnSpPr>
              <p:spPr>
                <a:xfrm flipH="1" flipV="1">
                  <a:off x="1178875" y="1209415"/>
                  <a:ext cx="36585" cy="4310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19" name="弧形 418"/>
                <p:cNvSpPr/>
                <p:nvPr/>
              </p:nvSpPr>
              <p:spPr>
                <a:xfrm rot="2418178" flipV="1">
                  <a:off x="1267224" y="1745618"/>
                  <a:ext cx="39028" cy="36596"/>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0" name="直接连接符 419"/>
                <p:cNvCxnSpPr/>
                <p:nvPr/>
              </p:nvCxnSpPr>
              <p:spPr>
                <a:xfrm flipH="1" flipV="1">
                  <a:off x="1214938" y="1640515"/>
                  <a:ext cx="50110" cy="12991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flipV="1">
                  <a:off x="1305031" y="1602617"/>
                  <a:ext cx="45127" cy="172777"/>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flipH="1" flipV="1">
                  <a:off x="1434021" y="1563683"/>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flipV="1">
                  <a:off x="1414812" y="1563683"/>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flipH="1">
                  <a:off x="1350158" y="1599871"/>
                  <a:ext cx="59498" cy="993"/>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5" name="直接连接符 384"/>
              <p:cNvCxnSpPr/>
              <p:nvPr/>
            </p:nvCxnSpPr>
            <p:spPr>
              <a:xfrm>
                <a:off x="590883" y="1780575"/>
                <a:ext cx="90635" cy="0"/>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6" name="组合 385"/>
              <p:cNvGrpSpPr/>
              <p:nvPr/>
            </p:nvGrpSpPr>
            <p:grpSpPr>
              <a:xfrm>
                <a:off x="683562" y="1598559"/>
                <a:ext cx="181584" cy="262682"/>
                <a:chOff x="921022" y="1205263"/>
                <a:chExt cx="535011" cy="576951"/>
              </a:xfrm>
            </p:grpSpPr>
            <p:cxnSp>
              <p:nvCxnSpPr>
                <p:cNvPr id="401" name="直接连接符 400"/>
                <p:cNvCxnSpPr/>
                <p:nvPr/>
              </p:nvCxnSpPr>
              <p:spPr>
                <a:xfrm flipH="1" flipV="1">
                  <a:off x="1059226" y="1562019"/>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flipV="1">
                  <a:off x="1040017" y="1562019"/>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flipH="1">
                  <a:off x="921022" y="1604488"/>
                  <a:ext cx="118995" cy="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flipV="1">
                  <a:off x="1081237" y="1215129"/>
                  <a:ext cx="67254" cy="390104"/>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05" name="弧形 404"/>
                <p:cNvSpPr/>
                <p:nvPr/>
              </p:nvSpPr>
              <p:spPr>
                <a:xfrm rot="19980000">
                  <a:off x="1132972" y="1205263"/>
                  <a:ext cx="48376" cy="21958"/>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06" name="直接连接符 405"/>
                <p:cNvCxnSpPr/>
                <p:nvPr/>
              </p:nvCxnSpPr>
              <p:spPr>
                <a:xfrm flipH="1" flipV="1">
                  <a:off x="1178875" y="1209415"/>
                  <a:ext cx="36585" cy="4310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407" name="弧形 406"/>
                <p:cNvSpPr/>
                <p:nvPr/>
              </p:nvSpPr>
              <p:spPr>
                <a:xfrm rot="2418178" flipV="1">
                  <a:off x="1267224" y="1745618"/>
                  <a:ext cx="39028" cy="36596"/>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08" name="直接连接符 407"/>
                <p:cNvCxnSpPr/>
                <p:nvPr/>
              </p:nvCxnSpPr>
              <p:spPr>
                <a:xfrm flipH="1" flipV="1">
                  <a:off x="1214938" y="1640515"/>
                  <a:ext cx="50110" cy="12991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flipV="1">
                  <a:off x="1305031" y="1602617"/>
                  <a:ext cx="45127" cy="172777"/>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flipH="1" flipV="1">
                  <a:off x="1434021" y="1563683"/>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flipV="1">
                  <a:off x="1414812" y="1563683"/>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flipH="1">
                  <a:off x="1350158" y="1599871"/>
                  <a:ext cx="59498" cy="993"/>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87" name="直接连接符 386"/>
              <p:cNvCxnSpPr/>
              <p:nvPr/>
            </p:nvCxnSpPr>
            <p:spPr>
              <a:xfrm>
                <a:off x="865146" y="1780800"/>
                <a:ext cx="90635" cy="0"/>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8" name="组合 387"/>
              <p:cNvGrpSpPr/>
              <p:nvPr/>
            </p:nvGrpSpPr>
            <p:grpSpPr>
              <a:xfrm>
                <a:off x="955456" y="1600409"/>
                <a:ext cx="181584" cy="262682"/>
                <a:chOff x="921022" y="1205263"/>
                <a:chExt cx="535011" cy="576951"/>
              </a:xfrm>
            </p:grpSpPr>
            <p:cxnSp>
              <p:nvCxnSpPr>
                <p:cNvPr id="389" name="直接连接符 388"/>
                <p:cNvCxnSpPr/>
                <p:nvPr/>
              </p:nvCxnSpPr>
              <p:spPr>
                <a:xfrm flipH="1" flipV="1">
                  <a:off x="1059226" y="1562019"/>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flipV="1">
                  <a:off x="1040017" y="1562019"/>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flipH="1">
                  <a:off x="921022" y="1604488"/>
                  <a:ext cx="118995" cy="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flipV="1">
                  <a:off x="1081237" y="1215129"/>
                  <a:ext cx="67254" cy="390104"/>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93" name="弧形 392"/>
                <p:cNvSpPr/>
                <p:nvPr/>
              </p:nvSpPr>
              <p:spPr>
                <a:xfrm rot="19980000">
                  <a:off x="1132972" y="1205263"/>
                  <a:ext cx="48376" cy="21958"/>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94" name="直接连接符 393"/>
                <p:cNvCxnSpPr/>
                <p:nvPr/>
              </p:nvCxnSpPr>
              <p:spPr>
                <a:xfrm flipH="1" flipV="1">
                  <a:off x="1178875" y="1209415"/>
                  <a:ext cx="36585" cy="43109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95" name="弧形 394"/>
                <p:cNvSpPr/>
                <p:nvPr/>
              </p:nvSpPr>
              <p:spPr>
                <a:xfrm rot="2418178" flipV="1">
                  <a:off x="1267224" y="1745618"/>
                  <a:ext cx="39028" cy="36596"/>
                </a:xfrm>
                <a:prstGeom prst="arc">
                  <a:avLst/>
                </a:prstGeom>
                <a:noFill/>
                <a:ln w="12700"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96" name="直接连接符 395"/>
                <p:cNvCxnSpPr/>
                <p:nvPr/>
              </p:nvCxnSpPr>
              <p:spPr>
                <a:xfrm flipH="1" flipV="1">
                  <a:off x="1214938" y="1640515"/>
                  <a:ext cx="50110" cy="12991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flipV="1">
                  <a:off x="1305031" y="1602617"/>
                  <a:ext cx="45127" cy="172777"/>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flipH="1" flipV="1">
                  <a:off x="1434021" y="1563683"/>
                  <a:ext cx="22012" cy="37852"/>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flipV="1">
                  <a:off x="1414812" y="1563683"/>
                  <a:ext cx="19209" cy="3884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flipH="1">
                  <a:off x="1350158" y="1599871"/>
                  <a:ext cx="59498" cy="993"/>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83" name="TextBox 25"/>
            <p:cNvSpPr txBox="1"/>
            <p:nvPr/>
          </p:nvSpPr>
          <p:spPr>
            <a:xfrm>
              <a:off x="264151" y="1151929"/>
              <a:ext cx="1152662"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endParaRPr lang="en-US" altLang="zh-CN" sz="1400" b="1" dirty="0" smtClean="0">
                <a:latin typeface="HelveticaNeueLT Pro 43 LtEx" pitchFamily="34" charset="0"/>
              </a:endParaRPr>
            </a:p>
            <a:p>
              <a:pPr algn="ctr">
                <a:lnSpc>
                  <a:spcPts val="1200"/>
                </a:lnSpc>
              </a:pPr>
              <a:r>
                <a:rPr lang="en-US" altLang="zh-CN" sz="1200" b="1" dirty="0" smtClean="0">
                  <a:latin typeface="HelveticaNeueLT Pro 43 LtEx" pitchFamily="34" charset="0"/>
                </a:rPr>
                <a:t>VE Runs</a:t>
              </a:r>
              <a:endParaRPr lang="zh-CN" altLang="en-US" sz="1200" b="1" dirty="0">
                <a:latin typeface="HelveticaNeueLT Pro 43 LtEx" pitchFamily="34" charset="0"/>
              </a:endParaRPr>
            </a:p>
          </p:txBody>
        </p:sp>
      </p:grpSp>
      <p:grpSp>
        <p:nvGrpSpPr>
          <p:cNvPr id="425" name="组合 424"/>
          <p:cNvGrpSpPr/>
          <p:nvPr/>
        </p:nvGrpSpPr>
        <p:grpSpPr>
          <a:xfrm>
            <a:off x="4999304" y="1579285"/>
            <a:ext cx="1152662" cy="1120588"/>
            <a:chOff x="268988" y="1130390"/>
            <a:chExt cx="1152662" cy="1120588"/>
          </a:xfrm>
        </p:grpSpPr>
        <p:sp>
          <p:nvSpPr>
            <p:cNvPr id="426" name="圆角矩形 425"/>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427" name="TextBox 25"/>
            <p:cNvSpPr txBox="1"/>
            <p:nvPr/>
          </p:nvSpPr>
          <p:spPr>
            <a:xfrm>
              <a:off x="268988" y="1844856"/>
              <a:ext cx="1152662"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dirty="0" smtClean="0">
                  <a:latin typeface="HelveticaNeueLT Pro 43 LtEx" pitchFamily="34" charset="0"/>
                </a:rPr>
                <a:t>ST </a:t>
              </a:r>
            </a:p>
            <a:p>
              <a:pPr algn="ctr">
                <a:lnSpc>
                  <a:spcPts val="1200"/>
                </a:lnSpc>
              </a:pPr>
              <a:r>
                <a:rPr lang="en-US" altLang="zh-CN" sz="1400" dirty="0" smtClean="0">
                  <a:latin typeface="HelveticaNeueLT Pro 43 LtEx" pitchFamily="34" charset="0"/>
                </a:rPr>
                <a:t>Evaluation</a:t>
              </a:r>
              <a:endParaRPr lang="zh-CN" altLang="en-US" sz="1400" dirty="0">
                <a:latin typeface="HelveticaNeueLT Pro 43 LtEx" pitchFamily="34" charset="0"/>
              </a:endParaRPr>
            </a:p>
          </p:txBody>
        </p:sp>
        <p:grpSp>
          <p:nvGrpSpPr>
            <p:cNvPr id="428" name="组合 427"/>
            <p:cNvGrpSpPr/>
            <p:nvPr/>
          </p:nvGrpSpPr>
          <p:grpSpPr>
            <a:xfrm>
              <a:off x="325799" y="1257989"/>
              <a:ext cx="1005841" cy="566364"/>
              <a:chOff x="325799" y="1257989"/>
              <a:chExt cx="1005841" cy="566364"/>
            </a:xfrm>
          </p:grpSpPr>
          <p:sp>
            <p:nvSpPr>
              <p:cNvPr id="429" name="圆角矩形 428"/>
              <p:cNvSpPr/>
              <p:nvPr/>
            </p:nvSpPr>
            <p:spPr>
              <a:xfrm>
                <a:off x="325799" y="1257989"/>
                <a:ext cx="1005841" cy="566364"/>
              </a:xfrm>
              <a:prstGeom prst="roundRect">
                <a:avLst/>
              </a:prstGeom>
              <a:solidFill>
                <a:schemeClr val="bg1"/>
              </a:solidFill>
              <a:ln w="9525">
                <a:solidFill>
                  <a:srgbClr val="FFC6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430" name="组合 429"/>
              <p:cNvGrpSpPr/>
              <p:nvPr/>
            </p:nvGrpSpPr>
            <p:grpSpPr>
              <a:xfrm>
                <a:off x="325800" y="1335194"/>
                <a:ext cx="1005840" cy="386476"/>
                <a:chOff x="321038" y="1335194"/>
                <a:chExt cx="1005840" cy="386476"/>
              </a:xfrm>
            </p:grpSpPr>
            <p:cxnSp>
              <p:nvCxnSpPr>
                <p:cNvPr id="431" name="直接连接符 430"/>
                <p:cNvCxnSpPr/>
                <p:nvPr/>
              </p:nvCxnSpPr>
              <p:spPr>
                <a:xfrm flipV="1">
                  <a:off x="355582"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flipV="1">
                  <a:off x="367487"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flipV="1">
                  <a:off x="379392"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flipV="1">
                  <a:off x="391297"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flipV="1">
                  <a:off x="402968"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flipV="1">
                  <a:off x="414873" y="1470020"/>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flipV="1">
                  <a:off x="426778"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flipV="1">
                  <a:off x="438683"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flipV="1">
                  <a:off x="450354"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flipV="1">
                  <a:off x="462259"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flipV="1">
                  <a:off x="474164"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flipV="1">
                  <a:off x="486069"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flipV="1">
                  <a:off x="497740" y="1489023"/>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flipV="1">
                  <a:off x="509645" y="1470020"/>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flipV="1">
                  <a:off x="521550"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flipV="1">
                  <a:off x="533455"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flipV="1">
                  <a:off x="545126"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flipV="1">
                  <a:off x="557031"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flipV="1">
                  <a:off x="568936"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flipV="1">
                  <a:off x="580841"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flipV="1">
                  <a:off x="592512"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flipV="1">
                  <a:off x="60441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flipV="1">
                  <a:off x="616322" y="1538790"/>
                  <a:ext cx="0" cy="10972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flipV="1">
                  <a:off x="62822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flipV="1">
                  <a:off x="639898"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flipV="1">
                  <a:off x="651803"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flipV="1">
                  <a:off x="663708"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flipV="1">
                  <a:off x="675613"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flipV="1">
                  <a:off x="687284"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flipV="1">
                  <a:off x="699189"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flipV="1">
                  <a:off x="711094" y="1538790"/>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flipV="1">
                  <a:off x="722999" y="1538790"/>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flipV="1">
                  <a:off x="933738"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flipV="1">
                  <a:off x="945643"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flipV="1">
                  <a:off x="957548"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flipV="1">
                  <a:off x="969453"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flipV="1">
                  <a:off x="981124"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flipV="1">
                  <a:off x="993029"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flipV="1">
                  <a:off x="1004934"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flipV="1">
                  <a:off x="1016839"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flipV="1">
                  <a:off x="1028510"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flipV="1">
                  <a:off x="1040415" y="1454066"/>
                  <a:ext cx="0" cy="822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flipV="1">
                  <a:off x="1052320"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flipV="1">
                  <a:off x="1064225"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flipV="1">
                  <a:off x="1075896"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flipV="1">
                  <a:off x="1087801" y="1472354"/>
                  <a:ext cx="0" cy="64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flipV="1">
                  <a:off x="1099706"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flipV="1">
                  <a:off x="1111611" y="1442588"/>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flipV="1">
                  <a:off x="1123282"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flipV="1">
                  <a:off x="1135187" y="1538790"/>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flipV="1">
                  <a:off x="1147092"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flipV="1">
                  <a:off x="1158997"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flipV="1">
                  <a:off x="1170668" y="1538789"/>
                  <a:ext cx="0" cy="118872"/>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flipV="1">
                  <a:off x="1182573" y="1538790"/>
                  <a:ext cx="0" cy="118872"/>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flipV="1">
                  <a:off x="1194478" y="1538790"/>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flipV="1">
                  <a:off x="1206383" y="1538790"/>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flipV="1">
                  <a:off x="1218054" y="1538789"/>
                  <a:ext cx="0" cy="13716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flipV="1">
                  <a:off x="1229959" y="1538789"/>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flipV="1">
                  <a:off x="1241864"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flipV="1">
                  <a:off x="1253769"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flipV="1">
                  <a:off x="1265440" y="1538789"/>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flipV="1">
                  <a:off x="1277345" y="1538790"/>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flipV="1">
                  <a:off x="1289250"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flipV="1">
                  <a:off x="1301155" y="1538790"/>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flipV="1">
                  <a:off x="803251" y="1491357"/>
                  <a:ext cx="0" cy="450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flipV="1">
                  <a:off x="815156"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flipV="1">
                  <a:off x="827061" y="1444922"/>
                  <a:ext cx="0" cy="914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flipV="1">
                  <a:off x="838966"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flipV="1">
                  <a:off x="850637"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flipV="1">
                  <a:off x="862542"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flipV="1">
                  <a:off x="874447" y="1408346"/>
                  <a:ext cx="0" cy="128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flipV="1">
                  <a:off x="886352"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flipV="1">
                  <a:off x="898023" y="1390058"/>
                  <a:ext cx="0" cy="146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flipV="1">
                  <a:off x="909928" y="1335194"/>
                  <a:ext cx="0" cy="2011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flipV="1">
                  <a:off x="921833" y="1353482"/>
                  <a:ext cx="0" cy="182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flipV="1">
                  <a:off x="734670" y="1538321"/>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flipV="1">
                  <a:off x="746575" y="1538321"/>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flipV="1">
                  <a:off x="758480" y="1538322"/>
                  <a:ext cx="0" cy="18288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flipV="1">
                  <a:off x="770385" y="1538322"/>
                  <a:ext cx="0" cy="91440"/>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flipV="1">
                  <a:off x="782056" y="1538322"/>
                  <a:ext cx="0" cy="45005"/>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flipV="1">
                  <a:off x="793961" y="1538322"/>
                  <a:ext cx="0" cy="64008"/>
                </a:xfrm>
                <a:prstGeom prst="line">
                  <a:avLst/>
                </a:prstGeom>
                <a:ln>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a:off x="321038" y="1538790"/>
                  <a:ext cx="1005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13" name="组合 512"/>
          <p:cNvGrpSpPr/>
          <p:nvPr/>
        </p:nvGrpSpPr>
        <p:grpSpPr>
          <a:xfrm>
            <a:off x="4970262" y="5507048"/>
            <a:ext cx="1174658" cy="1179999"/>
            <a:chOff x="242230" y="1130390"/>
            <a:chExt cx="1174658" cy="1179999"/>
          </a:xfrm>
        </p:grpSpPr>
        <p:sp>
          <p:nvSpPr>
            <p:cNvPr id="514" name="圆角矩形 513"/>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515" name="TextBox 25"/>
            <p:cNvSpPr txBox="1"/>
            <p:nvPr/>
          </p:nvSpPr>
          <p:spPr>
            <a:xfrm>
              <a:off x="268988" y="1908356"/>
              <a:ext cx="1120587" cy="40203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dirty="0" smtClean="0">
                  <a:solidFill>
                    <a:schemeClr val="bg1"/>
                  </a:solidFill>
                  <a:latin typeface="HelveticaNeueLT Pro 43 LtEx" pitchFamily="34" charset="0"/>
                </a:rPr>
                <a:t>Batch</a:t>
              </a:r>
            </a:p>
            <a:p>
              <a:pPr algn="ctr">
                <a:lnSpc>
                  <a:spcPts val="1200"/>
                </a:lnSpc>
              </a:pPr>
              <a:r>
                <a:rPr lang="en-US" altLang="zh-CN" sz="1400" dirty="0" smtClean="0">
                  <a:solidFill>
                    <a:schemeClr val="bg1"/>
                  </a:solidFill>
                  <a:latin typeface="HelveticaNeueLT Pro 43 LtEx" pitchFamily="34" charset="0"/>
                </a:rPr>
                <a:t>Insert</a:t>
              </a:r>
              <a:endParaRPr lang="zh-CN" altLang="en-US" sz="1400" dirty="0">
                <a:solidFill>
                  <a:schemeClr val="bg1"/>
                </a:solidFill>
                <a:latin typeface="HelveticaNeueLT Pro 43 LtEx" pitchFamily="34" charset="0"/>
              </a:endParaRPr>
            </a:p>
          </p:txBody>
        </p:sp>
        <p:grpSp>
          <p:nvGrpSpPr>
            <p:cNvPr id="516" name="组合 515"/>
            <p:cNvGrpSpPr/>
            <p:nvPr/>
          </p:nvGrpSpPr>
          <p:grpSpPr>
            <a:xfrm>
              <a:off x="376630" y="1750021"/>
              <a:ext cx="905009" cy="59068"/>
              <a:chOff x="376630" y="1750021"/>
              <a:chExt cx="905009" cy="59068"/>
            </a:xfrm>
          </p:grpSpPr>
          <p:cxnSp>
            <p:nvCxnSpPr>
              <p:cNvPr id="535" name="直接连接符 534"/>
              <p:cNvCxnSpPr/>
              <p:nvPr/>
            </p:nvCxnSpPr>
            <p:spPr>
              <a:xfrm>
                <a:off x="376630" y="1799296"/>
                <a:ext cx="9050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a:off x="376630"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a:off x="1281639"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a:off x="602882"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9" name="直接连接符 538"/>
              <p:cNvCxnSpPr/>
              <p:nvPr/>
            </p:nvCxnSpPr>
            <p:spPr>
              <a:xfrm>
                <a:off x="829134"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0" name="直接连接符 539"/>
              <p:cNvCxnSpPr/>
              <p:nvPr/>
            </p:nvCxnSpPr>
            <p:spPr>
              <a:xfrm>
                <a:off x="1055386" y="1750021"/>
                <a:ext cx="0" cy="5906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17" name="组合 516"/>
            <p:cNvGrpSpPr/>
            <p:nvPr/>
          </p:nvGrpSpPr>
          <p:grpSpPr>
            <a:xfrm>
              <a:off x="242230" y="1477467"/>
              <a:ext cx="300082" cy="307777"/>
              <a:chOff x="242230" y="1386309"/>
              <a:chExt cx="300082" cy="307777"/>
            </a:xfrm>
          </p:grpSpPr>
          <p:sp>
            <p:nvSpPr>
              <p:cNvPr id="533" name="圆角矩形 532"/>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矩形 533"/>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518" name="组合 517"/>
            <p:cNvGrpSpPr/>
            <p:nvPr/>
          </p:nvGrpSpPr>
          <p:grpSpPr>
            <a:xfrm>
              <a:off x="1116806" y="1477352"/>
              <a:ext cx="300082" cy="307777"/>
              <a:chOff x="242230" y="1386309"/>
              <a:chExt cx="300082" cy="307777"/>
            </a:xfrm>
          </p:grpSpPr>
          <p:sp>
            <p:nvSpPr>
              <p:cNvPr id="531" name="圆角矩形 530"/>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矩形 531"/>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519" name="组合 518"/>
            <p:cNvGrpSpPr/>
            <p:nvPr/>
          </p:nvGrpSpPr>
          <p:grpSpPr>
            <a:xfrm>
              <a:off x="453609" y="1309439"/>
              <a:ext cx="300082" cy="307777"/>
              <a:chOff x="242230" y="1386309"/>
              <a:chExt cx="300082" cy="307777"/>
            </a:xfrm>
          </p:grpSpPr>
          <p:sp>
            <p:nvSpPr>
              <p:cNvPr id="529" name="圆角矩形 528"/>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矩形 529"/>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520" name="组合 519"/>
            <p:cNvGrpSpPr/>
            <p:nvPr/>
          </p:nvGrpSpPr>
          <p:grpSpPr>
            <a:xfrm>
              <a:off x="680141" y="1221374"/>
              <a:ext cx="300082" cy="307777"/>
              <a:chOff x="242230" y="1386309"/>
              <a:chExt cx="300082" cy="307777"/>
            </a:xfrm>
          </p:grpSpPr>
          <p:sp>
            <p:nvSpPr>
              <p:cNvPr id="527" name="圆角矩形 526"/>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矩形 527"/>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grpSp>
          <p:nvGrpSpPr>
            <p:cNvPr id="521" name="组合 520"/>
            <p:cNvGrpSpPr/>
            <p:nvPr/>
          </p:nvGrpSpPr>
          <p:grpSpPr>
            <a:xfrm>
              <a:off x="904932" y="1133745"/>
              <a:ext cx="300082" cy="307777"/>
              <a:chOff x="242230" y="1386309"/>
              <a:chExt cx="300082" cy="307777"/>
            </a:xfrm>
          </p:grpSpPr>
          <p:sp>
            <p:nvSpPr>
              <p:cNvPr id="525" name="圆角矩形 524"/>
              <p:cNvSpPr/>
              <p:nvPr/>
            </p:nvSpPr>
            <p:spPr>
              <a:xfrm>
                <a:off x="304489" y="1456012"/>
                <a:ext cx="172056" cy="17278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矩形 525"/>
              <p:cNvSpPr/>
              <p:nvPr/>
            </p:nvSpPr>
            <p:spPr>
              <a:xfrm>
                <a:off x="242230" y="1386309"/>
                <a:ext cx="300082" cy="307777"/>
              </a:xfrm>
              <a:prstGeom prst="rect">
                <a:avLst/>
              </a:prstGeom>
            </p:spPr>
            <p:txBody>
              <a:bodyPr wrap="none">
                <a:spAutoFit/>
              </a:bodyPr>
              <a:lstStyle/>
              <a:p>
                <a:r>
                  <a:rPr lang="en-US" altLang="zh-CN" sz="1400" dirty="0" smtClean="0">
                    <a:solidFill>
                      <a:schemeClr val="bg1"/>
                    </a:solidFill>
                  </a:rPr>
                  <a:t>N</a:t>
                </a:r>
                <a:endParaRPr lang="zh-CN" altLang="en-US" sz="1400" dirty="0">
                  <a:solidFill>
                    <a:schemeClr val="bg1"/>
                  </a:solidFill>
                </a:endParaRPr>
              </a:p>
            </p:txBody>
          </p:sp>
        </p:grpSp>
        <p:cxnSp>
          <p:nvCxnSpPr>
            <p:cNvPr id="522" name="直接箭头连接符 521"/>
            <p:cNvCxnSpPr/>
            <p:nvPr/>
          </p:nvCxnSpPr>
          <p:spPr>
            <a:xfrm>
              <a:off x="601896" y="1569508"/>
              <a:ext cx="986" cy="16459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3" name="直接箭头连接符 522"/>
            <p:cNvCxnSpPr/>
            <p:nvPr/>
          </p:nvCxnSpPr>
          <p:spPr>
            <a:xfrm>
              <a:off x="828428" y="1479847"/>
              <a:ext cx="0" cy="25603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24" name="直接箭头连接符 523"/>
            <p:cNvCxnSpPr/>
            <p:nvPr/>
          </p:nvCxnSpPr>
          <p:spPr>
            <a:xfrm>
              <a:off x="1055386" y="1389489"/>
              <a:ext cx="0" cy="338328"/>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a:off x="3626895" y="5507048"/>
            <a:ext cx="1120588" cy="1186989"/>
            <a:chOff x="268988" y="1130390"/>
            <a:chExt cx="1120588" cy="1186989"/>
          </a:xfrm>
        </p:grpSpPr>
        <p:sp>
          <p:nvSpPr>
            <p:cNvPr id="542" name="圆角矩形 541"/>
            <p:cNvSpPr/>
            <p:nvPr/>
          </p:nvSpPr>
          <p:spPr bwMode="auto">
            <a:xfrm>
              <a:off x="268988" y="1130390"/>
              <a:ext cx="1120588" cy="1120588"/>
            </a:xfrm>
            <a:prstGeom prst="roundRect">
              <a:avLst/>
            </a:prstGeom>
            <a:solidFill>
              <a:srgbClr val="26D07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grpSp>
          <p:nvGrpSpPr>
            <p:cNvPr id="543" name="组合 542"/>
            <p:cNvGrpSpPr/>
            <p:nvPr/>
          </p:nvGrpSpPr>
          <p:grpSpPr>
            <a:xfrm>
              <a:off x="391140" y="1268762"/>
              <a:ext cx="895447" cy="635787"/>
              <a:chOff x="509073" y="4496058"/>
              <a:chExt cx="895447" cy="780527"/>
            </a:xfrm>
          </p:grpSpPr>
          <p:cxnSp>
            <p:nvCxnSpPr>
              <p:cNvPr id="546" name="直接连接符 545"/>
              <p:cNvCxnSpPr/>
              <p:nvPr/>
            </p:nvCxnSpPr>
            <p:spPr>
              <a:xfrm>
                <a:off x="519225" y="4496058"/>
                <a:ext cx="0" cy="7805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7" name="直接连接符 546"/>
              <p:cNvCxnSpPr/>
              <p:nvPr/>
            </p:nvCxnSpPr>
            <p:spPr>
              <a:xfrm rot="16200000">
                <a:off x="956797" y="4824100"/>
                <a:ext cx="0" cy="8954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48" name="矩形 547"/>
              <p:cNvSpPr/>
              <p:nvPr/>
            </p:nvSpPr>
            <p:spPr>
              <a:xfrm>
                <a:off x="760147" y="4912973"/>
                <a:ext cx="45719" cy="35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49" name="矩形 548"/>
              <p:cNvSpPr/>
              <p:nvPr/>
            </p:nvSpPr>
            <p:spPr>
              <a:xfrm>
                <a:off x="820152" y="4815564"/>
                <a:ext cx="4571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0" name="矩形 549"/>
              <p:cNvSpPr/>
              <p:nvPr/>
            </p:nvSpPr>
            <p:spPr>
              <a:xfrm>
                <a:off x="880876" y="4723396"/>
                <a:ext cx="45719"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1" name="矩形 550"/>
              <p:cNvSpPr/>
              <p:nvPr/>
            </p:nvSpPr>
            <p:spPr>
              <a:xfrm>
                <a:off x="700142" y="5086563"/>
                <a:ext cx="4571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2" name="矩形 551"/>
              <p:cNvSpPr/>
              <p:nvPr/>
            </p:nvSpPr>
            <p:spPr>
              <a:xfrm>
                <a:off x="941408" y="4540304"/>
                <a:ext cx="45719"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3" name="矩形 552"/>
              <p:cNvSpPr/>
              <p:nvPr/>
            </p:nvSpPr>
            <p:spPr>
              <a:xfrm>
                <a:off x="1002132" y="4632230"/>
                <a:ext cx="45719"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4" name="矩形 553"/>
              <p:cNvSpPr/>
              <p:nvPr/>
            </p:nvSpPr>
            <p:spPr>
              <a:xfrm>
                <a:off x="1061610" y="4779150"/>
                <a:ext cx="45719"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5" name="矩形 554"/>
              <p:cNvSpPr/>
              <p:nvPr/>
            </p:nvSpPr>
            <p:spPr>
              <a:xfrm>
                <a:off x="1122331" y="4950514"/>
                <a:ext cx="45719"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sp>
            <p:nvSpPr>
              <p:cNvPr id="556" name="矩形 555"/>
              <p:cNvSpPr/>
              <p:nvPr/>
            </p:nvSpPr>
            <p:spPr>
              <a:xfrm>
                <a:off x="1182339" y="5180384"/>
                <a:ext cx="45719"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44" name="TextBox 25"/>
            <p:cNvSpPr txBox="1"/>
            <p:nvPr/>
          </p:nvSpPr>
          <p:spPr>
            <a:xfrm>
              <a:off x="268988" y="1908356"/>
              <a:ext cx="1120587" cy="409023"/>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dirty="0" smtClean="0">
                  <a:solidFill>
                    <a:schemeClr val="bg1"/>
                  </a:solidFill>
                  <a:latin typeface="HelveticaNeueLT Pro 43 LtEx" pitchFamily="34" charset="0"/>
                </a:rPr>
                <a:t>Assistant Tools</a:t>
              </a:r>
              <a:endParaRPr lang="zh-CN" altLang="en-US" sz="1200" dirty="0">
                <a:solidFill>
                  <a:schemeClr val="bg1"/>
                </a:solidFill>
                <a:latin typeface="HelveticaNeueLT Pro 43 LtEx" pitchFamily="34" charset="0"/>
              </a:endParaRPr>
            </a:p>
          </p:txBody>
        </p:sp>
        <p:sp>
          <p:nvSpPr>
            <p:cNvPr id="545" name="矩形 544"/>
            <p:cNvSpPr/>
            <p:nvPr/>
          </p:nvSpPr>
          <p:spPr>
            <a:xfrm>
              <a:off x="521550" y="1824247"/>
              <a:ext cx="45719" cy="7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280" rtl="0" eaLnBrk="1" latinLnBrk="0" hangingPunct="1">
                <a:defRPr sz="1800" kern="1200">
                  <a:solidFill>
                    <a:schemeClr val="lt1"/>
                  </a:solidFill>
                  <a:latin typeface="+mn-lt"/>
                  <a:ea typeface="+mn-ea"/>
                  <a:cs typeface="+mn-cs"/>
                </a:defRPr>
              </a:lvl1pPr>
              <a:lvl2pPr marL="457140" algn="l" defTabSz="914280" rtl="0" eaLnBrk="1" latinLnBrk="0" hangingPunct="1">
                <a:defRPr sz="1800" kern="1200">
                  <a:solidFill>
                    <a:schemeClr val="lt1"/>
                  </a:solidFill>
                  <a:latin typeface="+mn-lt"/>
                  <a:ea typeface="+mn-ea"/>
                  <a:cs typeface="+mn-cs"/>
                </a:defRPr>
              </a:lvl2pPr>
              <a:lvl3pPr marL="914280" algn="l" defTabSz="914280" rtl="0" eaLnBrk="1" latinLnBrk="0" hangingPunct="1">
                <a:defRPr sz="1800" kern="1200">
                  <a:solidFill>
                    <a:schemeClr val="lt1"/>
                  </a:solidFill>
                  <a:latin typeface="+mn-lt"/>
                  <a:ea typeface="+mn-ea"/>
                  <a:cs typeface="+mn-cs"/>
                </a:defRPr>
              </a:lvl3pPr>
              <a:lvl4pPr marL="1371420" algn="l" defTabSz="914280" rtl="0" eaLnBrk="1" latinLnBrk="0" hangingPunct="1">
                <a:defRPr sz="1800" kern="1200">
                  <a:solidFill>
                    <a:schemeClr val="lt1"/>
                  </a:solidFill>
                  <a:latin typeface="+mn-lt"/>
                  <a:ea typeface="+mn-ea"/>
                  <a:cs typeface="+mn-cs"/>
                </a:defRPr>
              </a:lvl4pPr>
              <a:lvl5pPr marL="1828561" algn="l" defTabSz="914280" rtl="0" eaLnBrk="1" latinLnBrk="0" hangingPunct="1">
                <a:defRPr sz="1800" kern="1200">
                  <a:solidFill>
                    <a:schemeClr val="lt1"/>
                  </a:solidFill>
                  <a:latin typeface="+mn-lt"/>
                  <a:ea typeface="+mn-ea"/>
                  <a:cs typeface="+mn-cs"/>
                </a:defRPr>
              </a:lvl5pPr>
              <a:lvl6pPr marL="2285700" algn="l" defTabSz="914280" rtl="0" eaLnBrk="1" latinLnBrk="0" hangingPunct="1">
                <a:defRPr sz="1800" kern="1200">
                  <a:solidFill>
                    <a:schemeClr val="lt1"/>
                  </a:solidFill>
                  <a:latin typeface="+mn-lt"/>
                  <a:ea typeface="+mn-ea"/>
                  <a:cs typeface="+mn-cs"/>
                </a:defRPr>
              </a:lvl6pPr>
              <a:lvl7pPr marL="2742840" algn="l" defTabSz="914280" rtl="0" eaLnBrk="1" latinLnBrk="0" hangingPunct="1">
                <a:defRPr sz="1800" kern="1200">
                  <a:solidFill>
                    <a:schemeClr val="lt1"/>
                  </a:solidFill>
                  <a:latin typeface="+mn-lt"/>
                  <a:ea typeface="+mn-ea"/>
                  <a:cs typeface="+mn-cs"/>
                </a:defRPr>
              </a:lvl7pPr>
              <a:lvl8pPr marL="3199980" algn="l" defTabSz="914280" rtl="0" eaLnBrk="1" latinLnBrk="0" hangingPunct="1">
                <a:defRPr sz="1800" kern="1200">
                  <a:solidFill>
                    <a:schemeClr val="lt1"/>
                  </a:solidFill>
                  <a:latin typeface="+mn-lt"/>
                  <a:ea typeface="+mn-ea"/>
                  <a:cs typeface="+mn-cs"/>
                </a:defRPr>
              </a:lvl8pPr>
              <a:lvl9pPr marL="3657120" algn="l" defTabSz="91428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57" name="组合 556"/>
          <p:cNvGrpSpPr/>
          <p:nvPr/>
        </p:nvGrpSpPr>
        <p:grpSpPr>
          <a:xfrm>
            <a:off x="2269645" y="4180646"/>
            <a:ext cx="1120588" cy="1120588"/>
            <a:chOff x="325262" y="1148033"/>
            <a:chExt cx="1120588" cy="1120588"/>
          </a:xfrm>
        </p:grpSpPr>
        <p:sp>
          <p:nvSpPr>
            <p:cNvPr id="558" name="圆角矩形 557"/>
            <p:cNvSpPr/>
            <p:nvPr/>
          </p:nvSpPr>
          <p:spPr bwMode="auto">
            <a:xfrm>
              <a:off x="325262" y="114803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effectLst/>
                <a:latin typeface="HelveticaNeueLT Pro 45 Lt" pitchFamily="34" charset="0"/>
                <a:ea typeface="宋体" pitchFamily="2" charset="-122"/>
              </a:endParaRPr>
            </a:p>
          </p:txBody>
        </p:sp>
        <p:sp>
          <p:nvSpPr>
            <p:cNvPr id="559" name="圆角矩形 558"/>
            <p:cNvSpPr/>
            <p:nvPr/>
          </p:nvSpPr>
          <p:spPr>
            <a:xfrm>
              <a:off x="634583" y="1601711"/>
              <a:ext cx="228600" cy="228600"/>
            </a:xfrm>
            <a:prstGeom prst="roundRect">
              <a:avLst/>
            </a:prstGeom>
            <a:solidFill>
              <a:srgbClr val="26D07C"/>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0" name="圆角矩形 559"/>
            <p:cNvSpPr/>
            <p:nvPr/>
          </p:nvSpPr>
          <p:spPr>
            <a:xfrm>
              <a:off x="898710" y="1601711"/>
              <a:ext cx="228600" cy="228600"/>
            </a:xfrm>
            <a:prstGeom prst="roundRect">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1" name="圆角矩形 560"/>
            <p:cNvSpPr/>
            <p:nvPr/>
          </p:nvSpPr>
          <p:spPr>
            <a:xfrm>
              <a:off x="501117" y="1865519"/>
              <a:ext cx="228600" cy="228600"/>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2" name="圆角矩形 561"/>
            <p:cNvSpPr/>
            <p:nvPr/>
          </p:nvSpPr>
          <p:spPr>
            <a:xfrm>
              <a:off x="764367" y="1865519"/>
              <a:ext cx="228600" cy="228600"/>
            </a:xfrm>
            <a:prstGeom prst="roundRect">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3" name="圆角矩形 562"/>
            <p:cNvSpPr/>
            <p:nvPr/>
          </p:nvSpPr>
          <p:spPr>
            <a:xfrm>
              <a:off x="1028494" y="1865632"/>
              <a:ext cx="228600" cy="228600"/>
            </a:xfrm>
            <a:prstGeom prst="roundRect">
              <a:avLst/>
            </a:prstGeom>
            <a:solidFill>
              <a:srgbClr val="26262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4" name="矩形 563"/>
            <p:cNvSpPr/>
            <p:nvPr/>
          </p:nvSpPr>
          <p:spPr>
            <a:xfrm>
              <a:off x="589558" y="1527246"/>
              <a:ext cx="317716" cy="369332"/>
            </a:xfrm>
            <a:prstGeom prst="rect">
              <a:avLst/>
            </a:prstGeom>
          </p:spPr>
          <p:txBody>
            <a:bodyPr wrap="none">
              <a:spAutoFit/>
            </a:bodyPr>
            <a:lstStyle/>
            <a:p>
              <a:r>
                <a:rPr lang="en-US" altLang="zh-CN" dirty="0" smtClean="0">
                  <a:solidFill>
                    <a:schemeClr val="bg1"/>
                  </a:solidFill>
                </a:rPr>
                <a:t>A</a:t>
              </a:r>
              <a:endParaRPr lang="zh-CN" altLang="en-US" dirty="0">
                <a:solidFill>
                  <a:schemeClr val="bg1"/>
                </a:solidFill>
              </a:endParaRPr>
            </a:p>
          </p:txBody>
        </p:sp>
        <p:sp>
          <p:nvSpPr>
            <p:cNvPr id="565" name="矩形 564"/>
            <p:cNvSpPr/>
            <p:nvPr/>
          </p:nvSpPr>
          <p:spPr>
            <a:xfrm>
              <a:off x="869700" y="1532525"/>
              <a:ext cx="290464" cy="369332"/>
            </a:xfrm>
            <a:prstGeom prst="rect">
              <a:avLst/>
            </a:prstGeom>
          </p:spPr>
          <p:txBody>
            <a:bodyPr wrap="none">
              <a:spAutoFit/>
            </a:bodyPr>
            <a:lstStyle/>
            <a:p>
              <a:r>
                <a:rPr lang="en-US" altLang="zh-CN" dirty="0" smtClean="0">
                  <a:solidFill>
                    <a:schemeClr val="bg1"/>
                  </a:solidFill>
                </a:rPr>
                <a:t>S</a:t>
              </a:r>
              <a:endParaRPr lang="zh-CN" altLang="en-US" dirty="0">
                <a:solidFill>
                  <a:schemeClr val="bg1"/>
                </a:solidFill>
              </a:endParaRPr>
            </a:p>
          </p:txBody>
        </p:sp>
        <p:sp>
          <p:nvSpPr>
            <p:cNvPr id="566" name="矩形 565"/>
            <p:cNvSpPr/>
            <p:nvPr/>
          </p:nvSpPr>
          <p:spPr>
            <a:xfrm>
              <a:off x="460295" y="1795153"/>
              <a:ext cx="316112" cy="369332"/>
            </a:xfrm>
            <a:prstGeom prst="rect">
              <a:avLst/>
            </a:prstGeom>
          </p:spPr>
          <p:txBody>
            <a:bodyPr wrap="none">
              <a:spAutoFit/>
            </a:bodyPr>
            <a:lstStyle/>
            <a:p>
              <a:r>
                <a:rPr lang="en-US" altLang="zh-CN" dirty="0" smtClean="0">
                  <a:solidFill>
                    <a:schemeClr val="bg1"/>
                  </a:solidFill>
                </a:rPr>
                <a:t>V</a:t>
              </a:r>
              <a:endParaRPr lang="zh-CN" altLang="en-US" dirty="0">
                <a:solidFill>
                  <a:schemeClr val="bg1"/>
                </a:solidFill>
              </a:endParaRPr>
            </a:p>
          </p:txBody>
        </p:sp>
        <p:sp>
          <p:nvSpPr>
            <p:cNvPr id="567" name="矩形 566"/>
            <p:cNvSpPr/>
            <p:nvPr/>
          </p:nvSpPr>
          <p:spPr>
            <a:xfrm>
              <a:off x="728548" y="1797352"/>
              <a:ext cx="304892" cy="369332"/>
            </a:xfrm>
            <a:prstGeom prst="rect">
              <a:avLst/>
            </a:prstGeom>
          </p:spPr>
          <p:txBody>
            <a:bodyPr wrap="none">
              <a:spAutoFit/>
            </a:bodyPr>
            <a:lstStyle/>
            <a:p>
              <a:r>
                <a:rPr lang="en-US" altLang="zh-CN" dirty="0" smtClean="0">
                  <a:solidFill>
                    <a:schemeClr val="bg1"/>
                  </a:solidFill>
                </a:rPr>
                <a:t>X</a:t>
              </a:r>
              <a:endParaRPr lang="zh-CN" altLang="en-US" dirty="0">
                <a:solidFill>
                  <a:schemeClr val="bg1"/>
                </a:solidFill>
              </a:endParaRPr>
            </a:p>
          </p:txBody>
        </p:sp>
        <p:sp>
          <p:nvSpPr>
            <p:cNvPr id="568" name="矩形 567"/>
            <p:cNvSpPr/>
            <p:nvPr/>
          </p:nvSpPr>
          <p:spPr>
            <a:xfrm>
              <a:off x="978302" y="1796218"/>
              <a:ext cx="333746" cy="369332"/>
            </a:xfrm>
            <a:prstGeom prst="rect">
              <a:avLst/>
            </a:prstGeom>
          </p:spPr>
          <p:txBody>
            <a:bodyPr wrap="none">
              <a:spAutoFit/>
            </a:bodyPr>
            <a:lstStyle/>
            <a:p>
              <a:r>
                <a:rPr lang="en-US" altLang="zh-CN" dirty="0" smtClean="0">
                  <a:solidFill>
                    <a:schemeClr val="bg1"/>
                  </a:solidFill>
                </a:rPr>
                <a:t>N</a:t>
              </a:r>
              <a:endParaRPr lang="zh-CN" altLang="en-US" dirty="0">
                <a:solidFill>
                  <a:schemeClr val="bg1"/>
                </a:solidFill>
              </a:endParaRPr>
            </a:p>
          </p:txBody>
        </p:sp>
        <p:sp>
          <p:nvSpPr>
            <p:cNvPr id="569" name="矩形 568"/>
            <p:cNvSpPr/>
            <p:nvPr/>
          </p:nvSpPr>
          <p:spPr>
            <a:xfrm>
              <a:off x="482926" y="1220353"/>
              <a:ext cx="785793"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Fast</a:t>
              </a:r>
              <a:endParaRPr lang="en-US" altLang="zh-CN" sz="1400" dirty="0">
                <a:latin typeface="HelveticaNeueLT Pro 43 LtEx" pitchFamily="34" charset="0"/>
                <a:ea typeface="Segoe UI" pitchFamily="34" charset="0"/>
                <a:cs typeface="Segoe UI" pitchFamily="34" charset="0"/>
              </a:endParaRPr>
            </a:p>
            <a:p>
              <a:pPr algn="ctr">
                <a:lnSpc>
                  <a:spcPts val="1200"/>
                </a:lnSpc>
                <a:defRPr/>
              </a:pPr>
              <a:r>
                <a:rPr lang="en-US" altLang="zh-CN" sz="1400" dirty="0">
                  <a:latin typeface="HelveticaNeueLT Pro 43 LtEx" pitchFamily="34" charset="0"/>
                  <a:ea typeface="Segoe UI" pitchFamily="34" charset="0"/>
                  <a:cs typeface="Segoe UI" pitchFamily="34" charset="0"/>
                </a:rPr>
                <a:t>e</a:t>
              </a:r>
              <a:r>
                <a:rPr lang="en-US" altLang="zh-CN" sz="1400" dirty="0" smtClean="0">
                  <a:latin typeface="HelveticaNeueLT Pro 43 LtEx" pitchFamily="34" charset="0"/>
                  <a:ea typeface="Segoe UI" pitchFamily="34" charset="0"/>
                  <a:cs typeface="Segoe UI" pitchFamily="34" charset="0"/>
                </a:rPr>
                <a:t>diting</a:t>
              </a:r>
              <a:endParaRPr lang="en-US" altLang="zh-CN" sz="1400" dirty="0">
                <a:latin typeface="HelveticaNeueLT Pro 43 LtEx" pitchFamily="34" charset="0"/>
                <a:ea typeface="Segoe UI" pitchFamily="34" charset="0"/>
                <a:cs typeface="Segoe UI" pitchFamily="34" charset="0"/>
              </a:endParaRPr>
            </a:p>
          </p:txBody>
        </p:sp>
      </p:grpSp>
      <p:grpSp>
        <p:nvGrpSpPr>
          <p:cNvPr id="570" name="组合 569"/>
          <p:cNvGrpSpPr/>
          <p:nvPr/>
        </p:nvGrpSpPr>
        <p:grpSpPr>
          <a:xfrm>
            <a:off x="2276745" y="5507048"/>
            <a:ext cx="1120588" cy="1120588"/>
            <a:chOff x="327242" y="2457715"/>
            <a:chExt cx="1120588" cy="1120588"/>
          </a:xfrm>
        </p:grpSpPr>
        <p:sp>
          <p:nvSpPr>
            <p:cNvPr id="571" name="圆角矩形 570"/>
            <p:cNvSpPr/>
            <p:nvPr/>
          </p:nvSpPr>
          <p:spPr bwMode="auto">
            <a:xfrm>
              <a:off x="327242" y="245771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dirty="0" smtClean="0">
                <a:ln>
                  <a:noFill/>
                </a:ln>
                <a:solidFill>
                  <a:schemeClr val="tx1"/>
                </a:solidFill>
                <a:effectLst/>
                <a:latin typeface="HelveticaNeueLT Pro 45 Lt" pitchFamily="34" charset="0"/>
                <a:ea typeface="宋体" pitchFamily="2" charset="-122"/>
              </a:endParaRPr>
            </a:p>
          </p:txBody>
        </p:sp>
        <p:sp>
          <p:nvSpPr>
            <p:cNvPr id="572" name="矩形 571"/>
            <p:cNvSpPr/>
            <p:nvPr/>
          </p:nvSpPr>
          <p:spPr>
            <a:xfrm>
              <a:off x="448038" y="2530035"/>
              <a:ext cx="859531"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Format</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Painter</a:t>
              </a:r>
              <a:endParaRPr lang="en-US" altLang="zh-CN" sz="1400" dirty="0">
                <a:latin typeface="HelveticaNeueLT Pro 43 LtEx" pitchFamily="34" charset="0"/>
                <a:ea typeface="Segoe UI" pitchFamily="34" charset="0"/>
                <a:cs typeface="Segoe UI" pitchFamily="34" charset="0"/>
              </a:endParaRPr>
            </a:p>
          </p:txBody>
        </p:sp>
        <p:grpSp>
          <p:nvGrpSpPr>
            <p:cNvPr id="573" name="组合 572"/>
            <p:cNvGrpSpPr/>
            <p:nvPr/>
          </p:nvGrpSpPr>
          <p:grpSpPr>
            <a:xfrm>
              <a:off x="639952" y="2914329"/>
              <a:ext cx="509296" cy="548012"/>
              <a:chOff x="663766" y="2880988"/>
              <a:chExt cx="555529" cy="626236"/>
            </a:xfrm>
          </p:grpSpPr>
          <p:grpSp>
            <p:nvGrpSpPr>
              <p:cNvPr id="574" name="组合 573"/>
              <p:cNvGrpSpPr/>
              <p:nvPr/>
            </p:nvGrpSpPr>
            <p:grpSpPr>
              <a:xfrm>
                <a:off x="982974" y="2880988"/>
                <a:ext cx="236321" cy="359078"/>
                <a:chOff x="1101893" y="2869502"/>
                <a:chExt cx="269916" cy="426955"/>
              </a:xfrm>
            </p:grpSpPr>
            <p:sp>
              <p:nvSpPr>
                <p:cNvPr id="576" name="矩形 575"/>
                <p:cNvSpPr/>
                <p:nvPr/>
              </p:nvSpPr>
              <p:spPr>
                <a:xfrm rot="19137108">
                  <a:off x="1236794" y="2922209"/>
                  <a:ext cx="135015" cy="900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矩形 576"/>
                <p:cNvSpPr/>
                <p:nvPr/>
              </p:nvSpPr>
              <p:spPr>
                <a:xfrm rot="19137108">
                  <a:off x="1101893" y="2869502"/>
                  <a:ext cx="135015" cy="4269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5" name="梯形 574"/>
              <p:cNvSpPr/>
              <p:nvPr/>
            </p:nvSpPr>
            <p:spPr>
              <a:xfrm rot="2934605">
                <a:off x="568225" y="3051643"/>
                <a:ext cx="551122" cy="360040"/>
              </a:xfrm>
              <a:prstGeom prst="trapezoid">
                <a:avLst/>
              </a:prstGeom>
              <a:solidFill>
                <a:srgbClr val="FFC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81" name="组合 680"/>
          <p:cNvGrpSpPr/>
          <p:nvPr/>
        </p:nvGrpSpPr>
        <p:grpSpPr>
          <a:xfrm>
            <a:off x="904385" y="1579285"/>
            <a:ext cx="1123225" cy="1155844"/>
            <a:chOff x="575181" y="368660"/>
            <a:chExt cx="1123225" cy="1155844"/>
          </a:xfrm>
        </p:grpSpPr>
        <p:sp>
          <p:nvSpPr>
            <p:cNvPr id="682" name="圆角矩形 681"/>
            <p:cNvSpPr/>
            <p:nvPr/>
          </p:nvSpPr>
          <p:spPr bwMode="auto">
            <a:xfrm>
              <a:off x="577818" y="368660"/>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grpSp>
          <p:nvGrpSpPr>
            <p:cNvPr id="683" name="组合 682"/>
            <p:cNvGrpSpPr/>
            <p:nvPr/>
          </p:nvGrpSpPr>
          <p:grpSpPr>
            <a:xfrm>
              <a:off x="902318" y="466047"/>
              <a:ext cx="494866" cy="611407"/>
              <a:chOff x="837662" y="466047"/>
              <a:chExt cx="562635" cy="744851"/>
            </a:xfrm>
          </p:grpSpPr>
          <p:grpSp>
            <p:nvGrpSpPr>
              <p:cNvPr id="685" name="组合 684"/>
              <p:cNvGrpSpPr/>
              <p:nvPr/>
            </p:nvGrpSpPr>
            <p:grpSpPr>
              <a:xfrm>
                <a:off x="837662" y="466047"/>
                <a:ext cx="562635" cy="744851"/>
                <a:chOff x="858273" y="523909"/>
                <a:chExt cx="562635" cy="810090"/>
              </a:xfrm>
            </p:grpSpPr>
            <p:sp>
              <p:nvSpPr>
                <p:cNvPr id="690" name="圆角矩形 689"/>
                <p:cNvSpPr/>
                <p:nvPr/>
              </p:nvSpPr>
              <p:spPr>
                <a:xfrm>
                  <a:off x="936771" y="523909"/>
                  <a:ext cx="484137" cy="810090"/>
                </a:xfrm>
                <a:prstGeom prst="roundRect">
                  <a:avLst>
                    <a:gd name="adj" fmla="val 64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等腰三角形 690"/>
                <p:cNvSpPr/>
                <p:nvPr/>
              </p:nvSpPr>
              <p:spPr>
                <a:xfrm>
                  <a:off x="858273" y="672898"/>
                  <a:ext cx="79381" cy="50404"/>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矩形 691"/>
                <p:cNvSpPr/>
                <p:nvPr/>
              </p:nvSpPr>
              <p:spPr>
                <a:xfrm>
                  <a:off x="858273" y="723302"/>
                  <a:ext cx="94865" cy="95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圆角矩形 692"/>
                <p:cNvSpPr/>
                <p:nvPr/>
              </p:nvSpPr>
              <p:spPr>
                <a:xfrm>
                  <a:off x="861439" y="1043735"/>
                  <a:ext cx="305634" cy="290264"/>
                </a:xfrm>
                <a:prstGeom prst="roundRect">
                  <a:avLst>
                    <a:gd name="adj" fmla="val 10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等腰三角形 693"/>
                <p:cNvSpPr/>
                <p:nvPr/>
              </p:nvSpPr>
              <p:spPr>
                <a:xfrm>
                  <a:off x="861439" y="945627"/>
                  <a:ext cx="79381" cy="50404"/>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p:nvSpPr>
              <p:spPr>
                <a:xfrm>
                  <a:off x="861439" y="996031"/>
                  <a:ext cx="94865" cy="95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6" name="圆角矩形 685"/>
              <p:cNvSpPr/>
              <p:nvPr/>
            </p:nvSpPr>
            <p:spPr>
              <a:xfrm>
                <a:off x="989534"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圆角矩形 686"/>
              <p:cNvSpPr/>
              <p:nvPr/>
            </p:nvSpPr>
            <p:spPr>
              <a:xfrm>
                <a:off x="1087694"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圆角矩形 687"/>
              <p:cNvSpPr/>
              <p:nvPr/>
            </p:nvSpPr>
            <p:spPr>
              <a:xfrm>
                <a:off x="1185855"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圆角矩形 688"/>
              <p:cNvSpPr/>
              <p:nvPr/>
            </p:nvSpPr>
            <p:spPr>
              <a:xfrm>
                <a:off x="1284015" y="535823"/>
                <a:ext cx="45719" cy="2250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4" name="矩形 683"/>
            <p:cNvSpPr/>
            <p:nvPr/>
          </p:nvSpPr>
          <p:spPr>
            <a:xfrm>
              <a:off x="575181" y="1124394"/>
              <a:ext cx="1106393"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Flexible</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Data Scan</a:t>
              </a:r>
              <a:endParaRPr lang="en-US" altLang="zh-CN" sz="1400" b="1" dirty="0">
                <a:latin typeface="HelveticaNeueLT Pro 43 LtEx" pitchFamily="34" charset="0"/>
                <a:ea typeface="Segoe UI" pitchFamily="34" charset="0"/>
                <a:cs typeface="Segoe UI" pitchFamily="34" charset="0"/>
              </a:endParaRPr>
            </a:p>
          </p:txBody>
        </p:sp>
      </p:grpSp>
      <p:grpSp>
        <p:nvGrpSpPr>
          <p:cNvPr id="696" name="组合 695"/>
          <p:cNvGrpSpPr/>
          <p:nvPr/>
        </p:nvGrpSpPr>
        <p:grpSpPr>
          <a:xfrm>
            <a:off x="909070" y="2871382"/>
            <a:ext cx="1202698" cy="1120588"/>
            <a:chOff x="526087" y="1827645"/>
            <a:chExt cx="1202698" cy="1120588"/>
          </a:xfrm>
        </p:grpSpPr>
        <p:sp>
          <p:nvSpPr>
            <p:cNvPr id="697" name="圆角矩形 696"/>
            <p:cNvSpPr/>
            <p:nvPr/>
          </p:nvSpPr>
          <p:spPr bwMode="auto">
            <a:xfrm>
              <a:off x="526087" y="1827645"/>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698" name="矩形 697"/>
            <p:cNvSpPr/>
            <p:nvPr/>
          </p:nvSpPr>
          <p:spPr>
            <a:xfrm>
              <a:off x="597272" y="2528900"/>
              <a:ext cx="990111" cy="135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矩形 698"/>
            <p:cNvSpPr/>
            <p:nvPr/>
          </p:nvSpPr>
          <p:spPr>
            <a:xfrm>
              <a:off x="897831" y="2528899"/>
              <a:ext cx="689363" cy="135015"/>
            </a:xfrm>
            <a:prstGeom prst="rect">
              <a:avLst/>
            </a:prstGeom>
            <a:solidFill>
              <a:srgbClr val="027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TextBox 699"/>
            <p:cNvSpPr txBox="1"/>
            <p:nvPr/>
          </p:nvSpPr>
          <p:spPr bwMode="auto">
            <a:xfrm>
              <a:off x="718472" y="2543186"/>
              <a:ext cx="928204" cy="154466"/>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solidFill>
                    <a:schemeClr val="bg1"/>
                  </a:solidFill>
                  <a:latin typeface="HelveticaNeueLT Pro 45 Lt" pitchFamily="34" charset="0"/>
                  <a:ea typeface="Segoe UI" pitchFamily="34" charset="0"/>
                  <a:cs typeface="Calibri" pitchFamily="34" charset="0"/>
                </a:rPr>
                <a:t>70%</a:t>
              </a:r>
            </a:p>
          </p:txBody>
        </p:sp>
        <p:sp>
          <p:nvSpPr>
            <p:cNvPr id="701" name="矩形 700"/>
            <p:cNvSpPr/>
            <p:nvPr/>
          </p:nvSpPr>
          <p:spPr>
            <a:xfrm>
              <a:off x="597272" y="2528899"/>
              <a:ext cx="300559" cy="135015"/>
            </a:xfrm>
            <a:prstGeom prst="rect">
              <a:avLst/>
            </a:prstGeom>
            <a:pattFill prst="ltUpDiag">
              <a:fgClr>
                <a:srgbClr val="0274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矩形 701"/>
            <p:cNvSpPr/>
            <p:nvPr/>
          </p:nvSpPr>
          <p:spPr>
            <a:xfrm>
              <a:off x="765059" y="2213865"/>
              <a:ext cx="963726" cy="348813"/>
            </a:xfrm>
            <a:prstGeom prst="rect">
              <a:avLst/>
            </a:prstGeom>
          </p:spPr>
          <p:txBody>
            <a:bodyPr wrap="none">
              <a:spAutoFit/>
            </a:bodyPr>
            <a:lstStyle/>
            <a:p>
              <a:pPr algn="ctr">
                <a:lnSpc>
                  <a:spcPts val="1000"/>
                </a:lnSpc>
                <a:defRPr/>
              </a:pPr>
              <a:r>
                <a:rPr lang="en-US" altLang="zh-CN" sz="2400" b="1" dirty="0" smtClean="0">
                  <a:latin typeface="HelveticaNeueLT Pro 45 Lt" pitchFamily="34" charset="0"/>
                  <a:ea typeface="Segoe UI" pitchFamily="34" charset="0"/>
                  <a:cs typeface="Segoe UI" pitchFamily="34" charset="0"/>
                </a:rPr>
                <a:t> </a:t>
              </a:r>
              <a:r>
                <a:rPr lang="en-US" altLang="zh-CN" sz="2000" b="1" dirty="0" smtClean="0">
                  <a:latin typeface="HelveticaNeueLT Pro 45 Lt" pitchFamily="34" charset="0"/>
                  <a:ea typeface="Segoe UI" pitchFamily="34" charset="0"/>
                  <a:cs typeface="Segoe UI" pitchFamily="34" charset="0"/>
                </a:rPr>
                <a:t>20</a:t>
              </a:r>
              <a:r>
                <a:rPr lang="en-US" altLang="zh-CN" dirty="0" smtClean="0">
                  <a:latin typeface="HelveticaNeueLT Pro 45 Lt" pitchFamily="34" charset="0"/>
                  <a:ea typeface="Segoe UI" pitchFamily="34" charset="0"/>
                  <a:cs typeface="Segoe UI" pitchFamily="34" charset="0"/>
                </a:rPr>
                <a:t> </a:t>
              </a:r>
              <a:endParaRPr lang="en-US" altLang="zh-CN" dirty="0">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latin typeface="HelveticaNeueLT Pro 43 LtEx" pitchFamily="34" charset="0"/>
                  <a:ea typeface="Segoe UI" pitchFamily="34" charset="0"/>
                  <a:cs typeface="Segoe UI" pitchFamily="34" charset="0"/>
                </a:rPr>
                <a:t>seconds</a:t>
              </a:r>
              <a:endParaRPr lang="en-US" altLang="zh-CN" sz="1400" b="1" dirty="0">
                <a:latin typeface="HelveticaNeueLT Pro 43 LtEx" pitchFamily="34" charset="0"/>
                <a:ea typeface="Segoe UI" pitchFamily="34" charset="0"/>
                <a:cs typeface="Segoe UI" pitchFamily="34" charset="0"/>
              </a:endParaRPr>
            </a:p>
          </p:txBody>
        </p:sp>
        <p:sp>
          <p:nvSpPr>
            <p:cNvPr id="703" name="矩形 702"/>
            <p:cNvSpPr/>
            <p:nvPr/>
          </p:nvSpPr>
          <p:spPr>
            <a:xfrm>
              <a:off x="559925" y="2247632"/>
              <a:ext cx="375423" cy="255391"/>
            </a:xfrm>
            <a:prstGeom prst="rect">
              <a:avLst/>
            </a:prstGeom>
          </p:spPr>
          <p:txBody>
            <a:bodyPr wrap="none">
              <a:spAutoFit/>
            </a:bodyPr>
            <a:lstStyle/>
            <a:p>
              <a:pPr algn="ctr">
                <a:lnSpc>
                  <a:spcPts val="1000"/>
                </a:lnSpc>
                <a:defRPr/>
              </a:pPr>
              <a:r>
                <a:rPr lang="zh-CN" altLang="en-US" sz="2400" b="1" dirty="0">
                  <a:latin typeface="HelveticaNeueLT Pro 45 Lt" pitchFamily="34" charset="0"/>
                  <a:ea typeface="Segoe UI" pitchFamily="34" charset="0"/>
                  <a:cs typeface="Segoe UI" pitchFamily="34" charset="0"/>
                </a:rPr>
                <a:t>≤</a:t>
              </a:r>
              <a:endParaRPr lang="en-US" altLang="zh-CN" sz="2400" b="1" dirty="0">
                <a:latin typeface="HelveticaNeueLT Pro 45 Lt" pitchFamily="34" charset="0"/>
                <a:ea typeface="Segoe UI" pitchFamily="34" charset="0"/>
                <a:cs typeface="Segoe UI" pitchFamily="34" charset="0"/>
              </a:endParaRPr>
            </a:p>
          </p:txBody>
        </p:sp>
      </p:grpSp>
      <p:grpSp>
        <p:nvGrpSpPr>
          <p:cNvPr id="704" name="组合 703"/>
          <p:cNvGrpSpPr/>
          <p:nvPr/>
        </p:nvGrpSpPr>
        <p:grpSpPr>
          <a:xfrm>
            <a:off x="890190" y="4180646"/>
            <a:ext cx="1120588" cy="1120588"/>
            <a:chOff x="526087" y="1827645"/>
            <a:chExt cx="1120588" cy="1120588"/>
          </a:xfrm>
        </p:grpSpPr>
        <p:grpSp>
          <p:nvGrpSpPr>
            <p:cNvPr id="705" name="组合 704"/>
            <p:cNvGrpSpPr/>
            <p:nvPr/>
          </p:nvGrpSpPr>
          <p:grpSpPr>
            <a:xfrm>
              <a:off x="526087" y="1827645"/>
              <a:ext cx="1120588" cy="1120588"/>
              <a:chOff x="526087" y="1827645"/>
              <a:chExt cx="1120588" cy="1120588"/>
            </a:xfrm>
          </p:grpSpPr>
          <p:sp>
            <p:nvSpPr>
              <p:cNvPr id="707" name="圆角矩形 706"/>
              <p:cNvSpPr/>
              <p:nvPr/>
            </p:nvSpPr>
            <p:spPr bwMode="auto">
              <a:xfrm>
                <a:off x="526087" y="1827645"/>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708" name="椭圆 707"/>
              <p:cNvSpPr/>
              <p:nvPr/>
            </p:nvSpPr>
            <p:spPr>
              <a:xfrm>
                <a:off x="946296" y="1844926"/>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2</a:t>
                </a:r>
                <a:endParaRPr lang="zh-CN" altLang="en-US" sz="1600" b="1" dirty="0">
                  <a:solidFill>
                    <a:schemeClr val="bg1"/>
                  </a:solidFill>
                  <a:latin typeface="HelveticaNeueLT Pro 43 LtEx" pitchFamily="34" charset="0"/>
                </a:endParaRPr>
              </a:p>
            </p:txBody>
          </p:sp>
          <p:sp>
            <p:nvSpPr>
              <p:cNvPr id="709" name="椭圆 708"/>
              <p:cNvSpPr/>
              <p:nvPr/>
            </p:nvSpPr>
            <p:spPr>
              <a:xfrm>
                <a:off x="1346706" y="2260860"/>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4</a:t>
                </a:r>
                <a:endParaRPr lang="zh-CN" altLang="en-US" sz="1600" b="1" dirty="0">
                  <a:solidFill>
                    <a:schemeClr val="bg1"/>
                  </a:solidFill>
                  <a:latin typeface="HelveticaNeueLT Pro 43 LtEx" pitchFamily="34" charset="0"/>
                </a:endParaRPr>
              </a:p>
            </p:txBody>
          </p:sp>
          <p:sp>
            <p:nvSpPr>
              <p:cNvPr id="710" name="椭圆 709"/>
              <p:cNvSpPr/>
              <p:nvPr/>
            </p:nvSpPr>
            <p:spPr>
              <a:xfrm>
                <a:off x="946296" y="2659595"/>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3</a:t>
                </a:r>
                <a:endParaRPr lang="zh-CN" altLang="en-US" sz="1600" b="1" dirty="0">
                  <a:solidFill>
                    <a:schemeClr val="bg1"/>
                  </a:solidFill>
                  <a:latin typeface="HelveticaNeueLT Pro 43 LtEx" pitchFamily="34" charset="0"/>
                </a:endParaRPr>
              </a:p>
            </p:txBody>
          </p:sp>
          <p:cxnSp>
            <p:nvCxnSpPr>
              <p:cNvPr id="711" name="直接箭头连接符 710"/>
              <p:cNvCxnSpPr>
                <a:stCxn id="708" idx="4"/>
                <a:endCxn id="710" idx="0"/>
              </p:cNvCxnSpPr>
              <p:nvPr/>
            </p:nvCxnSpPr>
            <p:spPr>
              <a:xfrm>
                <a:off x="1086381" y="2119275"/>
                <a:ext cx="0" cy="540320"/>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2" name="直接箭头连接符 711"/>
              <p:cNvCxnSpPr>
                <a:stCxn id="710" idx="7"/>
                <a:endCxn id="709" idx="3"/>
              </p:cNvCxnSpPr>
              <p:nvPr/>
            </p:nvCxnSpPr>
            <p:spPr>
              <a:xfrm flipV="1">
                <a:off x="1185435" y="2495032"/>
                <a:ext cx="202301" cy="204740"/>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3" name="椭圆 712"/>
              <p:cNvSpPr/>
              <p:nvPr/>
            </p:nvSpPr>
            <p:spPr>
              <a:xfrm>
                <a:off x="540611" y="2260859"/>
                <a:ext cx="280169" cy="274349"/>
              </a:xfrm>
              <a:prstGeom prst="ellipse">
                <a:avLst/>
              </a:prstGeom>
              <a:solidFill>
                <a:srgbClr val="C90E2B"/>
              </a:solidFill>
              <a:ln>
                <a:solidFill>
                  <a:srgbClr val="C90E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bg1"/>
                    </a:solidFill>
                    <a:latin typeface="HelveticaNeueLT Pro 43 LtEx" pitchFamily="34" charset="0"/>
                  </a:rPr>
                  <a:t>1</a:t>
                </a:r>
                <a:endParaRPr lang="zh-CN" altLang="en-US" sz="1600" b="1" dirty="0">
                  <a:solidFill>
                    <a:schemeClr val="bg1"/>
                  </a:solidFill>
                  <a:latin typeface="HelveticaNeueLT Pro 43 LtEx" pitchFamily="34" charset="0"/>
                </a:endParaRPr>
              </a:p>
            </p:txBody>
          </p:sp>
        </p:grpSp>
        <p:cxnSp>
          <p:nvCxnSpPr>
            <p:cNvPr id="706" name="直接箭头连接符 705"/>
            <p:cNvCxnSpPr>
              <a:stCxn id="713" idx="7"/>
              <a:endCxn id="708" idx="3"/>
            </p:cNvCxnSpPr>
            <p:nvPr/>
          </p:nvCxnSpPr>
          <p:spPr>
            <a:xfrm flipV="1">
              <a:off x="779750" y="2079098"/>
              <a:ext cx="207576" cy="221938"/>
            </a:xfrm>
            <a:prstGeom prst="straightConnector1">
              <a:avLst/>
            </a:prstGeom>
            <a:ln w="38100">
              <a:solidFill>
                <a:srgbClr val="C90E2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a:xfrm>
            <a:off x="916800" y="5507048"/>
            <a:ext cx="1127533" cy="1120588"/>
            <a:chOff x="341530" y="2663915"/>
            <a:chExt cx="1127533" cy="1120588"/>
          </a:xfrm>
        </p:grpSpPr>
        <p:grpSp>
          <p:nvGrpSpPr>
            <p:cNvPr id="715" name="组合 714"/>
            <p:cNvGrpSpPr/>
            <p:nvPr/>
          </p:nvGrpSpPr>
          <p:grpSpPr>
            <a:xfrm>
              <a:off x="341530" y="2663915"/>
              <a:ext cx="1127533" cy="1120588"/>
              <a:chOff x="341530" y="2663915"/>
              <a:chExt cx="1127533" cy="1120588"/>
            </a:xfrm>
          </p:grpSpPr>
          <p:grpSp>
            <p:nvGrpSpPr>
              <p:cNvPr id="717" name="组合 716"/>
              <p:cNvGrpSpPr/>
              <p:nvPr/>
            </p:nvGrpSpPr>
            <p:grpSpPr>
              <a:xfrm>
                <a:off x="341530" y="2663915"/>
                <a:ext cx="1127533" cy="1120588"/>
                <a:chOff x="527973" y="3599269"/>
                <a:chExt cx="1127533" cy="1120588"/>
              </a:xfrm>
            </p:grpSpPr>
            <p:sp>
              <p:nvSpPr>
                <p:cNvPr id="720" name="圆角矩形 719"/>
                <p:cNvSpPr/>
                <p:nvPr/>
              </p:nvSpPr>
              <p:spPr bwMode="auto">
                <a:xfrm>
                  <a:off x="527973" y="3599269"/>
                  <a:ext cx="1120588" cy="1120588"/>
                </a:xfrm>
                <a:prstGeom prst="roundRect">
                  <a:avLst/>
                </a:prstGeom>
                <a:solidFill>
                  <a:srgbClr val="DCDCDC"/>
                </a:solidFill>
                <a:ln w="3175" cap="flat" cmpd="sng" algn="ctr">
                  <a:solidFill>
                    <a:srgbClr val="DCDCD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zh-CN" altLang="en-US" sz="1600" b="1" dirty="0" smtClean="0">
                    <a:solidFill>
                      <a:schemeClr val="bg1"/>
                    </a:solidFill>
                    <a:latin typeface="HelveticaNeueLT Pro 45 Lt" pitchFamily="34" charset="0"/>
                    <a:ea typeface="宋体" pitchFamily="2" charset="-122"/>
                    <a:cs typeface="Calibri" pitchFamily="34" charset="0"/>
                  </a:endParaRPr>
                </a:p>
              </p:txBody>
            </p:sp>
            <p:sp>
              <p:nvSpPr>
                <p:cNvPr id="721" name="矩形 720"/>
                <p:cNvSpPr/>
                <p:nvPr/>
              </p:nvSpPr>
              <p:spPr>
                <a:xfrm>
                  <a:off x="549163" y="4055547"/>
                  <a:ext cx="320040"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HelveticaNeueLT Pro 43 LtEx" pitchFamily="34" charset="0"/>
                    </a:rPr>
                    <a:t>1</a:t>
                  </a:r>
                  <a:endParaRPr lang="zh-CN" altLang="en-US" dirty="0">
                    <a:latin typeface="HelveticaNeueLT Pro 43 LtEx" pitchFamily="34" charset="0"/>
                  </a:endParaRPr>
                </a:p>
              </p:txBody>
            </p:sp>
            <p:sp>
              <p:nvSpPr>
                <p:cNvPr id="722" name="矩形 721"/>
                <p:cNvSpPr/>
                <p:nvPr/>
              </p:nvSpPr>
              <p:spPr>
                <a:xfrm>
                  <a:off x="1024170" y="4057560"/>
                  <a:ext cx="320040"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2</a:t>
                  </a:r>
                  <a:endParaRPr lang="zh-CN" altLang="en-US" dirty="0"/>
                </a:p>
              </p:txBody>
            </p:sp>
            <p:sp>
              <p:nvSpPr>
                <p:cNvPr id="723" name="矩形 722"/>
                <p:cNvSpPr/>
                <p:nvPr/>
              </p:nvSpPr>
              <p:spPr>
                <a:xfrm rot="19664800">
                  <a:off x="842151" y="3795451"/>
                  <a:ext cx="320040"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3</a:t>
                  </a:r>
                  <a:endParaRPr lang="zh-CN" altLang="en-US" dirty="0"/>
                </a:p>
              </p:txBody>
            </p:sp>
            <p:sp>
              <p:nvSpPr>
                <p:cNvPr id="724" name="矩形 723"/>
                <p:cNvSpPr/>
                <p:nvPr/>
              </p:nvSpPr>
              <p:spPr>
                <a:xfrm>
                  <a:off x="1373388" y="4057560"/>
                  <a:ext cx="253487" cy="225025"/>
                </a:xfrm>
                <a:prstGeom prst="rect">
                  <a:avLst/>
                </a:prstGeom>
                <a:solidFill>
                  <a:srgbClr val="C90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5" name="TextBox 724"/>
                <p:cNvSpPr txBox="1"/>
                <p:nvPr/>
              </p:nvSpPr>
              <p:spPr bwMode="auto">
                <a:xfrm>
                  <a:off x="534918" y="4360613"/>
                  <a:ext cx="1120588" cy="308354"/>
                </a:xfrm>
                <a:prstGeom prst="rect">
                  <a:avLst/>
                </a:prstGeom>
                <a:noFill/>
                <a:effectLst/>
              </p:spPr>
              <p:txBody>
                <a:bodyPr wrap="square" lIns="0" tIns="0" rIns="0" bIns="0">
                  <a:spAutoFit/>
                </a:bodyPr>
                <a:lstStyle/>
                <a:p>
                  <a:pPr algn="ctr" fontAlgn="base">
                    <a:lnSpc>
                      <a:spcPts val="1200"/>
                    </a:lnSpc>
                    <a:spcBef>
                      <a:spcPct val="0"/>
                    </a:spcBef>
                    <a:spcAft>
                      <a:spcPct val="0"/>
                    </a:spcAft>
                    <a:defRPr/>
                  </a:pPr>
                  <a:r>
                    <a:rPr lang="en-US" altLang="zh-CN" sz="1400" dirty="0" smtClean="0">
                      <a:latin typeface="HelveticaNeueLT Pro 43 LtEx" pitchFamily="34" charset="0"/>
                      <a:ea typeface="Segoe UI" pitchFamily="34" charset="0"/>
                      <a:cs typeface="Calibri" pitchFamily="34" charset="0"/>
                    </a:rPr>
                    <a:t>User-define</a:t>
                  </a:r>
                </a:p>
                <a:p>
                  <a:pPr algn="ctr" fontAlgn="base">
                    <a:lnSpc>
                      <a:spcPts val="1200"/>
                    </a:lnSpc>
                    <a:spcBef>
                      <a:spcPct val="0"/>
                    </a:spcBef>
                    <a:spcAft>
                      <a:spcPct val="0"/>
                    </a:spcAft>
                    <a:defRPr/>
                  </a:pPr>
                  <a:r>
                    <a:rPr lang="en-US" altLang="zh-CN" sz="1400" dirty="0" smtClean="0">
                      <a:latin typeface="HelveticaNeueLT Pro 43 LtEx" pitchFamily="34" charset="0"/>
                      <a:ea typeface="Segoe UI" pitchFamily="34" charset="0"/>
                      <a:cs typeface="Calibri" pitchFamily="34" charset="0"/>
                    </a:rPr>
                    <a:t>Toolbar</a:t>
                  </a:r>
                  <a:endParaRPr lang="zh-CN" altLang="en-US" sz="1400" dirty="0">
                    <a:latin typeface="HelveticaNeueLT Pro 43 LtEx" pitchFamily="34" charset="0"/>
                    <a:ea typeface="Segoe UI" pitchFamily="34" charset="0"/>
                    <a:cs typeface="Calibri" pitchFamily="34" charset="0"/>
                  </a:endParaRPr>
                </a:p>
              </p:txBody>
            </p:sp>
          </p:grpSp>
          <p:sp>
            <p:nvSpPr>
              <p:cNvPr id="718" name="弧形 717"/>
              <p:cNvSpPr/>
              <p:nvPr/>
            </p:nvSpPr>
            <p:spPr>
              <a:xfrm rot="14252734">
                <a:off x="575212" y="2904558"/>
                <a:ext cx="99055" cy="112973"/>
              </a:xfrm>
              <a:prstGeom prst="arc">
                <a:avLst/>
              </a:prstGeom>
              <a:ln>
                <a:solidFill>
                  <a:srgbClr val="C90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9" name="弧形 718"/>
              <p:cNvSpPr/>
              <p:nvPr/>
            </p:nvSpPr>
            <p:spPr>
              <a:xfrm rot="14252734">
                <a:off x="548654" y="2877764"/>
                <a:ext cx="132389" cy="149076"/>
              </a:xfrm>
              <a:prstGeom prst="arc">
                <a:avLst/>
              </a:prstGeom>
              <a:ln>
                <a:solidFill>
                  <a:srgbClr val="C90E2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16" name="矩形 715"/>
            <p:cNvSpPr/>
            <p:nvPr/>
          </p:nvSpPr>
          <p:spPr>
            <a:xfrm>
              <a:off x="1160265" y="3053596"/>
              <a:ext cx="301685" cy="369332"/>
            </a:xfrm>
            <a:prstGeom prst="rect">
              <a:avLst/>
            </a:prstGeom>
          </p:spPr>
          <p:txBody>
            <a:bodyPr wrap="none">
              <a:spAutoFit/>
            </a:bodyPr>
            <a:lstStyle/>
            <a:p>
              <a:pPr algn="ctr"/>
              <a:r>
                <a:rPr lang="en-US" altLang="zh-CN" b="1" dirty="0">
                  <a:solidFill>
                    <a:schemeClr val="bg1"/>
                  </a:solidFill>
                </a:rPr>
                <a:t>4</a:t>
              </a:r>
              <a:endParaRPr lang="zh-CN" altLang="en-US" dirty="0"/>
            </a:p>
          </p:txBody>
        </p:sp>
      </p:grpSp>
      <p:grpSp>
        <p:nvGrpSpPr>
          <p:cNvPr id="726" name="组合 725"/>
          <p:cNvGrpSpPr/>
          <p:nvPr/>
        </p:nvGrpSpPr>
        <p:grpSpPr>
          <a:xfrm>
            <a:off x="2177266" y="1579285"/>
            <a:ext cx="1306768" cy="1120588"/>
            <a:chOff x="434083" y="3418254"/>
            <a:chExt cx="1306768" cy="1120588"/>
          </a:xfrm>
        </p:grpSpPr>
        <p:sp>
          <p:nvSpPr>
            <p:cNvPr id="727" name="矩形 726"/>
            <p:cNvSpPr/>
            <p:nvPr/>
          </p:nvSpPr>
          <p:spPr>
            <a:xfrm>
              <a:off x="595833" y="3773832"/>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grpSp>
          <p:nvGrpSpPr>
            <p:cNvPr id="728" name="组合 727"/>
            <p:cNvGrpSpPr/>
            <p:nvPr/>
          </p:nvGrpSpPr>
          <p:grpSpPr>
            <a:xfrm>
              <a:off x="434083" y="3418254"/>
              <a:ext cx="1306768" cy="1120588"/>
              <a:chOff x="461697" y="4399505"/>
              <a:chExt cx="1306768" cy="1120588"/>
            </a:xfrm>
          </p:grpSpPr>
          <p:sp>
            <p:nvSpPr>
              <p:cNvPr id="749" name="圆角矩形 748"/>
              <p:cNvSpPr/>
              <p:nvPr/>
            </p:nvSpPr>
            <p:spPr bwMode="auto">
              <a:xfrm>
                <a:off x="551235" y="4399505"/>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750" name="矩形 749"/>
              <p:cNvSpPr/>
              <p:nvPr/>
            </p:nvSpPr>
            <p:spPr>
              <a:xfrm>
                <a:off x="461697" y="4494392"/>
                <a:ext cx="1306768"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C</a:t>
                </a:r>
                <a:r>
                  <a:rPr lang="en-US" altLang="zh-CN" sz="1400" dirty="0" smtClean="0">
                    <a:solidFill>
                      <a:srgbClr val="FF0000"/>
                    </a:solidFill>
                    <a:latin typeface="HelveticaNeueLT Pro 43 LtEx" pitchFamily="34" charset="0"/>
                    <a:ea typeface="Segoe UI" pitchFamily="34" charset="0"/>
                    <a:cs typeface="Segoe UI" pitchFamily="34" charset="0"/>
                  </a:rPr>
                  <a:t>o</a:t>
                </a:r>
                <a:r>
                  <a:rPr lang="en-US" altLang="zh-CN" sz="1400" dirty="0" smtClean="0">
                    <a:solidFill>
                      <a:srgbClr val="993300"/>
                    </a:solidFill>
                    <a:latin typeface="HelveticaNeueLT Pro 43 LtEx" pitchFamily="34" charset="0"/>
                    <a:ea typeface="Segoe UI" pitchFamily="34" charset="0"/>
                    <a:cs typeface="Segoe UI" pitchFamily="34" charset="0"/>
                  </a:rPr>
                  <a:t>l</a:t>
                </a:r>
                <a:r>
                  <a:rPr lang="en-US" altLang="zh-CN" sz="1400" dirty="0" smtClean="0">
                    <a:solidFill>
                      <a:srgbClr val="6699FF"/>
                    </a:solidFill>
                    <a:latin typeface="HelveticaNeueLT Pro 43 LtEx" pitchFamily="34" charset="0"/>
                    <a:ea typeface="Segoe UI" pitchFamily="34" charset="0"/>
                    <a:cs typeface="Segoe UI" pitchFamily="34" charset="0"/>
                  </a:rPr>
                  <a:t>o</a:t>
                </a:r>
                <a:r>
                  <a:rPr lang="en-US" altLang="zh-CN" sz="1400" dirty="0" smtClean="0">
                    <a:solidFill>
                      <a:schemeClr val="accent4">
                        <a:lumMod val="75000"/>
                      </a:schemeClr>
                    </a:solidFill>
                    <a:latin typeface="HelveticaNeueLT Pro 43 LtEx" pitchFamily="34" charset="0"/>
                    <a:ea typeface="Segoe UI" pitchFamily="34" charset="0"/>
                    <a:cs typeface="Segoe UI" pitchFamily="34" charset="0"/>
                  </a:rPr>
                  <a:t>r</a:t>
                </a:r>
                <a:r>
                  <a:rPr lang="en-US" altLang="zh-CN" sz="1400" dirty="0" smtClean="0">
                    <a:latin typeface="HelveticaNeueLT Pro 43 LtEx" pitchFamily="34" charset="0"/>
                    <a:ea typeface="Segoe UI" pitchFamily="34" charset="0"/>
                    <a:cs typeface="Segoe UI" pitchFamily="34" charset="0"/>
                  </a:rPr>
                  <a:t> coded</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templates</a:t>
                </a:r>
                <a:endParaRPr lang="en-US" altLang="zh-CN" sz="1400" dirty="0">
                  <a:latin typeface="HelveticaNeueLT Pro 43 LtEx" pitchFamily="34" charset="0"/>
                  <a:ea typeface="Segoe UI" pitchFamily="34" charset="0"/>
                  <a:cs typeface="Segoe UI" pitchFamily="34" charset="0"/>
                </a:endParaRPr>
              </a:p>
            </p:txBody>
          </p:sp>
        </p:grpSp>
        <p:grpSp>
          <p:nvGrpSpPr>
            <p:cNvPr id="729" name="组合 728"/>
            <p:cNvGrpSpPr/>
            <p:nvPr/>
          </p:nvGrpSpPr>
          <p:grpSpPr>
            <a:xfrm>
              <a:off x="736215" y="3887353"/>
              <a:ext cx="723301" cy="576951"/>
              <a:chOff x="2591780" y="4415121"/>
              <a:chExt cx="847331" cy="720776"/>
            </a:xfrm>
          </p:grpSpPr>
          <p:grpSp>
            <p:nvGrpSpPr>
              <p:cNvPr id="730" name="组合 729"/>
              <p:cNvGrpSpPr/>
              <p:nvPr/>
            </p:nvGrpSpPr>
            <p:grpSpPr>
              <a:xfrm>
                <a:off x="2643289" y="4588810"/>
                <a:ext cx="127726" cy="370062"/>
                <a:chOff x="611125" y="3723320"/>
                <a:chExt cx="127726" cy="370062"/>
              </a:xfrm>
              <a:effectLst>
                <a:outerShdw blurRad="63500" sx="102000" sy="102000" algn="ctr" rotWithShape="0">
                  <a:prstClr val="black">
                    <a:alpha val="40000"/>
                  </a:prstClr>
                </a:outerShdw>
              </a:effectLst>
            </p:grpSpPr>
            <p:cxnSp>
              <p:nvCxnSpPr>
                <p:cNvPr id="746" name="直接连接符 745"/>
                <p:cNvCxnSpPr/>
                <p:nvPr/>
              </p:nvCxnSpPr>
              <p:spPr>
                <a:xfrm flipH="1" flipV="1">
                  <a:off x="689841" y="3723320"/>
                  <a:ext cx="49010" cy="370062"/>
                </a:xfrm>
                <a:prstGeom prst="line">
                  <a:avLst/>
                </a:prstGeom>
                <a:ln w="25400" cap="rnd">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47" name="直接连接符 746"/>
                <p:cNvCxnSpPr/>
                <p:nvPr/>
              </p:nvCxnSpPr>
              <p:spPr>
                <a:xfrm flipV="1">
                  <a:off x="652847" y="3723320"/>
                  <a:ext cx="36993" cy="328580"/>
                </a:xfrm>
                <a:prstGeom prst="line">
                  <a:avLst/>
                </a:prstGeom>
                <a:ln w="25400" cap="rnd">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48" name="直接连接符 747"/>
                <p:cNvCxnSpPr/>
                <p:nvPr/>
              </p:nvCxnSpPr>
              <p:spPr>
                <a:xfrm flipH="1">
                  <a:off x="611125" y="4050660"/>
                  <a:ext cx="41723" cy="124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1" name="直接连接符 730"/>
              <p:cNvCxnSpPr/>
              <p:nvPr/>
            </p:nvCxnSpPr>
            <p:spPr>
              <a:xfrm flipH="1" flipV="1">
                <a:off x="2614283" y="4868862"/>
                <a:ext cx="25786" cy="4728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直接连接符 731"/>
              <p:cNvCxnSpPr/>
              <p:nvPr/>
            </p:nvCxnSpPr>
            <p:spPr>
              <a:xfrm flipV="1">
                <a:off x="2591780" y="4868862"/>
                <a:ext cx="22503" cy="4852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直接连接符 732"/>
              <p:cNvCxnSpPr/>
              <p:nvPr/>
            </p:nvCxnSpPr>
            <p:spPr>
              <a:xfrm flipV="1">
                <a:off x="2775021" y="4911529"/>
                <a:ext cx="33754" cy="47344"/>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直接连接符 733"/>
              <p:cNvCxnSpPr/>
              <p:nvPr/>
            </p:nvCxnSpPr>
            <p:spPr>
              <a:xfrm flipH="1" flipV="1">
                <a:off x="2974260" y="4860811"/>
                <a:ext cx="25786" cy="4728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直接连接符 734"/>
              <p:cNvCxnSpPr/>
              <p:nvPr/>
            </p:nvCxnSpPr>
            <p:spPr>
              <a:xfrm flipV="1">
                <a:off x="2951757" y="4860811"/>
                <a:ext cx="22503" cy="4852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直接连接符 735"/>
              <p:cNvCxnSpPr/>
              <p:nvPr/>
            </p:nvCxnSpPr>
            <p:spPr>
              <a:xfrm flipH="1">
                <a:off x="2812357" y="4913867"/>
                <a:ext cx="139400" cy="1"/>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直接连接符 736"/>
              <p:cNvCxnSpPr/>
              <p:nvPr/>
            </p:nvCxnSpPr>
            <p:spPr>
              <a:xfrm flipV="1">
                <a:off x="3000046" y="4427447"/>
                <a:ext cx="78787" cy="48735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38" name="弧形 737"/>
              <p:cNvSpPr/>
              <p:nvPr/>
            </p:nvSpPr>
            <p:spPr>
              <a:xfrm rot="19980000">
                <a:off x="3060652" y="4415121"/>
                <a:ext cx="56671" cy="27432"/>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39" name="直接连接符 738"/>
              <p:cNvCxnSpPr/>
              <p:nvPr/>
            </p:nvCxnSpPr>
            <p:spPr>
              <a:xfrm flipH="1" flipV="1">
                <a:off x="3114427" y="4420308"/>
                <a:ext cx="42859" cy="53856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40" name="弧形 739"/>
              <p:cNvSpPr/>
              <p:nvPr/>
            </p:nvSpPr>
            <p:spPr>
              <a:xfrm rot="2418178" flipV="1">
                <a:off x="3217926" y="5090178"/>
                <a:ext cx="45720" cy="45719"/>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41" name="直接连接符 740"/>
              <p:cNvCxnSpPr/>
              <p:nvPr/>
            </p:nvCxnSpPr>
            <p:spPr>
              <a:xfrm flipH="1" flipV="1">
                <a:off x="3156674" y="4958874"/>
                <a:ext cx="58703" cy="16230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2" name="直接连接符 741"/>
              <p:cNvCxnSpPr/>
              <p:nvPr/>
            </p:nvCxnSpPr>
            <p:spPr>
              <a:xfrm flipV="1">
                <a:off x="3262216" y="4911529"/>
                <a:ext cx="52865" cy="21584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3" name="直接连接符 742"/>
              <p:cNvCxnSpPr/>
              <p:nvPr/>
            </p:nvCxnSpPr>
            <p:spPr>
              <a:xfrm flipH="1" flipV="1">
                <a:off x="3413325" y="4862889"/>
                <a:ext cx="25786" cy="4728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4" name="直接连接符 743"/>
              <p:cNvCxnSpPr/>
              <p:nvPr/>
            </p:nvCxnSpPr>
            <p:spPr>
              <a:xfrm flipV="1">
                <a:off x="3390822" y="4862889"/>
                <a:ext cx="22503" cy="48528"/>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5" name="直接连接符 744"/>
              <p:cNvCxnSpPr/>
              <p:nvPr/>
            </p:nvCxnSpPr>
            <p:spPr>
              <a:xfrm flipH="1">
                <a:off x="3315081" y="4908099"/>
                <a:ext cx="69700" cy="1240"/>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68" name="组合 767"/>
          <p:cNvGrpSpPr/>
          <p:nvPr/>
        </p:nvGrpSpPr>
        <p:grpSpPr>
          <a:xfrm>
            <a:off x="3577707" y="1579285"/>
            <a:ext cx="1328953" cy="1120588"/>
            <a:chOff x="284622" y="1882853"/>
            <a:chExt cx="1328953" cy="1120588"/>
          </a:xfrm>
        </p:grpSpPr>
        <p:sp>
          <p:nvSpPr>
            <p:cNvPr id="769" name="矩形 768"/>
            <p:cNvSpPr/>
            <p:nvPr/>
          </p:nvSpPr>
          <p:spPr>
            <a:xfrm>
              <a:off x="645745" y="2238431"/>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770" name="圆角矩形 769"/>
            <p:cNvSpPr/>
            <p:nvPr/>
          </p:nvSpPr>
          <p:spPr bwMode="auto">
            <a:xfrm>
              <a:off x="347713" y="188285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771" name="矩形 770"/>
            <p:cNvSpPr/>
            <p:nvPr/>
          </p:nvSpPr>
          <p:spPr>
            <a:xfrm>
              <a:off x="284622" y="1977740"/>
              <a:ext cx="1253869"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Match QRS</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By Type</a:t>
              </a:r>
              <a:endParaRPr lang="en-US" altLang="zh-CN" sz="1400" dirty="0">
                <a:latin typeface="HelveticaNeueLT Pro 43 LtEx" pitchFamily="34" charset="0"/>
                <a:ea typeface="Segoe UI" pitchFamily="34" charset="0"/>
                <a:cs typeface="Segoe UI" pitchFamily="34" charset="0"/>
              </a:endParaRPr>
            </a:p>
          </p:txBody>
        </p:sp>
        <p:grpSp>
          <p:nvGrpSpPr>
            <p:cNvPr id="772" name="组合 771"/>
            <p:cNvGrpSpPr/>
            <p:nvPr/>
          </p:nvGrpSpPr>
          <p:grpSpPr>
            <a:xfrm>
              <a:off x="401009" y="2360438"/>
              <a:ext cx="404278" cy="566364"/>
              <a:chOff x="499842" y="2866437"/>
              <a:chExt cx="471323" cy="585465"/>
            </a:xfrm>
          </p:grpSpPr>
          <p:sp>
            <p:nvSpPr>
              <p:cNvPr id="787" name="圆角矩形 786"/>
              <p:cNvSpPr/>
              <p:nvPr/>
            </p:nvSpPr>
            <p:spPr>
              <a:xfrm>
                <a:off x="513520" y="2866437"/>
                <a:ext cx="445931" cy="585465"/>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788" name="矩形 787"/>
              <p:cNvSpPr/>
              <p:nvPr/>
            </p:nvSpPr>
            <p:spPr>
              <a:xfrm>
                <a:off x="499842" y="2923501"/>
                <a:ext cx="47132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a:t>
                </a:r>
                <a:endParaRPr lang="zh-CN" altLang="en-US" sz="2400" b="1" dirty="0">
                  <a:solidFill>
                    <a:schemeClr val="bg1"/>
                  </a:solidFill>
                </a:endParaRPr>
              </a:p>
            </p:txBody>
          </p:sp>
        </p:grpSp>
        <p:sp>
          <p:nvSpPr>
            <p:cNvPr id="773" name="圆角矩形 772"/>
            <p:cNvSpPr/>
            <p:nvPr/>
          </p:nvSpPr>
          <p:spPr>
            <a:xfrm>
              <a:off x="876313" y="2364299"/>
              <a:ext cx="545337"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774" name="组合 773"/>
            <p:cNvGrpSpPr/>
            <p:nvPr/>
          </p:nvGrpSpPr>
          <p:grpSpPr>
            <a:xfrm>
              <a:off x="918290" y="2412837"/>
              <a:ext cx="461382" cy="481325"/>
              <a:chOff x="921022" y="1205263"/>
              <a:chExt cx="535011" cy="576951"/>
            </a:xfrm>
          </p:grpSpPr>
          <p:cxnSp>
            <p:nvCxnSpPr>
              <p:cNvPr id="775" name="直接连接符 774"/>
              <p:cNvCxnSpPr/>
              <p:nvPr/>
            </p:nvCxnSpPr>
            <p:spPr>
              <a:xfrm flipH="1" flipV="1">
                <a:off x="1059226" y="1562019"/>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6" name="直接连接符 775"/>
              <p:cNvCxnSpPr/>
              <p:nvPr/>
            </p:nvCxnSpPr>
            <p:spPr>
              <a:xfrm flipV="1">
                <a:off x="1040017" y="1562019"/>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7" name="直接连接符 776"/>
              <p:cNvCxnSpPr/>
              <p:nvPr/>
            </p:nvCxnSpPr>
            <p:spPr>
              <a:xfrm flipH="1">
                <a:off x="921022" y="1604488"/>
                <a:ext cx="118995" cy="1"/>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8" name="直接连接符 777"/>
              <p:cNvCxnSpPr/>
              <p:nvPr/>
            </p:nvCxnSpPr>
            <p:spPr>
              <a:xfrm flipV="1">
                <a:off x="1081237" y="1215129"/>
                <a:ext cx="67254" cy="390104"/>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79" name="弧形 778"/>
              <p:cNvSpPr/>
              <p:nvPr/>
            </p:nvSpPr>
            <p:spPr>
              <a:xfrm rot="19980000">
                <a:off x="1132972" y="1205263"/>
                <a:ext cx="48376" cy="21958"/>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80" name="直接连接符 779"/>
              <p:cNvCxnSpPr/>
              <p:nvPr/>
            </p:nvCxnSpPr>
            <p:spPr>
              <a:xfrm flipH="1" flipV="1">
                <a:off x="1178875" y="1209415"/>
                <a:ext cx="36585" cy="431099"/>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81" name="弧形 780"/>
              <p:cNvSpPr/>
              <p:nvPr/>
            </p:nvSpPr>
            <p:spPr>
              <a:xfrm rot="2418178" flipV="1">
                <a:off x="1267224" y="1745618"/>
                <a:ext cx="39028" cy="36596"/>
              </a:xfrm>
              <a:prstGeom prst="arc">
                <a:avLst/>
              </a:prstGeom>
              <a:noFill/>
              <a:ln w="28575" cap="rnd">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82" name="直接连接符 781"/>
              <p:cNvCxnSpPr/>
              <p:nvPr/>
            </p:nvCxnSpPr>
            <p:spPr>
              <a:xfrm flipH="1" flipV="1">
                <a:off x="1214938" y="1640515"/>
                <a:ext cx="50110" cy="12991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3" name="直接连接符 782"/>
              <p:cNvCxnSpPr/>
              <p:nvPr/>
            </p:nvCxnSpPr>
            <p:spPr>
              <a:xfrm flipV="1">
                <a:off x="1305031" y="1602617"/>
                <a:ext cx="45127" cy="172777"/>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4" name="直接连接符 783"/>
              <p:cNvCxnSpPr/>
              <p:nvPr/>
            </p:nvCxnSpPr>
            <p:spPr>
              <a:xfrm flipH="1" flipV="1">
                <a:off x="1434021" y="1563683"/>
                <a:ext cx="22012" cy="37852"/>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5" name="直接连接符 784"/>
              <p:cNvCxnSpPr/>
              <p:nvPr/>
            </p:nvCxnSpPr>
            <p:spPr>
              <a:xfrm flipV="1">
                <a:off x="1414812" y="1563683"/>
                <a:ext cx="19209" cy="38845"/>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6" name="直接连接符 785"/>
              <p:cNvCxnSpPr/>
              <p:nvPr/>
            </p:nvCxnSpPr>
            <p:spPr>
              <a:xfrm flipH="1">
                <a:off x="1350158" y="1599871"/>
                <a:ext cx="59498" cy="993"/>
              </a:xfrm>
              <a:prstGeom prst="line">
                <a:avLst/>
              </a:prstGeom>
              <a:ln w="25400" cap="rnd">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89" name="组合 788"/>
          <p:cNvGrpSpPr/>
          <p:nvPr/>
        </p:nvGrpSpPr>
        <p:grpSpPr>
          <a:xfrm>
            <a:off x="3557558" y="2871382"/>
            <a:ext cx="1344983" cy="1120588"/>
            <a:chOff x="258855" y="2713457"/>
            <a:chExt cx="1344983" cy="1120588"/>
          </a:xfrm>
        </p:grpSpPr>
        <p:sp>
          <p:nvSpPr>
            <p:cNvPr id="790" name="矩形 789"/>
            <p:cNvSpPr/>
            <p:nvPr/>
          </p:nvSpPr>
          <p:spPr>
            <a:xfrm>
              <a:off x="636008" y="3069035"/>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791" name="圆角矩形 790"/>
            <p:cNvSpPr/>
            <p:nvPr/>
          </p:nvSpPr>
          <p:spPr bwMode="auto">
            <a:xfrm>
              <a:off x="337976" y="2713457"/>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792" name="矩形 791"/>
            <p:cNvSpPr/>
            <p:nvPr/>
          </p:nvSpPr>
          <p:spPr>
            <a:xfrm>
              <a:off x="258855" y="2808344"/>
              <a:ext cx="1285929" cy="400110"/>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Match QRS</a:t>
              </a:r>
            </a:p>
            <a:p>
              <a:pPr algn="ctr">
                <a:lnSpc>
                  <a:spcPts val="1200"/>
                </a:lnSpc>
                <a:defRPr/>
              </a:pPr>
              <a:r>
                <a:rPr lang="en-US" altLang="zh-CN" sz="1200" dirty="0" smtClean="0">
                  <a:latin typeface="HelveticaNeueLT Pro 43 LtEx" pitchFamily="34" charset="0"/>
                  <a:ea typeface="Segoe UI" pitchFamily="34" charset="0"/>
                  <a:cs typeface="Segoe UI" pitchFamily="34" charset="0"/>
                </a:rPr>
                <a:t>by Premature</a:t>
              </a:r>
              <a:endParaRPr lang="en-US" altLang="zh-CN" sz="1200" dirty="0">
                <a:latin typeface="HelveticaNeueLT Pro 43 LtEx" pitchFamily="34" charset="0"/>
                <a:ea typeface="Segoe UI" pitchFamily="34" charset="0"/>
                <a:cs typeface="Segoe UI" pitchFamily="34" charset="0"/>
              </a:endParaRPr>
            </a:p>
          </p:txBody>
        </p:sp>
        <p:grpSp>
          <p:nvGrpSpPr>
            <p:cNvPr id="793" name="组合 792"/>
            <p:cNvGrpSpPr/>
            <p:nvPr/>
          </p:nvGrpSpPr>
          <p:grpSpPr>
            <a:xfrm>
              <a:off x="349730" y="3191042"/>
              <a:ext cx="489236" cy="566364"/>
              <a:chOff x="451410" y="2866437"/>
              <a:chExt cx="570370" cy="585465"/>
            </a:xfrm>
          </p:grpSpPr>
          <p:sp>
            <p:nvSpPr>
              <p:cNvPr id="810" name="圆角矩形 809"/>
              <p:cNvSpPr/>
              <p:nvPr/>
            </p:nvSpPr>
            <p:spPr>
              <a:xfrm>
                <a:off x="513520" y="2866437"/>
                <a:ext cx="445931" cy="585465"/>
              </a:xfrm>
              <a:prstGeom prst="roundRect">
                <a:avLst/>
              </a:prstGeom>
              <a:solidFill>
                <a:schemeClr val="accent4">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11" name="矩形 810"/>
              <p:cNvSpPr/>
              <p:nvPr/>
            </p:nvSpPr>
            <p:spPr>
              <a:xfrm>
                <a:off x="451410" y="2923501"/>
                <a:ext cx="570370"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a:t>
                </a:r>
                <a:endParaRPr lang="zh-CN" altLang="en-US" sz="2400" b="1" dirty="0">
                  <a:solidFill>
                    <a:schemeClr val="bg1"/>
                  </a:solidFill>
                </a:endParaRPr>
              </a:p>
            </p:txBody>
          </p:sp>
        </p:grpSp>
        <p:sp>
          <p:nvSpPr>
            <p:cNvPr id="794" name="圆角矩形 793"/>
            <p:cNvSpPr/>
            <p:nvPr/>
          </p:nvSpPr>
          <p:spPr>
            <a:xfrm>
              <a:off x="866576" y="3194903"/>
              <a:ext cx="545337"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795" name="组合 794"/>
            <p:cNvGrpSpPr/>
            <p:nvPr/>
          </p:nvGrpSpPr>
          <p:grpSpPr>
            <a:xfrm>
              <a:off x="894264" y="3337923"/>
              <a:ext cx="482722" cy="235549"/>
              <a:chOff x="908550" y="3337923"/>
              <a:chExt cx="482722" cy="235549"/>
            </a:xfrm>
          </p:grpSpPr>
          <p:grpSp>
            <p:nvGrpSpPr>
              <p:cNvPr id="796" name="组合 795"/>
              <p:cNvGrpSpPr/>
              <p:nvPr/>
            </p:nvGrpSpPr>
            <p:grpSpPr>
              <a:xfrm>
                <a:off x="908550" y="3337923"/>
                <a:ext cx="391282" cy="235549"/>
                <a:chOff x="921022" y="1398429"/>
                <a:chExt cx="453726" cy="282346"/>
              </a:xfrm>
            </p:grpSpPr>
            <p:cxnSp>
              <p:nvCxnSpPr>
                <p:cNvPr id="798" name="直接连接符 797"/>
                <p:cNvCxnSpPr/>
                <p:nvPr/>
              </p:nvCxnSpPr>
              <p:spPr>
                <a:xfrm flipH="1" flipV="1">
                  <a:off x="1059226" y="1562019"/>
                  <a:ext cx="22012" cy="37852"/>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9" name="直接连接符 798"/>
                <p:cNvCxnSpPr/>
                <p:nvPr/>
              </p:nvCxnSpPr>
              <p:spPr>
                <a:xfrm flipV="1">
                  <a:off x="1040017" y="1562019"/>
                  <a:ext cx="19209" cy="38845"/>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0" name="直接连接符 799"/>
                <p:cNvCxnSpPr/>
                <p:nvPr/>
              </p:nvCxnSpPr>
              <p:spPr>
                <a:xfrm flipH="1">
                  <a:off x="921022" y="1604488"/>
                  <a:ext cx="118995" cy="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1" name="直接连接符 800"/>
                <p:cNvCxnSpPr/>
                <p:nvPr/>
              </p:nvCxnSpPr>
              <p:spPr>
                <a:xfrm flipV="1">
                  <a:off x="1081522" y="1407501"/>
                  <a:ext cx="44632" cy="19237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02" name="弧形 801"/>
                <p:cNvSpPr/>
                <p:nvPr/>
              </p:nvSpPr>
              <p:spPr>
                <a:xfrm rot="19980000">
                  <a:off x="1116406" y="1398429"/>
                  <a:ext cx="48376" cy="21958"/>
                </a:xfrm>
                <a:prstGeom prst="arc">
                  <a:avLst/>
                </a:prstGeom>
                <a:noFill/>
                <a:ln w="28575"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03" name="直接连接符 802"/>
                <p:cNvCxnSpPr/>
                <p:nvPr/>
              </p:nvCxnSpPr>
              <p:spPr>
                <a:xfrm flipH="1" flipV="1">
                  <a:off x="1166124" y="1407501"/>
                  <a:ext cx="33694" cy="19237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04" name="弧形 803"/>
                <p:cNvSpPr/>
                <p:nvPr/>
              </p:nvSpPr>
              <p:spPr>
                <a:xfrm rot="2418178" flipV="1">
                  <a:off x="1223502" y="1644179"/>
                  <a:ext cx="39028" cy="36596"/>
                </a:xfrm>
                <a:prstGeom prst="arc">
                  <a:avLst/>
                </a:prstGeom>
                <a:noFill/>
                <a:ln w="28575"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05" name="直接连接符 804"/>
                <p:cNvCxnSpPr/>
                <p:nvPr/>
              </p:nvCxnSpPr>
              <p:spPr>
                <a:xfrm flipH="1" flipV="1">
                  <a:off x="1208458" y="1604489"/>
                  <a:ext cx="18292" cy="6495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6" name="直接连接符 805"/>
                <p:cNvCxnSpPr/>
                <p:nvPr/>
              </p:nvCxnSpPr>
              <p:spPr>
                <a:xfrm flipV="1">
                  <a:off x="1259635" y="1601534"/>
                  <a:ext cx="9713" cy="78840"/>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7" name="直接连接符 806"/>
                <p:cNvCxnSpPr/>
                <p:nvPr/>
              </p:nvCxnSpPr>
              <p:spPr>
                <a:xfrm flipH="1" flipV="1">
                  <a:off x="1352736" y="1563683"/>
                  <a:ext cx="22012" cy="37852"/>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8" name="直接连接符 807"/>
                <p:cNvCxnSpPr/>
                <p:nvPr/>
              </p:nvCxnSpPr>
              <p:spPr>
                <a:xfrm flipV="1">
                  <a:off x="1333529" y="1563683"/>
                  <a:ext cx="19209" cy="38845"/>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9" name="直接连接符 808"/>
                <p:cNvCxnSpPr/>
                <p:nvPr/>
              </p:nvCxnSpPr>
              <p:spPr>
                <a:xfrm flipH="1">
                  <a:off x="1268873" y="1599871"/>
                  <a:ext cx="59498" cy="993"/>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797" name="直接连接符 796"/>
              <p:cNvCxnSpPr/>
              <p:nvPr/>
            </p:nvCxnSpPr>
            <p:spPr>
              <a:xfrm flipH="1">
                <a:off x="1299832" y="3509830"/>
                <a:ext cx="91440" cy="1"/>
              </a:xfrm>
              <a:prstGeom prst="line">
                <a:avLst/>
              </a:prstGeom>
              <a:ln w="254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12" name="组合 811"/>
          <p:cNvGrpSpPr/>
          <p:nvPr/>
        </p:nvGrpSpPr>
        <p:grpSpPr>
          <a:xfrm>
            <a:off x="3627198" y="4180646"/>
            <a:ext cx="1278459" cy="1120588"/>
            <a:chOff x="322575" y="4337780"/>
            <a:chExt cx="1278459" cy="1120588"/>
          </a:xfrm>
        </p:grpSpPr>
        <p:sp>
          <p:nvSpPr>
            <p:cNvPr id="813" name="矩形 812"/>
            <p:cNvSpPr/>
            <p:nvPr/>
          </p:nvSpPr>
          <p:spPr>
            <a:xfrm>
              <a:off x="633204" y="4693358"/>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814" name="圆角矩形 813"/>
            <p:cNvSpPr/>
            <p:nvPr/>
          </p:nvSpPr>
          <p:spPr bwMode="auto">
            <a:xfrm>
              <a:off x="335172" y="4337780"/>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815" name="矩形 814"/>
            <p:cNvSpPr/>
            <p:nvPr/>
          </p:nvSpPr>
          <p:spPr>
            <a:xfrm>
              <a:off x="322575" y="4432667"/>
              <a:ext cx="1152880" cy="248145"/>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Del Artifact</a:t>
              </a:r>
            </a:p>
          </p:txBody>
        </p:sp>
        <p:grpSp>
          <p:nvGrpSpPr>
            <p:cNvPr id="816" name="组合 815"/>
            <p:cNvGrpSpPr/>
            <p:nvPr/>
          </p:nvGrpSpPr>
          <p:grpSpPr>
            <a:xfrm>
              <a:off x="380260" y="4815365"/>
              <a:ext cx="574196" cy="566364"/>
              <a:chOff x="490274" y="2866437"/>
              <a:chExt cx="669419" cy="585465"/>
            </a:xfrm>
          </p:grpSpPr>
          <p:sp>
            <p:nvSpPr>
              <p:cNvPr id="835" name="圆角矩形 834"/>
              <p:cNvSpPr/>
              <p:nvPr/>
            </p:nvSpPr>
            <p:spPr>
              <a:xfrm>
                <a:off x="513520" y="2866437"/>
                <a:ext cx="604007" cy="585465"/>
              </a:xfrm>
              <a:prstGeom prst="roundRect">
                <a:avLst/>
              </a:prstGeom>
              <a:solidFill>
                <a:schemeClr val="accent5">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36" name="矩形 835"/>
              <p:cNvSpPr/>
              <p:nvPr/>
            </p:nvSpPr>
            <p:spPr>
              <a:xfrm>
                <a:off x="490274" y="2967804"/>
                <a:ext cx="669419" cy="381788"/>
              </a:xfrm>
              <a:prstGeom prst="rect">
                <a:avLst/>
              </a:prstGeom>
            </p:spPr>
            <p:txBody>
              <a:bodyPr wrap="none">
                <a:spAutoFit/>
              </a:bodyPr>
              <a:lstStyle/>
              <a:p>
                <a:r>
                  <a:rPr lang="en-US" altLang="zh-CN" b="1" dirty="0" smtClean="0">
                    <a:solidFill>
                      <a:schemeClr val="bg1"/>
                    </a:solidFill>
                    <a:latin typeface="HelveticaNeueLT Pro 43 LtEx" pitchFamily="34" charset="0"/>
                  </a:rPr>
                  <a:t>Del</a:t>
                </a:r>
                <a:endParaRPr lang="zh-CN" altLang="en-US" b="1" dirty="0">
                  <a:solidFill>
                    <a:schemeClr val="bg1"/>
                  </a:solidFill>
                </a:endParaRPr>
              </a:p>
            </p:txBody>
          </p:sp>
        </p:grpSp>
        <p:sp>
          <p:nvSpPr>
            <p:cNvPr id="817" name="圆角矩形 816"/>
            <p:cNvSpPr/>
            <p:nvPr/>
          </p:nvSpPr>
          <p:spPr>
            <a:xfrm>
              <a:off x="1005164" y="4819226"/>
              <a:ext cx="403945" cy="566364"/>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818" name="组合 817"/>
            <p:cNvGrpSpPr/>
            <p:nvPr/>
          </p:nvGrpSpPr>
          <p:grpSpPr>
            <a:xfrm>
              <a:off x="1033038" y="5004175"/>
              <a:ext cx="346213" cy="254859"/>
              <a:chOff x="891460" y="5004175"/>
              <a:chExt cx="346213" cy="254859"/>
            </a:xfrm>
          </p:grpSpPr>
          <p:cxnSp>
            <p:nvCxnSpPr>
              <p:cNvPr id="819" name="直接连接符 818"/>
              <p:cNvCxnSpPr/>
              <p:nvPr/>
            </p:nvCxnSpPr>
            <p:spPr>
              <a:xfrm flipH="1" flipV="1">
                <a:off x="945644" y="5098722"/>
                <a:ext cx="23955" cy="130478"/>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0" name="直接连接符 819"/>
              <p:cNvCxnSpPr/>
              <p:nvPr/>
            </p:nvCxnSpPr>
            <p:spPr>
              <a:xfrm flipV="1">
                <a:off x="926595" y="5098722"/>
                <a:ext cx="16565" cy="32407"/>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1" name="直接连接符 820"/>
              <p:cNvCxnSpPr/>
              <p:nvPr/>
            </p:nvCxnSpPr>
            <p:spPr>
              <a:xfrm flipH="1">
                <a:off x="891460" y="5134152"/>
                <a:ext cx="27432" cy="1"/>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2" name="直接连接符 821"/>
              <p:cNvCxnSpPr/>
              <p:nvPr/>
            </p:nvCxnSpPr>
            <p:spPr>
              <a:xfrm flipV="1">
                <a:off x="969599" y="5004175"/>
                <a:ext cx="27283" cy="225025"/>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3" name="直接连接符 822"/>
              <p:cNvCxnSpPr/>
              <p:nvPr/>
            </p:nvCxnSpPr>
            <p:spPr>
              <a:xfrm flipH="1" flipV="1">
                <a:off x="1139337" y="5134153"/>
                <a:ext cx="15775" cy="541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直接连接符 823"/>
              <p:cNvCxnSpPr/>
              <p:nvPr/>
            </p:nvCxnSpPr>
            <p:spPr>
              <a:xfrm flipV="1">
                <a:off x="1159660" y="5131593"/>
                <a:ext cx="26615" cy="89679"/>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5" name="直接连接符 824"/>
              <p:cNvCxnSpPr/>
              <p:nvPr/>
            </p:nvCxnSpPr>
            <p:spPr>
              <a:xfrm flipH="1">
                <a:off x="1190463" y="5129035"/>
                <a:ext cx="47210" cy="0"/>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直接连接符 825"/>
              <p:cNvCxnSpPr/>
              <p:nvPr/>
            </p:nvCxnSpPr>
            <p:spPr>
              <a:xfrm flipH="1" flipV="1">
                <a:off x="996882" y="5004175"/>
                <a:ext cx="16565" cy="1932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直接连接符 826"/>
              <p:cNvCxnSpPr/>
              <p:nvPr/>
            </p:nvCxnSpPr>
            <p:spPr>
              <a:xfrm flipV="1">
                <a:off x="1013415" y="5055394"/>
                <a:ext cx="12904" cy="14728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直接连接符 827"/>
              <p:cNvCxnSpPr/>
              <p:nvPr/>
            </p:nvCxnSpPr>
            <p:spPr>
              <a:xfrm flipH="1" flipV="1">
                <a:off x="1029191" y="5050057"/>
                <a:ext cx="17774" cy="13247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9" name="直接连接符 828"/>
              <p:cNvCxnSpPr/>
              <p:nvPr/>
            </p:nvCxnSpPr>
            <p:spPr>
              <a:xfrm flipV="1">
                <a:off x="1046954" y="5098547"/>
                <a:ext cx="13919" cy="8979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直接连接符 829"/>
              <p:cNvCxnSpPr/>
              <p:nvPr/>
            </p:nvCxnSpPr>
            <p:spPr>
              <a:xfrm flipH="1" flipV="1">
                <a:off x="1066284" y="5098547"/>
                <a:ext cx="14527" cy="1604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直接连接符 830"/>
              <p:cNvCxnSpPr/>
              <p:nvPr/>
            </p:nvCxnSpPr>
            <p:spPr>
              <a:xfrm flipV="1">
                <a:off x="1083617" y="5042171"/>
                <a:ext cx="19212" cy="21686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直接连接符 831"/>
              <p:cNvCxnSpPr/>
              <p:nvPr/>
            </p:nvCxnSpPr>
            <p:spPr>
              <a:xfrm flipH="1" flipV="1">
                <a:off x="1102449" y="5041148"/>
                <a:ext cx="16565" cy="193286"/>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3" name="直接连接符 832"/>
              <p:cNvCxnSpPr/>
              <p:nvPr/>
            </p:nvCxnSpPr>
            <p:spPr>
              <a:xfrm flipV="1">
                <a:off x="1118982" y="5092367"/>
                <a:ext cx="12904" cy="147282"/>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4" name="直接连接符 833"/>
              <p:cNvCxnSpPr/>
              <p:nvPr/>
            </p:nvCxnSpPr>
            <p:spPr>
              <a:xfrm flipH="1" flipV="1">
                <a:off x="1134758" y="5087030"/>
                <a:ext cx="17774" cy="132473"/>
              </a:xfrm>
              <a:prstGeom prst="line">
                <a:avLst/>
              </a:prstGeom>
              <a:ln w="25400" cap="rnd">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78" name="组合 577"/>
          <p:cNvGrpSpPr/>
          <p:nvPr/>
        </p:nvGrpSpPr>
        <p:grpSpPr>
          <a:xfrm>
            <a:off x="2174433" y="2871382"/>
            <a:ext cx="1355403" cy="1120588"/>
            <a:chOff x="258172" y="1162773"/>
            <a:chExt cx="1355403" cy="1120588"/>
          </a:xfrm>
        </p:grpSpPr>
        <p:sp>
          <p:nvSpPr>
            <p:cNvPr id="579" name="矩形 578"/>
            <p:cNvSpPr/>
            <p:nvPr/>
          </p:nvSpPr>
          <p:spPr>
            <a:xfrm>
              <a:off x="645745" y="1518351"/>
              <a:ext cx="967830" cy="348813"/>
            </a:xfrm>
            <a:prstGeom prst="rect">
              <a:avLst/>
            </a:prstGeom>
          </p:spPr>
          <p:txBody>
            <a:bodyPr wrap="none">
              <a:spAutoFit/>
            </a:bodyPr>
            <a:lstStyle/>
            <a:p>
              <a:pPr algn="ctr">
                <a:lnSpc>
                  <a:spcPts val="1000"/>
                </a:lnSpc>
                <a:defRPr/>
              </a:pPr>
              <a:r>
                <a:rPr lang="en-US" altLang="zh-CN" sz="2400" b="1" dirty="0" smtClean="0">
                  <a:solidFill>
                    <a:schemeClr val="bg1"/>
                  </a:solidFill>
                  <a:latin typeface="HelveticaNeueLT Pro 45 Lt" pitchFamily="34" charset="0"/>
                  <a:ea typeface="Segoe UI" pitchFamily="34" charset="0"/>
                  <a:cs typeface="Segoe UI" pitchFamily="34" charset="0"/>
                </a:rPr>
                <a:t> </a:t>
              </a:r>
              <a:r>
                <a:rPr lang="en-US" altLang="zh-CN" sz="2000" b="1" dirty="0" smtClean="0">
                  <a:solidFill>
                    <a:schemeClr val="bg1"/>
                  </a:solidFill>
                  <a:latin typeface="HelveticaNeueLT Pro 45 Lt" pitchFamily="34" charset="0"/>
                  <a:ea typeface="Segoe UI" pitchFamily="34" charset="0"/>
                  <a:cs typeface="Segoe UI" pitchFamily="34" charset="0"/>
                </a:rPr>
                <a:t>10</a:t>
              </a:r>
              <a:r>
                <a:rPr lang="en-US" altLang="zh-CN" dirty="0" smtClean="0">
                  <a:solidFill>
                    <a:schemeClr val="bg1"/>
                  </a:solidFill>
                  <a:latin typeface="HelveticaNeueLT Pro 45 Lt" pitchFamily="34" charset="0"/>
                  <a:ea typeface="Segoe UI" pitchFamily="34" charset="0"/>
                  <a:cs typeface="Segoe UI" pitchFamily="34" charset="0"/>
                </a:rPr>
                <a:t> </a:t>
              </a:r>
              <a:endParaRPr lang="en-US" altLang="zh-CN" dirty="0">
                <a:solidFill>
                  <a:schemeClr val="bg1"/>
                </a:solidFill>
                <a:latin typeface="HelveticaNeueLT Pro 45 Lt" pitchFamily="34" charset="0"/>
                <a:ea typeface="Segoe UI" pitchFamily="34" charset="0"/>
                <a:cs typeface="Segoe UI" pitchFamily="34" charset="0"/>
              </a:endParaRPr>
            </a:p>
            <a:p>
              <a:pPr algn="ctr">
                <a:lnSpc>
                  <a:spcPts val="1000"/>
                </a:lnSpc>
                <a:defRPr/>
              </a:pPr>
              <a:r>
                <a:rPr lang="en-US" altLang="zh-CN" sz="1400" dirty="0" smtClean="0">
                  <a:solidFill>
                    <a:schemeClr val="bg1"/>
                  </a:solidFill>
                  <a:latin typeface="HelveticaNeueLT Pro 45 Lt" pitchFamily="34" charset="0"/>
                  <a:ea typeface="Segoe UI" pitchFamily="34" charset="0"/>
                  <a:cs typeface="Segoe UI" pitchFamily="34" charset="0"/>
                </a:rPr>
                <a:t>Templates</a:t>
              </a:r>
              <a:endParaRPr lang="en-US" altLang="zh-CN" sz="1400" b="1" dirty="0">
                <a:solidFill>
                  <a:schemeClr val="bg1"/>
                </a:solidFill>
                <a:latin typeface="HelveticaNeueLT Pro 45 Lt" pitchFamily="34" charset="0"/>
                <a:ea typeface="Segoe UI" pitchFamily="34" charset="0"/>
                <a:cs typeface="Segoe UI" pitchFamily="34" charset="0"/>
              </a:endParaRPr>
            </a:p>
          </p:txBody>
        </p:sp>
        <p:sp>
          <p:nvSpPr>
            <p:cNvPr id="580" name="圆角矩形 579"/>
            <p:cNvSpPr/>
            <p:nvPr/>
          </p:nvSpPr>
          <p:spPr bwMode="auto">
            <a:xfrm>
              <a:off x="347713" y="1162773"/>
              <a:ext cx="1120588" cy="1120588"/>
            </a:xfrm>
            <a:prstGeom prst="roundRect">
              <a:avLst/>
            </a:prstGeom>
            <a:solidFill>
              <a:srgbClr val="DCDCDC"/>
            </a:solidFill>
            <a:ln>
              <a:solidFill>
                <a:srgbClr val="DCDCDC"/>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200" i="1" u="none" strike="noStrike" cap="none" normalizeH="0" baseline="0" smtClean="0">
                <a:ln>
                  <a:noFill/>
                </a:ln>
                <a:solidFill>
                  <a:schemeClr val="tx1"/>
                </a:solidFill>
                <a:effectLst/>
                <a:latin typeface="HelveticaNeueLT Pro 45 Lt" pitchFamily="34" charset="0"/>
                <a:ea typeface="宋体" pitchFamily="2" charset="-122"/>
              </a:endParaRPr>
            </a:p>
          </p:txBody>
        </p:sp>
        <p:sp>
          <p:nvSpPr>
            <p:cNvPr id="581" name="矩形 580"/>
            <p:cNvSpPr/>
            <p:nvPr/>
          </p:nvSpPr>
          <p:spPr>
            <a:xfrm>
              <a:off x="258172" y="1257660"/>
              <a:ext cx="1306768" cy="402033"/>
            </a:xfrm>
            <a:prstGeom prst="rect">
              <a:avLst/>
            </a:prstGeom>
          </p:spPr>
          <p:txBody>
            <a:bodyPr wrap="none">
              <a:spAutoFit/>
            </a:bodyPr>
            <a:lstStyle/>
            <a:p>
              <a:pPr algn="ctr">
                <a:lnSpc>
                  <a:spcPts val="1200"/>
                </a:lnSpc>
                <a:defRPr/>
              </a:pPr>
              <a:r>
                <a:rPr lang="en-US" altLang="zh-CN" sz="1400" dirty="0" smtClean="0">
                  <a:latin typeface="HelveticaNeueLT Pro 43 LtEx" pitchFamily="34" charset="0"/>
                  <a:ea typeface="Segoe UI" pitchFamily="34" charset="0"/>
                  <a:cs typeface="Segoe UI" pitchFamily="34" charset="0"/>
                </a:rPr>
                <a:t>Sub-QRS</a:t>
              </a:r>
            </a:p>
            <a:p>
              <a:pPr algn="ctr">
                <a:lnSpc>
                  <a:spcPts val="1200"/>
                </a:lnSpc>
                <a:defRPr/>
              </a:pPr>
              <a:r>
                <a:rPr lang="en-US" altLang="zh-CN" sz="1400" dirty="0" smtClean="0">
                  <a:latin typeface="HelveticaNeueLT Pro 43 LtEx" pitchFamily="34" charset="0"/>
                  <a:ea typeface="Segoe UI" pitchFamily="34" charset="0"/>
                  <a:cs typeface="Segoe UI" pitchFamily="34" charset="0"/>
                </a:rPr>
                <a:t>classification</a:t>
              </a:r>
              <a:endParaRPr lang="en-US" altLang="zh-CN" sz="1400" dirty="0">
                <a:latin typeface="HelveticaNeueLT Pro 43 LtEx" pitchFamily="34" charset="0"/>
                <a:ea typeface="Segoe UI" pitchFamily="34" charset="0"/>
                <a:cs typeface="Segoe UI" pitchFamily="34" charset="0"/>
              </a:endParaRPr>
            </a:p>
          </p:txBody>
        </p:sp>
        <p:grpSp>
          <p:nvGrpSpPr>
            <p:cNvPr id="582" name="组合 581"/>
            <p:cNvGrpSpPr/>
            <p:nvPr/>
          </p:nvGrpSpPr>
          <p:grpSpPr>
            <a:xfrm>
              <a:off x="401009" y="1640358"/>
              <a:ext cx="404278" cy="566364"/>
              <a:chOff x="499842" y="2866437"/>
              <a:chExt cx="471323" cy="585465"/>
            </a:xfrm>
          </p:grpSpPr>
          <p:sp>
            <p:nvSpPr>
              <p:cNvPr id="593" name="圆角矩形 592"/>
              <p:cNvSpPr/>
              <p:nvPr/>
            </p:nvSpPr>
            <p:spPr>
              <a:xfrm>
                <a:off x="513520" y="2866437"/>
                <a:ext cx="445931" cy="585465"/>
              </a:xfrm>
              <a:prstGeom prst="roundRect">
                <a:avLst/>
              </a:prstGeom>
              <a:solidFill>
                <a:srgbClr val="EB212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94" name="矩形 593"/>
              <p:cNvSpPr/>
              <p:nvPr/>
            </p:nvSpPr>
            <p:spPr>
              <a:xfrm>
                <a:off x="499842" y="2923501"/>
                <a:ext cx="471323" cy="477235"/>
              </a:xfrm>
              <a:prstGeom prst="rect">
                <a:avLst/>
              </a:prstGeom>
            </p:spPr>
            <p:txBody>
              <a:bodyPr wrap="none">
                <a:spAutoFit/>
              </a:bodyPr>
              <a:lstStyle/>
              <a:p>
                <a:r>
                  <a:rPr lang="en-US" altLang="zh-CN" sz="2400" b="1" dirty="0" smtClean="0">
                    <a:solidFill>
                      <a:schemeClr val="bg1"/>
                    </a:solidFill>
                    <a:latin typeface="HelveticaNeueLT Pro 43 LtEx" pitchFamily="34" charset="0"/>
                  </a:rPr>
                  <a:t>V</a:t>
                </a:r>
                <a:endParaRPr lang="zh-CN" altLang="en-US" sz="2400" b="1" dirty="0">
                  <a:solidFill>
                    <a:schemeClr val="bg1"/>
                  </a:solidFill>
                </a:endParaRPr>
              </a:p>
            </p:txBody>
          </p:sp>
        </p:grpSp>
        <p:sp>
          <p:nvSpPr>
            <p:cNvPr id="583" name="矩形 582"/>
            <p:cNvSpPr/>
            <p:nvPr/>
          </p:nvSpPr>
          <p:spPr>
            <a:xfrm>
              <a:off x="460295" y="1795153"/>
              <a:ext cx="184731" cy="369332"/>
            </a:xfrm>
            <a:prstGeom prst="rect">
              <a:avLst/>
            </a:prstGeom>
          </p:spPr>
          <p:txBody>
            <a:bodyPr wrap="none">
              <a:spAutoFit/>
            </a:bodyPr>
            <a:lstStyle/>
            <a:p>
              <a:endParaRPr lang="zh-CN" altLang="en-US" dirty="0">
                <a:solidFill>
                  <a:schemeClr val="bg1"/>
                </a:solidFill>
              </a:endParaRPr>
            </a:p>
          </p:txBody>
        </p:sp>
        <p:grpSp>
          <p:nvGrpSpPr>
            <p:cNvPr id="584" name="组合 583"/>
            <p:cNvGrpSpPr/>
            <p:nvPr/>
          </p:nvGrpSpPr>
          <p:grpSpPr>
            <a:xfrm>
              <a:off x="853474" y="1593914"/>
              <a:ext cx="572304" cy="638304"/>
              <a:chOff x="853474" y="1593914"/>
              <a:chExt cx="572304" cy="638304"/>
            </a:xfrm>
          </p:grpSpPr>
          <p:sp>
            <p:nvSpPr>
              <p:cNvPr id="585" name="圆角矩形 584"/>
              <p:cNvSpPr/>
              <p:nvPr/>
            </p:nvSpPr>
            <p:spPr>
              <a:xfrm>
                <a:off x="888975" y="1668379"/>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圆角矩形 585"/>
              <p:cNvSpPr/>
              <p:nvPr/>
            </p:nvSpPr>
            <p:spPr>
              <a:xfrm>
                <a:off x="1153102" y="1668379"/>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圆角矩形 586"/>
              <p:cNvSpPr/>
              <p:nvPr/>
            </p:nvSpPr>
            <p:spPr>
              <a:xfrm>
                <a:off x="1154763" y="1932300"/>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矩形 587"/>
              <p:cNvSpPr/>
              <p:nvPr/>
            </p:nvSpPr>
            <p:spPr>
              <a:xfrm>
                <a:off x="853474" y="1593914"/>
                <a:ext cx="301686" cy="369332"/>
              </a:xfrm>
              <a:prstGeom prst="rect">
                <a:avLst/>
              </a:prstGeom>
            </p:spPr>
            <p:txBody>
              <a:bodyPr wrap="none">
                <a:spAutoFit/>
              </a:bodyPr>
              <a:lstStyle/>
              <a:p>
                <a:r>
                  <a:rPr lang="en-US" altLang="zh-CN" dirty="0" smtClean="0">
                    <a:solidFill>
                      <a:schemeClr val="bg1"/>
                    </a:solidFill>
                  </a:rPr>
                  <a:t>1</a:t>
                </a:r>
                <a:endParaRPr lang="zh-CN" altLang="en-US" dirty="0">
                  <a:solidFill>
                    <a:schemeClr val="bg1"/>
                  </a:solidFill>
                </a:endParaRPr>
              </a:p>
            </p:txBody>
          </p:sp>
          <p:sp>
            <p:nvSpPr>
              <p:cNvPr id="589" name="矩形 588"/>
              <p:cNvSpPr/>
              <p:nvPr/>
            </p:nvSpPr>
            <p:spPr>
              <a:xfrm>
                <a:off x="1124092" y="1599193"/>
                <a:ext cx="301686" cy="369332"/>
              </a:xfrm>
              <a:prstGeom prst="rect">
                <a:avLst/>
              </a:prstGeom>
            </p:spPr>
            <p:txBody>
              <a:bodyPr wrap="none">
                <a:spAutoFit/>
              </a:bodyPr>
              <a:lstStyle/>
              <a:p>
                <a:r>
                  <a:rPr lang="en-US" altLang="zh-CN" dirty="0" smtClean="0">
                    <a:solidFill>
                      <a:schemeClr val="bg1"/>
                    </a:solidFill>
                  </a:rPr>
                  <a:t>2</a:t>
                </a:r>
                <a:endParaRPr lang="zh-CN" altLang="en-US" dirty="0">
                  <a:solidFill>
                    <a:schemeClr val="bg1"/>
                  </a:solidFill>
                </a:endParaRPr>
              </a:p>
            </p:txBody>
          </p:sp>
          <p:sp>
            <p:nvSpPr>
              <p:cNvPr id="590" name="矩形 589"/>
              <p:cNvSpPr/>
              <p:nvPr/>
            </p:nvSpPr>
            <p:spPr>
              <a:xfrm>
                <a:off x="1121238" y="1862886"/>
                <a:ext cx="301686" cy="369332"/>
              </a:xfrm>
              <a:prstGeom prst="rect">
                <a:avLst/>
              </a:prstGeom>
            </p:spPr>
            <p:txBody>
              <a:bodyPr wrap="none">
                <a:spAutoFit/>
              </a:bodyPr>
              <a:lstStyle/>
              <a:p>
                <a:r>
                  <a:rPr lang="en-US" altLang="zh-CN" dirty="0">
                    <a:solidFill>
                      <a:schemeClr val="bg1"/>
                    </a:solidFill>
                  </a:rPr>
                  <a:t>4</a:t>
                </a:r>
                <a:endParaRPr lang="zh-CN" altLang="en-US" dirty="0">
                  <a:solidFill>
                    <a:schemeClr val="bg1"/>
                  </a:solidFill>
                </a:endParaRPr>
              </a:p>
            </p:txBody>
          </p:sp>
          <p:sp>
            <p:nvSpPr>
              <p:cNvPr id="591" name="圆角矩形 590"/>
              <p:cNvSpPr/>
              <p:nvPr/>
            </p:nvSpPr>
            <p:spPr>
              <a:xfrm>
                <a:off x="894154" y="1930148"/>
                <a:ext cx="228600" cy="2286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矩形 591"/>
              <p:cNvSpPr/>
              <p:nvPr/>
            </p:nvSpPr>
            <p:spPr>
              <a:xfrm>
                <a:off x="860629" y="1860734"/>
                <a:ext cx="301686" cy="369332"/>
              </a:xfrm>
              <a:prstGeom prst="rect">
                <a:avLst/>
              </a:prstGeom>
            </p:spPr>
            <p:txBody>
              <a:bodyPr wrap="none">
                <a:spAutoFit/>
              </a:bodyPr>
              <a:lstStyle/>
              <a:p>
                <a:r>
                  <a:rPr lang="en-US" altLang="zh-CN" dirty="0" smtClean="0">
                    <a:solidFill>
                      <a:schemeClr val="bg1"/>
                    </a:solidFill>
                  </a:rPr>
                  <a:t>3</a:t>
                </a:r>
                <a:endParaRPr lang="zh-CN" altLang="en-US" dirty="0">
                  <a:solidFill>
                    <a:schemeClr val="bg1"/>
                  </a:solidFill>
                </a:endParaRPr>
              </a:p>
            </p:txBody>
          </p:sp>
        </p:grpSp>
      </p:grpSp>
      <p:sp>
        <p:nvSpPr>
          <p:cNvPr id="595" name="矩形 594"/>
          <p:cNvSpPr/>
          <p:nvPr/>
        </p:nvSpPr>
        <p:spPr>
          <a:xfrm>
            <a:off x="374817" y="376525"/>
            <a:ext cx="8648396" cy="923330"/>
          </a:xfrm>
          <a:prstGeom prst="rect">
            <a:avLst/>
          </a:prstGeom>
        </p:spPr>
        <p:txBody>
          <a:bodyPr wrap="square">
            <a:spAutoFit/>
          </a:bodyPr>
          <a:lstStyle/>
          <a:p>
            <a:pPr>
              <a:lnSpc>
                <a:spcPct val="80000"/>
              </a:lnSpc>
              <a:spcBef>
                <a:spcPct val="20000"/>
              </a:spcBef>
              <a:defRPr/>
            </a:pPr>
            <a:r>
              <a:rPr lang="en-US" altLang="zh-CN" sz="3000" b="1" kern="0" dirty="0" smtClean="0">
                <a:solidFill>
                  <a:srgbClr val="F99B0C"/>
                </a:solidFill>
                <a:latin typeface="HelveticaNeueLT Pro 43 LtEx" pitchFamily="34" charset="0"/>
              </a:rPr>
              <a:t>Highlights of </a:t>
            </a:r>
          </a:p>
          <a:p>
            <a:pPr>
              <a:lnSpc>
                <a:spcPct val="80000"/>
              </a:lnSpc>
              <a:spcBef>
                <a:spcPct val="20000"/>
              </a:spcBef>
              <a:defRPr/>
            </a:pPr>
            <a:r>
              <a:rPr lang="en-US" altLang="zh-CN" sz="3000" b="1" kern="0" dirty="0" smtClean="0">
                <a:solidFill>
                  <a:srgbClr val="F99B0C"/>
                </a:solidFill>
                <a:latin typeface="HelveticaNeueLT Pro 43 LtEx" pitchFamily="34" charset="0"/>
              </a:rPr>
              <a:t>EDAN Holter Analysis Software</a:t>
            </a:r>
            <a:endParaRPr lang="en-US" altLang="zh-CN" sz="3000" b="1" kern="0" dirty="0">
              <a:solidFill>
                <a:srgbClr val="F99B0C"/>
              </a:solidFill>
              <a:latin typeface="HelveticaNeueLT Pro 43 LtEx" pitchFamily="34" charset="0"/>
            </a:endParaRPr>
          </a:p>
        </p:txBody>
      </p:sp>
      <p:grpSp>
        <p:nvGrpSpPr>
          <p:cNvPr id="596" name="组合 595"/>
          <p:cNvGrpSpPr/>
          <p:nvPr/>
        </p:nvGrpSpPr>
        <p:grpSpPr>
          <a:xfrm>
            <a:off x="4924206" y="4183857"/>
            <a:ext cx="1219225" cy="1120588"/>
            <a:chOff x="202425" y="1130390"/>
            <a:chExt cx="1219225" cy="1120588"/>
          </a:xfrm>
        </p:grpSpPr>
        <p:sp>
          <p:nvSpPr>
            <p:cNvPr id="597" name="圆角矩形 596"/>
            <p:cNvSpPr/>
            <p:nvPr/>
          </p:nvSpPr>
          <p:spPr bwMode="auto">
            <a:xfrm>
              <a:off x="268988" y="1130390"/>
              <a:ext cx="1120588" cy="1120588"/>
            </a:xfrm>
            <a:prstGeom prst="round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900" u="none" strike="noStrike" cap="none" normalizeH="0" baseline="0" dirty="0" smtClean="0">
                <a:ln>
                  <a:noFill/>
                </a:ln>
                <a:solidFill>
                  <a:schemeClr val="bg1"/>
                </a:solidFill>
                <a:latin typeface="Calibri" pitchFamily="34" charset="0"/>
                <a:ea typeface="微软雅黑" pitchFamily="34" charset="-122"/>
              </a:endParaRPr>
            </a:p>
          </p:txBody>
        </p:sp>
        <p:sp>
          <p:nvSpPr>
            <p:cNvPr id="598" name="TextBox 25"/>
            <p:cNvSpPr txBox="1"/>
            <p:nvPr/>
          </p:nvSpPr>
          <p:spPr>
            <a:xfrm>
              <a:off x="202425" y="1844856"/>
              <a:ext cx="1219225" cy="400110"/>
            </a:xfrm>
            <a:prstGeom prst="rect">
              <a:avLst/>
            </a:prstGeom>
            <a:noFill/>
          </p:spPr>
          <p:txBody>
            <a:bodyPr wrap="square" rtlCol="0">
              <a:spAutoFit/>
            </a:bodyPr>
            <a:lstStyle>
              <a:defPPr>
                <a:defRPr lang="zh-CN"/>
              </a:defPPr>
              <a:lvl1pPr marL="0" algn="l" defTabSz="914280" rtl="0" eaLnBrk="1" latinLnBrk="0" hangingPunct="1">
                <a:defRPr sz="1800" kern="1200">
                  <a:solidFill>
                    <a:schemeClr val="tx1"/>
                  </a:solidFill>
                  <a:latin typeface="+mn-lt"/>
                  <a:ea typeface="+mn-ea"/>
                  <a:cs typeface="+mn-cs"/>
                </a:defRPr>
              </a:lvl1pPr>
              <a:lvl2pPr marL="457140" algn="l" defTabSz="914280" rtl="0" eaLnBrk="1" latinLnBrk="0" hangingPunct="1">
                <a:defRPr sz="1800" kern="1200">
                  <a:solidFill>
                    <a:schemeClr val="tx1"/>
                  </a:solidFill>
                  <a:latin typeface="+mn-lt"/>
                  <a:ea typeface="+mn-ea"/>
                  <a:cs typeface="+mn-cs"/>
                </a:defRPr>
              </a:lvl2pPr>
              <a:lvl3pPr marL="914280" algn="l" defTabSz="914280" rtl="0" eaLnBrk="1" latinLnBrk="0" hangingPunct="1">
                <a:defRPr sz="1800" kern="1200">
                  <a:solidFill>
                    <a:schemeClr val="tx1"/>
                  </a:solidFill>
                  <a:latin typeface="+mn-lt"/>
                  <a:ea typeface="+mn-ea"/>
                  <a:cs typeface="+mn-cs"/>
                </a:defRPr>
              </a:lvl3pPr>
              <a:lvl4pPr marL="1371420" algn="l" defTabSz="914280" rtl="0" eaLnBrk="1" latinLnBrk="0" hangingPunct="1">
                <a:defRPr sz="1800" kern="1200">
                  <a:solidFill>
                    <a:schemeClr val="tx1"/>
                  </a:solidFill>
                  <a:latin typeface="+mn-lt"/>
                  <a:ea typeface="+mn-ea"/>
                  <a:cs typeface="+mn-cs"/>
                </a:defRPr>
              </a:lvl4pPr>
              <a:lvl5pPr marL="1828561" algn="l" defTabSz="914280" rtl="0" eaLnBrk="1" latinLnBrk="0" hangingPunct="1">
                <a:defRPr sz="1800" kern="1200">
                  <a:solidFill>
                    <a:schemeClr val="tx1"/>
                  </a:solidFill>
                  <a:latin typeface="+mn-lt"/>
                  <a:ea typeface="+mn-ea"/>
                  <a:cs typeface="+mn-cs"/>
                </a:defRPr>
              </a:lvl5pPr>
              <a:lvl6pPr marL="2285700" algn="l" defTabSz="914280" rtl="0" eaLnBrk="1" latinLnBrk="0" hangingPunct="1">
                <a:defRPr sz="1800" kern="1200">
                  <a:solidFill>
                    <a:schemeClr val="tx1"/>
                  </a:solidFill>
                  <a:latin typeface="+mn-lt"/>
                  <a:ea typeface="+mn-ea"/>
                  <a:cs typeface="+mn-cs"/>
                </a:defRPr>
              </a:lvl6pPr>
              <a:lvl7pPr marL="2742840" algn="l" defTabSz="914280" rtl="0" eaLnBrk="1" latinLnBrk="0" hangingPunct="1">
                <a:defRPr sz="1800" kern="1200">
                  <a:solidFill>
                    <a:schemeClr val="tx1"/>
                  </a:solidFill>
                  <a:latin typeface="+mn-lt"/>
                  <a:ea typeface="+mn-ea"/>
                  <a:cs typeface="+mn-cs"/>
                </a:defRPr>
              </a:lvl7pPr>
              <a:lvl8pPr marL="3199980" algn="l" defTabSz="914280" rtl="0" eaLnBrk="1" latinLnBrk="0" hangingPunct="1">
                <a:defRPr sz="1800" kern="1200">
                  <a:solidFill>
                    <a:schemeClr val="tx1"/>
                  </a:solidFill>
                  <a:latin typeface="+mn-lt"/>
                  <a:ea typeface="+mn-ea"/>
                  <a:cs typeface="+mn-cs"/>
                </a:defRPr>
              </a:lvl8pPr>
              <a:lvl9pPr marL="3657120" algn="l" defTabSz="914280" rtl="0" eaLnBrk="1" latinLnBrk="0" hangingPunct="1">
                <a:defRPr sz="1800" kern="1200">
                  <a:solidFill>
                    <a:schemeClr val="tx1"/>
                  </a:solidFill>
                  <a:latin typeface="+mn-lt"/>
                  <a:ea typeface="+mn-ea"/>
                  <a:cs typeface="+mn-cs"/>
                </a:defRPr>
              </a:lvl9pPr>
            </a:lstStyle>
            <a:p>
              <a:pPr algn="ctr">
                <a:lnSpc>
                  <a:spcPts val="1200"/>
                </a:lnSpc>
              </a:pPr>
              <a:r>
                <a:rPr lang="en-US" altLang="zh-CN" sz="1400" b="1" dirty="0" smtClean="0">
                  <a:latin typeface="HelveticaNeueLT Pro 43 LtEx" pitchFamily="34" charset="0"/>
                </a:rPr>
                <a:t>AFIB/FLUT</a:t>
              </a:r>
            </a:p>
            <a:p>
              <a:pPr algn="ctr">
                <a:lnSpc>
                  <a:spcPts val="1200"/>
                </a:lnSpc>
              </a:pPr>
              <a:r>
                <a:rPr lang="en-US" altLang="zh-CN" sz="1400" b="1" dirty="0" smtClean="0">
                  <a:latin typeface="HelveticaNeueLT Pro 43 LtEx" pitchFamily="34" charset="0"/>
                </a:rPr>
                <a:t>Evaluation</a:t>
              </a:r>
              <a:endParaRPr lang="zh-CN" altLang="en-US" sz="1400" b="1" dirty="0">
                <a:latin typeface="HelveticaNeueLT Pro 43 LtEx" pitchFamily="34" charset="0"/>
              </a:endParaRPr>
            </a:p>
          </p:txBody>
        </p:sp>
        <p:sp>
          <p:nvSpPr>
            <p:cNvPr id="599" name="圆角矩形 598"/>
            <p:cNvSpPr/>
            <p:nvPr/>
          </p:nvSpPr>
          <p:spPr>
            <a:xfrm>
              <a:off x="325799" y="1257989"/>
              <a:ext cx="1005841" cy="566364"/>
            </a:xfrm>
            <a:prstGeom prst="roundRect">
              <a:avLst/>
            </a:prstGeom>
            <a:solidFill>
              <a:schemeClr val="tx1"/>
            </a:solidFill>
            <a:ln w="9525">
              <a:solidFill>
                <a:srgbClr val="FFC6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600" name="直接连接符 599"/>
            <p:cNvCxnSpPr/>
            <p:nvPr/>
          </p:nvCxnSpPr>
          <p:spPr>
            <a:xfrm flipV="1">
              <a:off x="365106" y="1489023"/>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flipV="1">
              <a:off x="374107" y="1531179"/>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flipV="1">
              <a:off x="395536" y="1462832"/>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flipV="1">
              <a:off x="431251" y="1530573"/>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flipV="1">
              <a:off x="469925" y="1544887"/>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flipV="1">
              <a:off x="503837" y="1540937"/>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flipV="1">
              <a:off x="539552" y="1511787"/>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flipV="1">
              <a:off x="609179" y="1465736"/>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flipV="1">
              <a:off x="681187" y="1554411"/>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flipV="1">
              <a:off x="755576" y="148478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flipV="1">
              <a:off x="505640" y="1575557"/>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flipV="1">
              <a:off x="467544" y="157079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flipV="1">
              <a:off x="577648" y="151097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flipV="1">
              <a:off x="539552" y="1557370"/>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flipV="1">
              <a:off x="395536" y="155260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flipV="1">
              <a:off x="428870" y="157641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flipV="1">
              <a:off x="538412" y="1415157"/>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flipV="1">
              <a:off x="609179" y="158355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flipV="1">
              <a:off x="681187" y="151631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flipV="1">
              <a:off x="719861" y="1552030"/>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flipV="1">
              <a:off x="647275" y="1501451"/>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flipV="1">
              <a:off x="791869" y="151097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flipV="1">
              <a:off x="479449" y="1506213"/>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flipV="1">
              <a:off x="755576" y="158355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flipV="1">
              <a:off x="395536" y="142439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flipV="1">
              <a:off x="395536" y="1571078"/>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flipV="1">
              <a:off x="467544" y="1590425"/>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flipV="1">
              <a:off x="827584" y="1412776"/>
              <a:ext cx="0" cy="3657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flipV="1">
              <a:off x="526507" y="1590425"/>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flipV="1">
              <a:off x="611560" y="1556792"/>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flipV="1">
              <a:off x="539552" y="1546982"/>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flipV="1">
              <a:off x="577648" y="154726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flipV="1">
              <a:off x="611560" y="151335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flipV="1">
              <a:off x="611560" y="1510975"/>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flipV="1">
              <a:off x="422305" y="148478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flipV="1">
              <a:off x="575845" y="1475260"/>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flipV="1">
              <a:off x="645472" y="1510468"/>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flipV="1">
              <a:off x="647938" y="148478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flipV="1">
              <a:off x="502034" y="157699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flipV="1">
              <a:off x="609179" y="1543084"/>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flipV="1">
              <a:off x="570505" y="1566894"/>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flipV="1">
              <a:off x="395536" y="151335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flipV="1">
              <a:off x="647275" y="144820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flipV="1">
              <a:off x="543190" y="1583558"/>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flipV="1">
              <a:off x="576524" y="1569853"/>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flipV="1">
              <a:off x="681187" y="1556506"/>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flipV="1">
              <a:off x="647853" y="1548207"/>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flipV="1">
              <a:off x="899592" y="1635657"/>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flipV="1">
              <a:off x="971600" y="170080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flipV="1">
              <a:off x="1043608" y="1729182"/>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flipV="1">
              <a:off x="1115616" y="1729182"/>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flipV="1">
              <a:off x="1187624" y="170080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flipV="1">
              <a:off x="1259632" y="1628800"/>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flipV="1">
              <a:off x="1302490" y="1702991"/>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flipV="1">
              <a:off x="932926" y="1691284"/>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flipV="1">
              <a:off x="1010274" y="1681562"/>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flipV="1">
              <a:off x="1079901" y="1745849"/>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flipV="1">
              <a:off x="1149528" y="1707753"/>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flipV="1">
              <a:off x="1225720" y="1674419"/>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flipV="1">
              <a:off x="901973" y="1598701"/>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flipV="1">
              <a:off x="973981" y="166385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flipV="1">
              <a:off x="1045989" y="1692226"/>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flipV="1">
              <a:off x="1117997" y="1692226"/>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flipV="1">
              <a:off x="1190005" y="1663852"/>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flipV="1">
              <a:off x="1262013" y="1591844"/>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flipV="1">
              <a:off x="1304871" y="1666035"/>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flipV="1">
              <a:off x="935307" y="1654328"/>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flipV="1">
              <a:off x="1012655" y="1644606"/>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flipV="1">
              <a:off x="1082282" y="1708893"/>
              <a:ext cx="0" cy="3657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flipV="1">
              <a:off x="1151909" y="1670797"/>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flipV="1">
              <a:off x="1228101" y="1637463"/>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flipV="1">
              <a:off x="901973" y="1563071"/>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flipV="1">
              <a:off x="973981" y="1628222"/>
              <a:ext cx="0" cy="3657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flipV="1">
              <a:off x="1045989" y="1656596"/>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flipV="1">
              <a:off x="1117997" y="1656596"/>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flipV="1">
              <a:off x="1190005" y="162822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flipV="1">
              <a:off x="1262013" y="1556214"/>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flipV="1">
              <a:off x="1304871" y="1630405"/>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flipV="1">
              <a:off x="935307" y="1618698"/>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flipV="1">
              <a:off x="1012655" y="1608976"/>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flipV="1">
              <a:off x="1082282" y="1673263"/>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1" name="直接连接符 750"/>
            <p:cNvCxnSpPr/>
            <p:nvPr/>
          </p:nvCxnSpPr>
          <p:spPr>
            <a:xfrm flipV="1">
              <a:off x="1151909" y="1635167"/>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2" name="直接连接符 751"/>
            <p:cNvCxnSpPr/>
            <p:nvPr/>
          </p:nvCxnSpPr>
          <p:spPr>
            <a:xfrm flipV="1">
              <a:off x="1228101" y="1601833"/>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3" name="直接连接符 752"/>
            <p:cNvCxnSpPr/>
            <p:nvPr/>
          </p:nvCxnSpPr>
          <p:spPr>
            <a:xfrm flipV="1">
              <a:off x="827584" y="1556792"/>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54" name="直接连接符 753"/>
            <p:cNvCxnSpPr/>
            <p:nvPr/>
          </p:nvCxnSpPr>
          <p:spPr>
            <a:xfrm flipV="1">
              <a:off x="865680" y="1484784"/>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55" name="直接连接符 754"/>
            <p:cNvCxnSpPr/>
            <p:nvPr/>
          </p:nvCxnSpPr>
          <p:spPr>
            <a:xfrm flipV="1">
              <a:off x="866258" y="1538322"/>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56" name="直接连接符 755"/>
            <p:cNvCxnSpPr/>
            <p:nvPr/>
          </p:nvCxnSpPr>
          <p:spPr>
            <a:xfrm flipV="1">
              <a:off x="791291" y="1566894"/>
              <a:ext cx="0" cy="3657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7" name="直接连接符 756"/>
            <p:cNvCxnSpPr/>
            <p:nvPr/>
          </p:nvCxnSpPr>
          <p:spPr>
            <a:xfrm flipV="1">
              <a:off x="718058" y="1508594"/>
              <a:ext cx="0" cy="450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8" name="直接连接符 757"/>
            <p:cNvCxnSpPr/>
            <p:nvPr/>
          </p:nvCxnSpPr>
          <p:spPr>
            <a:xfrm flipV="1">
              <a:off x="609757" y="1555980"/>
              <a:ext cx="0" cy="36576"/>
            </a:xfrm>
            <a:prstGeom prst="line">
              <a:avLst/>
            </a:prstGeom>
            <a:ln w="38100">
              <a:solidFill>
                <a:srgbClr val="26D07C"/>
              </a:solidFill>
            </a:ln>
          </p:spPr>
          <p:style>
            <a:lnRef idx="1">
              <a:schemeClr val="accent1"/>
            </a:lnRef>
            <a:fillRef idx="0">
              <a:schemeClr val="accent1"/>
            </a:fillRef>
            <a:effectRef idx="0">
              <a:schemeClr val="accent1"/>
            </a:effectRef>
            <a:fontRef idx="minor">
              <a:schemeClr val="tx1"/>
            </a:fontRef>
          </p:style>
        </p:cxnSp>
        <p:cxnSp>
          <p:nvCxnSpPr>
            <p:cNvPr id="759" name="直接连接符 758"/>
            <p:cNvCxnSpPr/>
            <p:nvPr/>
          </p:nvCxnSpPr>
          <p:spPr>
            <a:xfrm flipV="1">
              <a:off x="791869" y="1550640"/>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0" name="直接连接符 759"/>
            <p:cNvCxnSpPr/>
            <p:nvPr/>
          </p:nvCxnSpPr>
          <p:spPr>
            <a:xfrm flipV="1">
              <a:off x="757411" y="1551215"/>
              <a:ext cx="0" cy="365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1" name="直接连接符 760"/>
            <p:cNvCxnSpPr/>
            <p:nvPr/>
          </p:nvCxnSpPr>
          <p:spPr>
            <a:xfrm flipV="1">
              <a:off x="1257251" y="1557370"/>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2" name="直接连接符 761"/>
            <p:cNvCxnSpPr/>
            <p:nvPr/>
          </p:nvCxnSpPr>
          <p:spPr>
            <a:xfrm flipV="1">
              <a:off x="899592" y="155584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3" name="直接连接符 762"/>
            <p:cNvCxnSpPr/>
            <p:nvPr/>
          </p:nvCxnSpPr>
          <p:spPr>
            <a:xfrm flipV="1">
              <a:off x="1259632" y="1520414"/>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4" name="直接连接符 763"/>
            <p:cNvCxnSpPr/>
            <p:nvPr/>
          </p:nvCxnSpPr>
          <p:spPr>
            <a:xfrm flipV="1">
              <a:off x="1010274" y="1573176"/>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5" name="直接连接符 764"/>
            <p:cNvCxnSpPr/>
            <p:nvPr/>
          </p:nvCxnSpPr>
          <p:spPr>
            <a:xfrm flipV="1">
              <a:off x="1225720" y="1566033"/>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6" name="直接连接符 765"/>
            <p:cNvCxnSpPr/>
            <p:nvPr/>
          </p:nvCxnSpPr>
          <p:spPr>
            <a:xfrm flipV="1">
              <a:off x="899592" y="152021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7" name="直接连接符 766"/>
            <p:cNvCxnSpPr/>
            <p:nvPr/>
          </p:nvCxnSpPr>
          <p:spPr>
            <a:xfrm flipV="1">
              <a:off x="971600" y="1587745"/>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7" name="直接连接符 836"/>
            <p:cNvCxnSpPr/>
            <p:nvPr/>
          </p:nvCxnSpPr>
          <p:spPr>
            <a:xfrm flipV="1">
              <a:off x="1190005" y="1597847"/>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8" name="直接连接符 837"/>
            <p:cNvCxnSpPr/>
            <p:nvPr/>
          </p:nvCxnSpPr>
          <p:spPr>
            <a:xfrm flipV="1">
              <a:off x="1259632" y="1484784"/>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39" name="直接连接符 838"/>
            <p:cNvCxnSpPr/>
            <p:nvPr/>
          </p:nvCxnSpPr>
          <p:spPr>
            <a:xfrm flipV="1">
              <a:off x="1302490" y="1558975"/>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0" name="直接连接符 839"/>
            <p:cNvCxnSpPr/>
            <p:nvPr/>
          </p:nvCxnSpPr>
          <p:spPr>
            <a:xfrm flipV="1">
              <a:off x="932926" y="1547268"/>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1" name="直接连接符 840"/>
            <p:cNvCxnSpPr/>
            <p:nvPr/>
          </p:nvCxnSpPr>
          <p:spPr>
            <a:xfrm flipV="1">
              <a:off x="1010274" y="153754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2" name="直接连接符 841"/>
            <p:cNvCxnSpPr/>
            <p:nvPr/>
          </p:nvCxnSpPr>
          <p:spPr>
            <a:xfrm flipV="1">
              <a:off x="1151909" y="160479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3" name="直接连接符 842"/>
            <p:cNvCxnSpPr/>
            <p:nvPr/>
          </p:nvCxnSpPr>
          <p:spPr>
            <a:xfrm flipV="1">
              <a:off x="1225720" y="1530403"/>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4" name="直接连接符 843"/>
            <p:cNvCxnSpPr/>
            <p:nvPr/>
          </p:nvCxnSpPr>
          <p:spPr>
            <a:xfrm flipV="1">
              <a:off x="899592" y="1448208"/>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45" name="直接连接符 844"/>
            <p:cNvCxnSpPr/>
            <p:nvPr/>
          </p:nvCxnSpPr>
          <p:spPr>
            <a:xfrm flipV="1">
              <a:off x="971600" y="1484784"/>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46" name="直接连接符 845"/>
            <p:cNvCxnSpPr/>
            <p:nvPr/>
          </p:nvCxnSpPr>
          <p:spPr>
            <a:xfrm flipV="1">
              <a:off x="1043608" y="151315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7" name="直接连接符 846"/>
            <p:cNvCxnSpPr/>
            <p:nvPr/>
          </p:nvCxnSpPr>
          <p:spPr>
            <a:xfrm flipV="1">
              <a:off x="1115616" y="151315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8" name="直接连接符 847"/>
            <p:cNvCxnSpPr/>
            <p:nvPr/>
          </p:nvCxnSpPr>
          <p:spPr>
            <a:xfrm flipV="1">
              <a:off x="1187624" y="1484784"/>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49" name="直接连接符 848"/>
            <p:cNvCxnSpPr/>
            <p:nvPr/>
          </p:nvCxnSpPr>
          <p:spPr>
            <a:xfrm flipV="1">
              <a:off x="1259632" y="1412776"/>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50" name="直接连接符 849"/>
            <p:cNvCxnSpPr/>
            <p:nvPr/>
          </p:nvCxnSpPr>
          <p:spPr>
            <a:xfrm flipV="1">
              <a:off x="1302490" y="1486967"/>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51" name="直接连接符 850"/>
            <p:cNvCxnSpPr/>
            <p:nvPr/>
          </p:nvCxnSpPr>
          <p:spPr>
            <a:xfrm flipV="1">
              <a:off x="932926" y="1475260"/>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2" name="直接连接符 851"/>
            <p:cNvCxnSpPr/>
            <p:nvPr/>
          </p:nvCxnSpPr>
          <p:spPr>
            <a:xfrm flipV="1">
              <a:off x="1010274" y="1465538"/>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3" name="直接连接符 852"/>
            <p:cNvCxnSpPr/>
            <p:nvPr/>
          </p:nvCxnSpPr>
          <p:spPr>
            <a:xfrm flipV="1">
              <a:off x="1079901" y="1529825"/>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4" name="直接连接符 853"/>
            <p:cNvCxnSpPr/>
            <p:nvPr/>
          </p:nvCxnSpPr>
          <p:spPr>
            <a:xfrm flipV="1">
              <a:off x="1149528" y="1491729"/>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55" name="直接连接符 854"/>
            <p:cNvCxnSpPr/>
            <p:nvPr/>
          </p:nvCxnSpPr>
          <p:spPr>
            <a:xfrm flipV="1">
              <a:off x="1225720" y="1458395"/>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6" name="直接连接符 855"/>
            <p:cNvCxnSpPr/>
            <p:nvPr/>
          </p:nvCxnSpPr>
          <p:spPr>
            <a:xfrm flipV="1">
              <a:off x="901973" y="141125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7" name="直接连接符 856"/>
            <p:cNvCxnSpPr/>
            <p:nvPr/>
          </p:nvCxnSpPr>
          <p:spPr>
            <a:xfrm flipV="1">
              <a:off x="973981" y="1447828"/>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58" name="直接连接符 857"/>
            <p:cNvCxnSpPr/>
            <p:nvPr/>
          </p:nvCxnSpPr>
          <p:spPr>
            <a:xfrm flipV="1">
              <a:off x="1045989" y="147620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59" name="直接连接符 858"/>
            <p:cNvCxnSpPr/>
            <p:nvPr/>
          </p:nvCxnSpPr>
          <p:spPr>
            <a:xfrm flipV="1">
              <a:off x="1117997" y="147620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0" name="直接连接符 859"/>
            <p:cNvCxnSpPr/>
            <p:nvPr/>
          </p:nvCxnSpPr>
          <p:spPr>
            <a:xfrm flipV="1">
              <a:off x="1190005" y="1447828"/>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61" name="直接连接符 860"/>
            <p:cNvCxnSpPr/>
            <p:nvPr/>
          </p:nvCxnSpPr>
          <p:spPr>
            <a:xfrm flipV="1">
              <a:off x="1262013" y="1375820"/>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2" name="直接连接符 861"/>
            <p:cNvCxnSpPr/>
            <p:nvPr/>
          </p:nvCxnSpPr>
          <p:spPr>
            <a:xfrm flipV="1">
              <a:off x="1304871" y="1450011"/>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63" name="直接连接符 862"/>
            <p:cNvCxnSpPr/>
            <p:nvPr/>
          </p:nvCxnSpPr>
          <p:spPr>
            <a:xfrm flipV="1">
              <a:off x="935307" y="1438304"/>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4" name="直接连接符 863"/>
            <p:cNvCxnSpPr/>
            <p:nvPr/>
          </p:nvCxnSpPr>
          <p:spPr>
            <a:xfrm flipV="1">
              <a:off x="1012655" y="1428582"/>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5" name="直接连接符 864"/>
            <p:cNvCxnSpPr/>
            <p:nvPr/>
          </p:nvCxnSpPr>
          <p:spPr>
            <a:xfrm flipV="1">
              <a:off x="1082282" y="1492869"/>
              <a:ext cx="0" cy="3657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6" name="直接连接符 865"/>
            <p:cNvCxnSpPr/>
            <p:nvPr/>
          </p:nvCxnSpPr>
          <p:spPr>
            <a:xfrm flipV="1">
              <a:off x="1151909" y="1454773"/>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67" name="直接连接符 866"/>
            <p:cNvCxnSpPr/>
            <p:nvPr/>
          </p:nvCxnSpPr>
          <p:spPr>
            <a:xfrm flipV="1">
              <a:off x="1228101" y="1421439"/>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8" name="直接连接符 867"/>
            <p:cNvCxnSpPr/>
            <p:nvPr/>
          </p:nvCxnSpPr>
          <p:spPr>
            <a:xfrm flipV="1">
              <a:off x="901973" y="137562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69" name="直接连接符 868"/>
            <p:cNvCxnSpPr/>
            <p:nvPr/>
          </p:nvCxnSpPr>
          <p:spPr>
            <a:xfrm flipV="1">
              <a:off x="973981" y="1412198"/>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0" name="直接连接符 869"/>
            <p:cNvCxnSpPr/>
            <p:nvPr/>
          </p:nvCxnSpPr>
          <p:spPr>
            <a:xfrm flipV="1">
              <a:off x="1045989" y="144057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1" name="直接连接符 870"/>
            <p:cNvCxnSpPr/>
            <p:nvPr/>
          </p:nvCxnSpPr>
          <p:spPr>
            <a:xfrm flipV="1">
              <a:off x="1117997" y="144057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2" name="直接连接符 871"/>
            <p:cNvCxnSpPr/>
            <p:nvPr/>
          </p:nvCxnSpPr>
          <p:spPr>
            <a:xfrm flipV="1">
              <a:off x="1190005" y="1412198"/>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73" name="直接连接符 872"/>
            <p:cNvCxnSpPr/>
            <p:nvPr/>
          </p:nvCxnSpPr>
          <p:spPr>
            <a:xfrm flipV="1">
              <a:off x="1262013" y="1340190"/>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4" name="直接连接符 873"/>
            <p:cNvCxnSpPr/>
            <p:nvPr/>
          </p:nvCxnSpPr>
          <p:spPr>
            <a:xfrm flipV="1">
              <a:off x="1304871" y="1414381"/>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75" name="直接连接符 874"/>
            <p:cNvCxnSpPr/>
            <p:nvPr/>
          </p:nvCxnSpPr>
          <p:spPr>
            <a:xfrm flipV="1">
              <a:off x="935307" y="1402674"/>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6" name="直接连接符 875"/>
            <p:cNvCxnSpPr/>
            <p:nvPr/>
          </p:nvCxnSpPr>
          <p:spPr>
            <a:xfrm flipV="1">
              <a:off x="1012655" y="1392952"/>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7" name="直接连接符 876"/>
            <p:cNvCxnSpPr/>
            <p:nvPr/>
          </p:nvCxnSpPr>
          <p:spPr>
            <a:xfrm flipV="1">
              <a:off x="1082282" y="1457239"/>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8" name="直接连接符 877"/>
            <p:cNvCxnSpPr/>
            <p:nvPr/>
          </p:nvCxnSpPr>
          <p:spPr>
            <a:xfrm flipV="1">
              <a:off x="1151909" y="1419143"/>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879" name="直接连接符 878"/>
            <p:cNvCxnSpPr/>
            <p:nvPr/>
          </p:nvCxnSpPr>
          <p:spPr>
            <a:xfrm flipV="1">
              <a:off x="1228101" y="1385809"/>
              <a:ext cx="0" cy="3657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0" name="直接连接符 879"/>
            <p:cNvCxnSpPr/>
            <p:nvPr/>
          </p:nvCxnSpPr>
          <p:spPr>
            <a:xfrm flipV="1">
              <a:off x="1257251" y="1341346"/>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1" name="直接连接符 880"/>
            <p:cNvCxnSpPr/>
            <p:nvPr/>
          </p:nvCxnSpPr>
          <p:spPr>
            <a:xfrm flipV="1">
              <a:off x="899592" y="133982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2" name="直接连接符 881"/>
            <p:cNvCxnSpPr/>
            <p:nvPr/>
          </p:nvCxnSpPr>
          <p:spPr>
            <a:xfrm flipV="1">
              <a:off x="1259632" y="1304390"/>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3" name="直接连接符 882"/>
            <p:cNvCxnSpPr/>
            <p:nvPr/>
          </p:nvCxnSpPr>
          <p:spPr>
            <a:xfrm flipV="1">
              <a:off x="1010274" y="1357152"/>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4" name="直接连接符 883"/>
            <p:cNvCxnSpPr/>
            <p:nvPr/>
          </p:nvCxnSpPr>
          <p:spPr>
            <a:xfrm flipV="1">
              <a:off x="1225720" y="1350009"/>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5" name="直接连接符 884"/>
            <p:cNvCxnSpPr/>
            <p:nvPr/>
          </p:nvCxnSpPr>
          <p:spPr>
            <a:xfrm flipV="1">
              <a:off x="899592" y="130419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6" name="直接连接符 885"/>
            <p:cNvCxnSpPr/>
            <p:nvPr/>
          </p:nvCxnSpPr>
          <p:spPr>
            <a:xfrm flipV="1">
              <a:off x="971600" y="1371721"/>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7" name="直接连接符 886"/>
            <p:cNvCxnSpPr/>
            <p:nvPr/>
          </p:nvCxnSpPr>
          <p:spPr>
            <a:xfrm flipV="1">
              <a:off x="1190005" y="1381823"/>
              <a:ext cx="0" cy="36576"/>
            </a:xfrm>
            <a:prstGeom prst="line">
              <a:avLst/>
            </a:prstGeom>
            <a:ln w="381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8" name="直接连接符 887"/>
            <p:cNvCxnSpPr/>
            <p:nvPr/>
          </p:nvCxnSpPr>
          <p:spPr>
            <a:xfrm flipV="1">
              <a:off x="1259632" y="1268760"/>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9" name="直接连接符 888"/>
            <p:cNvCxnSpPr/>
            <p:nvPr/>
          </p:nvCxnSpPr>
          <p:spPr>
            <a:xfrm flipV="1">
              <a:off x="1302490" y="1342951"/>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0" name="直接连接符 889"/>
            <p:cNvCxnSpPr/>
            <p:nvPr/>
          </p:nvCxnSpPr>
          <p:spPr>
            <a:xfrm flipV="1">
              <a:off x="932926" y="1331244"/>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1" name="直接连接符 890"/>
            <p:cNvCxnSpPr/>
            <p:nvPr/>
          </p:nvCxnSpPr>
          <p:spPr>
            <a:xfrm flipV="1">
              <a:off x="1010274" y="1321522"/>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2" name="直接连接符 891"/>
            <p:cNvCxnSpPr/>
            <p:nvPr/>
          </p:nvCxnSpPr>
          <p:spPr>
            <a:xfrm flipV="1">
              <a:off x="1151909" y="1388768"/>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3" name="直接连接符 892"/>
            <p:cNvCxnSpPr/>
            <p:nvPr/>
          </p:nvCxnSpPr>
          <p:spPr>
            <a:xfrm flipV="1">
              <a:off x="1225720" y="1314379"/>
              <a:ext cx="0" cy="3657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4" name="直接连接符 893"/>
            <p:cNvCxnSpPr/>
            <p:nvPr/>
          </p:nvCxnSpPr>
          <p:spPr>
            <a:xfrm flipV="1">
              <a:off x="1043608" y="1609174"/>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5" name="直接连接符 894"/>
            <p:cNvCxnSpPr/>
            <p:nvPr/>
          </p:nvCxnSpPr>
          <p:spPr>
            <a:xfrm flipV="1">
              <a:off x="1115616" y="1609174"/>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6" name="直接连接符 895"/>
            <p:cNvCxnSpPr/>
            <p:nvPr/>
          </p:nvCxnSpPr>
          <p:spPr>
            <a:xfrm flipV="1">
              <a:off x="1079901" y="1625841"/>
              <a:ext cx="0" cy="3657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7" name="直接连接符 896"/>
            <p:cNvCxnSpPr/>
            <p:nvPr/>
          </p:nvCxnSpPr>
          <p:spPr>
            <a:xfrm flipV="1">
              <a:off x="1149528" y="1587745"/>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898" name="直接连接符 897"/>
            <p:cNvCxnSpPr/>
            <p:nvPr/>
          </p:nvCxnSpPr>
          <p:spPr>
            <a:xfrm flipV="1">
              <a:off x="1045989" y="1572218"/>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9" name="直接连接符 898"/>
            <p:cNvCxnSpPr/>
            <p:nvPr/>
          </p:nvCxnSpPr>
          <p:spPr>
            <a:xfrm flipV="1">
              <a:off x="1117997" y="1572218"/>
              <a:ext cx="0" cy="36576"/>
            </a:xfrm>
            <a:prstGeom prst="line">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0" name="直接连接符 899"/>
            <p:cNvCxnSpPr/>
            <p:nvPr/>
          </p:nvCxnSpPr>
          <p:spPr>
            <a:xfrm flipV="1">
              <a:off x="1082282" y="1588885"/>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1" name="直接连接符 900"/>
            <p:cNvCxnSpPr/>
            <p:nvPr/>
          </p:nvCxnSpPr>
          <p:spPr>
            <a:xfrm flipV="1">
              <a:off x="1151909" y="1550789"/>
              <a:ext cx="0" cy="36576"/>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cxnSp>
          <p:nvCxnSpPr>
            <p:cNvPr id="902" name="直接连接符 901"/>
            <p:cNvCxnSpPr/>
            <p:nvPr/>
          </p:nvCxnSpPr>
          <p:spPr>
            <a:xfrm flipV="1">
              <a:off x="1045989" y="1536588"/>
              <a:ext cx="0" cy="3657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flipV="1">
              <a:off x="1117997" y="1536588"/>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flipV="1">
              <a:off x="1082282" y="1553255"/>
              <a:ext cx="0" cy="36576"/>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flipV="1">
              <a:off x="1151909" y="1515159"/>
              <a:ext cx="0" cy="36576"/>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flipV="1">
              <a:off x="1151909" y="1484784"/>
              <a:ext cx="0" cy="365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8493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6"/>
          <p:cNvSpPr txBox="1">
            <a:spLocks noChangeArrowheads="1"/>
          </p:cNvSpPr>
          <p:nvPr/>
        </p:nvSpPr>
        <p:spPr bwMode="auto">
          <a:xfrm>
            <a:off x="3523939" y="2413081"/>
            <a:ext cx="4496218" cy="818052"/>
          </a:xfrm>
          <a:prstGeom prst="rect">
            <a:avLst/>
          </a:prstGeom>
          <a:noFill/>
          <a:ln w="9525">
            <a:noFill/>
            <a:miter lim="800000"/>
            <a:headEnd/>
            <a:tailEnd/>
          </a:ln>
        </p:spPr>
        <p:txBody>
          <a:bodyPr wrap="square" lIns="89594" tIns="46930" rIns="0" bIns="46930">
            <a:spAutoFit/>
          </a:bodyPr>
          <a:lstStyle/>
          <a:p>
            <a:pPr algn="r"/>
            <a:r>
              <a:rPr lang="en-US" altLang="zh-CN" sz="4700" dirty="0" smtClean="0">
                <a:solidFill>
                  <a:schemeClr val="tx1">
                    <a:lumMod val="75000"/>
                    <a:lumOff val="25000"/>
                  </a:schemeClr>
                </a:solidFill>
                <a:latin typeface="HelveticaNeueLT Pro 43 LtEx" pitchFamily="34" charset="0"/>
                <a:ea typeface="微软雅黑" pitchFamily="34" charset="-122"/>
              </a:rPr>
              <a:t>THANK YOU</a:t>
            </a:r>
            <a:endParaRPr lang="zh-CN" altLang="en-US" sz="4700" dirty="0">
              <a:solidFill>
                <a:schemeClr val="tx1">
                  <a:lumMod val="75000"/>
                  <a:lumOff val="25000"/>
                </a:schemeClr>
              </a:solidFill>
              <a:latin typeface="HelveticaNeueLT Pro 43 LtEx" pitchFamily="34" charset="0"/>
              <a:ea typeface="微软雅黑" pitchFamily="34" charset="-122"/>
            </a:endParaRPr>
          </a:p>
        </p:txBody>
      </p:sp>
      <p:sp>
        <p:nvSpPr>
          <p:cNvPr id="11" name="Text Box 50"/>
          <p:cNvSpPr txBox="1">
            <a:spLocks noChangeArrowheads="1"/>
          </p:cNvSpPr>
          <p:nvPr/>
        </p:nvSpPr>
        <p:spPr bwMode="auto">
          <a:xfrm>
            <a:off x="5410245" y="3632184"/>
            <a:ext cx="2592172" cy="1015651"/>
          </a:xfrm>
          <a:prstGeom prst="rect">
            <a:avLst/>
          </a:prstGeom>
          <a:noFill/>
          <a:ln w="9525">
            <a:noFill/>
            <a:miter lim="800000"/>
            <a:headEnd/>
            <a:tailEnd/>
          </a:ln>
        </p:spPr>
        <p:txBody>
          <a:bodyPr lIns="91428" tIns="45714" rIns="0" bIns="45714">
            <a:spAutoFit/>
          </a:bodyPr>
          <a:lstStyle/>
          <a:p>
            <a:pPr algn="r"/>
            <a:r>
              <a:rPr lang="en-US" altLang="zh-CN" sz="1200" b="1" dirty="0" smtClean="0">
                <a:solidFill>
                  <a:srgbClr val="60605B"/>
                </a:solidFill>
                <a:latin typeface="HelveticaNeueLT Pro 43 LtEx" pitchFamily="34" charset="0"/>
                <a:ea typeface="微软雅黑" pitchFamily="34" charset="-122"/>
              </a:rPr>
              <a:t>Edan Instruments, Inc.</a:t>
            </a:r>
            <a:endParaRPr lang="zh-CN" altLang="en-US" sz="1200" b="1" dirty="0">
              <a:solidFill>
                <a:srgbClr val="60605B"/>
              </a:solidFill>
              <a:latin typeface="HelveticaNeueLT Pro 43 LtEx" pitchFamily="34" charset="0"/>
              <a:ea typeface="微软雅黑" pitchFamily="34" charset="-122"/>
            </a:endParaRPr>
          </a:p>
          <a:p>
            <a:pPr algn="r"/>
            <a:endParaRPr lang="en-US" altLang="zh-CN" sz="1200" dirty="0" smtClean="0">
              <a:solidFill>
                <a:srgbClr val="60605B"/>
              </a:solidFill>
              <a:latin typeface="HelveticaNeueLT Pro 43 LtEx" pitchFamily="34" charset="0"/>
              <a:ea typeface="微软雅黑" pitchFamily="34" charset="-122"/>
            </a:endParaRPr>
          </a:p>
          <a:p>
            <a:pPr algn="r"/>
            <a:r>
              <a:rPr lang="en-US" altLang="zh-CN" sz="1200" dirty="0" smtClean="0">
                <a:solidFill>
                  <a:srgbClr val="60605B"/>
                </a:solidFill>
                <a:latin typeface="HelveticaNeueLT Pro 43 LtEx" pitchFamily="34" charset="0"/>
                <a:ea typeface="微软雅黑" pitchFamily="34" charset="-122"/>
              </a:rPr>
              <a:t>www.edan.com.cn</a:t>
            </a:r>
            <a:endParaRPr lang="en-US" altLang="zh-CN" sz="1200" dirty="0">
              <a:solidFill>
                <a:srgbClr val="60605B"/>
              </a:solidFill>
              <a:latin typeface="HelveticaNeueLT Pro 43 LtEx" pitchFamily="34" charset="0"/>
              <a:ea typeface="微软雅黑" pitchFamily="34" charset="-122"/>
            </a:endParaRPr>
          </a:p>
          <a:p>
            <a:pPr algn="r"/>
            <a:r>
              <a:rPr lang="en-US" altLang="zh-CN" sz="1200" dirty="0" smtClean="0">
                <a:solidFill>
                  <a:srgbClr val="60605B"/>
                </a:solidFill>
                <a:latin typeface="HelveticaNeueLT Pro 43 LtEx" pitchFamily="34" charset="0"/>
                <a:ea typeface="微软雅黑" pitchFamily="34" charset="-122"/>
              </a:rPr>
              <a:t>Info@edan.com.cn</a:t>
            </a:r>
            <a:endParaRPr lang="en-US" altLang="zh-CN" sz="1200" dirty="0">
              <a:solidFill>
                <a:srgbClr val="60605B"/>
              </a:solidFill>
              <a:latin typeface="HelveticaNeueLT Pro 43 LtEx" pitchFamily="34" charset="0"/>
              <a:ea typeface="微软雅黑" pitchFamily="34" charset="-122"/>
            </a:endParaRPr>
          </a:p>
          <a:p>
            <a:pPr algn="r"/>
            <a:r>
              <a:rPr lang="en-US" altLang="zh-CN" sz="1200" dirty="0" smtClean="0">
                <a:solidFill>
                  <a:srgbClr val="60605B"/>
                </a:solidFill>
                <a:latin typeface="HelveticaNeueLT Pro 43 LtEx" pitchFamily="34" charset="0"/>
                <a:ea typeface="微软雅黑" pitchFamily="34" charset="-122"/>
              </a:rPr>
              <a:t>June. </a:t>
            </a:r>
            <a:r>
              <a:rPr lang="en-US" altLang="zh-CN" sz="1200" dirty="0">
                <a:solidFill>
                  <a:srgbClr val="60605B"/>
                </a:solidFill>
                <a:latin typeface="HelveticaNeueLT Pro 43 LtEx" pitchFamily="34" charset="0"/>
                <a:ea typeface="微软雅黑" pitchFamily="34" charset="-122"/>
              </a:rPr>
              <a:t>7</a:t>
            </a:r>
            <a:r>
              <a:rPr lang="en-US" altLang="zh-CN" sz="1200" dirty="0" smtClean="0">
                <a:solidFill>
                  <a:srgbClr val="60605B"/>
                </a:solidFill>
                <a:latin typeface="HelveticaNeueLT Pro 43 LtEx" pitchFamily="34" charset="0"/>
                <a:ea typeface="微软雅黑" pitchFamily="34" charset="-122"/>
              </a:rPr>
              <a:t>, 2016</a:t>
            </a:r>
            <a:endParaRPr lang="zh-CN" altLang="en-US" sz="1200" dirty="0">
              <a:solidFill>
                <a:srgbClr val="60605B"/>
              </a:solidFill>
              <a:latin typeface="HelveticaNeueLT Pro 43 LtEx" pitchFamily="34" charset="0"/>
              <a:ea typeface="微软雅黑" pitchFamily="34" charset="-122"/>
            </a:endParaRPr>
          </a:p>
        </p:txBody>
      </p:sp>
    </p:spTree>
    <p:extLst>
      <p:ext uri="{BB962C8B-B14F-4D97-AF65-F5344CB8AC3E}">
        <p14:creationId xmlns:p14="http://schemas.microsoft.com/office/powerpoint/2010/main" val="2688042463"/>
      </p:ext>
    </p:extLst>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516377"/>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When does patient need Holter Monitoring?</a:t>
            </a:r>
          </a:p>
        </p:txBody>
      </p:sp>
      <p:sp>
        <p:nvSpPr>
          <p:cNvPr id="3" name="矩形 2"/>
          <p:cNvSpPr/>
          <p:nvPr/>
        </p:nvSpPr>
        <p:spPr>
          <a:xfrm>
            <a:off x="292486" y="1120676"/>
            <a:ext cx="8527986" cy="4221669"/>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t>When patient shows symptoms </a:t>
            </a:r>
            <a:r>
              <a:rPr lang="en-US" altLang="zh-CN" sz="1600" dirty="0"/>
              <a:t>include </a:t>
            </a:r>
            <a:r>
              <a:rPr lang="en-US" altLang="zh-CN" sz="1600" b="1" dirty="0"/>
              <a:t>chest pains</a:t>
            </a:r>
            <a:r>
              <a:rPr lang="en-US" altLang="zh-CN" sz="1600" dirty="0"/>
              <a:t>, </a:t>
            </a:r>
            <a:r>
              <a:rPr lang="en-US" altLang="zh-CN" sz="1600" b="1" dirty="0"/>
              <a:t>shortness of breath</a:t>
            </a:r>
            <a:r>
              <a:rPr lang="en-US" altLang="zh-CN" sz="1600" dirty="0"/>
              <a:t>, </a:t>
            </a:r>
            <a:r>
              <a:rPr lang="en-US" altLang="zh-CN" sz="1600" b="1" dirty="0" smtClean="0"/>
              <a:t>palpitations</a:t>
            </a:r>
            <a:r>
              <a:rPr lang="en-US" altLang="zh-CN" sz="1600" dirty="0" smtClean="0"/>
              <a:t>,  needs to confirm </a:t>
            </a:r>
            <a:r>
              <a:rPr lang="en-US" altLang="zh-CN" sz="1600" dirty="0"/>
              <a:t>the cause of the </a:t>
            </a:r>
            <a:r>
              <a:rPr lang="en-US" altLang="zh-CN" sz="1600" dirty="0" smtClean="0"/>
              <a:t>disease.</a:t>
            </a:r>
          </a:p>
          <a:p>
            <a:pPr marL="285750" indent="-285750" algn="just">
              <a:lnSpc>
                <a:spcPts val="2300"/>
              </a:lnSpc>
              <a:buFont typeface="Arial" pitchFamily="34" charset="0"/>
              <a:buChar char="•"/>
            </a:pPr>
            <a:r>
              <a:rPr lang="en-US" altLang="zh-CN" sz="1600" dirty="0" smtClean="0"/>
              <a:t>When patient shows </a:t>
            </a:r>
            <a:r>
              <a:rPr lang="en-US" altLang="zh-CN" sz="1600" b="1" dirty="0" smtClean="0"/>
              <a:t>arrhythmia</a:t>
            </a:r>
            <a:r>
              <a:rPr lang="en-US" altLang="zh-CN" sz="1600" dirty="0" smtClean="0"/>
              <a:t>, needs to have </a:t>
            </a:r>
            <a:r>
              <a:rPr lang="en-US" altLang="zh-CN" sz="1600" dirty="0"/>
              <a:t>the qualitative analysis and quantitative </a:t>
            </a:r>
            <a:r>
              <a:rPr lang="en-US" altLang="zh-CN" sz="1600" dirty="0" smtClean="0"/>
              <a:t>analysis and to evaluate the risk.</a:t>
            </a:r>
          </a:p>
          <a:p>
            <a:pPr marL="285750" indent="-285750" algn="just">
              <a:lnSpc>
                <a:spcPts val="2300"/>
              </a:lnSpc>
              <a:buFont typeface="Arial" pitchFamily="34" charset="0"/>
              <a:buChar char="•"/>
            </a:pPr>
            <a:r>
              <a:rPr lang="en-US" altLang="zh-CN" sz="1600" dirty="0"/>
              <a:t>When patient shows </a:t>
            </a:r>
            <a:r>
              <a:rPr lang="en-US" altLang="zh-CN" sz="1600" dirty="0" smtClean="0"/>
              <a:t>symptoms of </a:t>
            </a:r>
            <a:r>
              <a:rPr lang="en-US" altLang="zh-CN" sz="1600" b="1" dirty="0" smtClean="0"/>
              <a:t>ischemia</a:t>
            </a:r>
            <a:r>
              <a:rPr lang="en-US" altLang="zh-CN" sz="1600" dirty="0" smtClean="0"/>
              <a:t>, </a:t>
            </a:r>
            <a:r>
              <a:rPr lang="en-US" altLang="zh-CN" sz="1600" dirty="0"/>
              <a:t>needs to have the qualitative analysis and quantitative </a:t>
            </a:r>
            <a:r>
              <a:rPr lang="en-US" altLang="zh-CN" sz="1600" dirty="0" smtClean="0"/>
              <a:t>analysis.</a:t>
            </a:r>
          </a:p>
          <a:p>
            <a:pPr marL="285750" indent="-285750" algn="just">
              <a:lnSpc>
                <a:spcPts val="2300"/>
              </a:lnSpc>
              <a:buFont typeface="Arial" pitchFamily="34" charset="0"/>
              <a:buChar char="•"/>
            </a:pPr>
            <a:r>
              <a:rPr lang="en-US" altLang="zh-CN" sz="1600" dirty="0" smtClean="0"/>
              <a:t>When patient feels </a:t>
            </a:r>
            <a:r>
              <a:rPr lang="en-US" altLang="zh-CN" sz="1600" b="1" dirty="0" smtClean="0"/>
              <a:t>angina pectoris</a:t>
            </a:r>
            <a:r>
              <a:rPr lang="en-US" altLang="zh-CN" sz="1600" dirty="0" smtClean="0"/>
              <a:t>, needs to confirm the type of disease and </a:t>
            </a:r>
            <a:r>
              <a:rPr lang="en-US" altLang="zh-CN" sz="1600" dirty="0"/>
              <a:t>have accessory </a:t>
            </a:r>
            <a:r>
              <a:rPr lang="en-US" altLang="zh-CN" sz="1600" dirty="0" smtClean="0"/>
              <a:t>information </a:t>
            </a:r>
            <a:r>
              <a:rPr lang="en-US" altLang="zh-CN" sz="1600" dirty="0"/>
              <a:t>of coronary heart </a:t>
            </a:r>
            <a:r>
              <a:rPr lang="en-US" altLang="zh-CN" sz="1600" dirty="0" smtClean="0"/>
              <a:t>disease.</a:t>
            </a:r>
            <a:endParaRPr lang="en-US" altLang="zh-CN" sz="1600" dirty="0"/>
          </a:p>
          <a:p>
            <a:pPr marL="285750" indent="-285750" algn="just">
              <a:lnSpc>
                <a:spcPts val="2300"/>
              </a:lnSpc>
              <a:buFont typeface="Arial" pitchFamily="34" charset="0"/>
              <a:buChar char="•"/>
            </a:pPr>
            <a:r>
              <a:rPr lang="en-US" altLang="zh-CN" sz="1600" dirty="0" smtClean="0"/>
              <a:t>Prognosis evaluation for </a:t>
            </a:r>
            <a:r>
              <a:rPr lang="en-US" altLang="zh-CN" sz="1600" b="1" dirty="0" smtClean="0"/>
              <a:t>Myocardial Infraction (MI) </a:t>
            </a:r>
            <a:r>
              <a:rPr lang="en-US" altLang="zh-CN" sz="1600" dirty="0" smtClean="0"/>
              <a:t>patient.</a:t>
            </a:r>
          </a:p>
          <a:p>
            <a:pPr marL="285750" indent="-285750" algn="just">
              <a:lnSpc>
                <a:spcPts val="2300"/>
              </a:lnSpc>
              <a:buFont typeface="Arial" pitchFamily="34" charset="0"/>
              <a:buChar char="•"/>
            </a:pPr>
            <a:r>
              <a:rPr lang="en-US" altLang="zh-CN" sz="1600" dirty="0" smtClean="0"/>
              <a:t>Assessment </a:t>
            </a:r>
            <a:r>
              <a:rPr lang="en-US" altLang="zh-CN" sz="1600" dirty="0"/>
              <a:t>for </a:t>
            </a:r>
            <a:r>
              <a:rPr lang="en-US" altLang="zh-CN" sz="1600" b="1" dirty="0"/>
              <a:t>Percutenous transluminal coronary </a:t>
            </a:r>
            <a:r>
              <a:rPr lang="en-US" altLang="zh-CN" sz="1600" b="1" dirty="0" smtClean="0"/>
              <a:t>angioplasty (PTCA) </a:t>
            </a:r>
            <a:r>
              <a:rPr lang="en-US" altLang="zh-CN" sz="1600" dirty="0" smtClean="0"/>
              <a:t>patient to see if restenosis occurs or not.</a:t>
            </a:r>
          </a:p>
          <a:p>
            <a:pPr marL="285750" indent="-285750" algn="just">
              <a:lnSpc>
                <a:spcPts val="2300"/>
              </a:lnSpc>
              <a:buFont typeface="Arial" pitchFamily="34" charset="0"/>
              <a:buChar char="•"/>
            </a:pPr>
            <a:r>
              <a:rPr lang="en-US" altLang="zh-CN" sz="1600" dirty="0" smtClean="0"/>
              <a:t>Evaluation </a:t>
            </a:r>
            <a:r>
              <a:rPr lang="en-US" altLang="zh-CN" sz="1600" dirty="0"/>
              <a:t>for </a:t>
            </a:r>
            <a:r>
              <a:rPr lang="en-US" altLang="zh-CN" sz="1600" b="1" dirty="0" smtClean="0"/>
              <a:t>Sinus Node </a:t>
            </a:r>
            <a:r>
              <a:rPr lang="en-US" altLang="zh-CN" sz="1600" dirty="0" smtClean="0"/>
              <a:t>function.</a:t>
            </a:r>
          </a:p>
          <a:p>
            <a:pPr marL="285750" indent="-285750" algn="just">
              <a:lnSpc>
                <a:spcPts val="2300"/>
              </a:lnSpc>
              <a:buFont typeface="Arial" pitchFamily="34" charset="0"/>
              <a:buChar char="•"/>
            </a:pPr>
            <a:r>
              <a:rPr lang="en-US" altLang="zh-CN" sz="1600" dirty="0" smtClean="0"/>
              <a:t>Assessment for </a:t>
            </a:r>
            <a:r>
              <a:rPr lang="en-US" altLang="zh-CN" sz="1600" b="1" dirty="0" smtClean="0"/>
              <a:t>Pacemaker</a:t>
            </a:r>
            <a:r>
              <a:rPr lang="en-US" altLang="zh-CN" sz="1600" dirty="0" smtClean="0"/>
              <a:t> function.</a:t>
            </a:r>
          </a:p>
          <a:p>
            <a:pPr marL="285750" indent="-285750" algn="just">
              <a:lnSpc>
                <a:spcPts val="2300"/>
              </a:lnSpc>
              <a:buFont typeface="Arial" pitchFamily="34" charset="0"/>
              <a:buChar char="•"/>
            </a:pPr>
            <a:r>
              <a:rPr lang="en-US" altLang="zh-CN" sz="1600" dirty="0" smtClean="0"/>
              <a:t>Evaluation </a:t>
            </a:r>
            <a:r>
              <a:rPr lang="en-US" altLang="zh-CN" sz="1600" dirty="0"/>
              <a:t>of therapeutic </a:t>
            </a:r>
            <a:r>
              <a:rPr lang="en-US" altLang="zh-CN" sz="1600" dirty="0" smtClean="0"/>
              <a:t>efficiency</a:t>
            </a:r>
            <a:r>
              <a:rPr lang="en-US" altLang="zh-CN" sz="1600" b="1" dirty="0" smtClean="0"/>
              <a:t> </a:t>
            </a:r>
            <a:r>
              <a:rPr lang="en-US" altLang="zh-CN" sz="1600" dirty="0"/>
              <a:t>of</a:t>
            </a:r>
            <a:r>
              <a:rPr lang="en-US" altLang="zh-CN" sz="1600" b="1" dirty="0"/>
              <a:t> antiarrhythmic anti-myocardial </a:t>
            </a:r>
            <a:r>
              <a:rPr lang="en-US" altLang="zh-CN" sz="1600" b="1" dirty="0" smtClean="0"/>
              <a:t>ischemia medicine</a:t>
            </a:r>
            <a:r>
              <a:rPr lang="en-US" altLang="zh-CN" sz="1600" dirty="0" smtClean="0"/>
              <a:t>.</a:t>
            </a:r>
          </a:p>
        </p:txBody>
      </p:sp>
    </p:spTree>
    <p:extLst>
      <p:ext uri="{BB962C8B-B14F-4D97-AF65-F5344CB8AC3E}">
        <p14:creationId xmlns:p14="http://schemas.microsoft.com/office/powerpoint/2010/main" val="3674885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631763"/>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err="1" smtClean="0">
                <a:latin typeface="HelveticaNeueLT Pro 43 LtEx" pitchFamily="34" charset="0"/>
              </a:rPr>
              <a:t>Anisorhythmia</a:t>
            </a:r>
            <a:endParaRPr lang="en-US" altLang="zh-CN" sz="1600" dirty="0" smtClean="0">
              <a:latin typeface="HelveticaNeueLT Pro 43 LtEx" pitchFamily="34" charset="0"/>
            </a:endParaRPr>
          </a:p>
          <a:p>
            <a:pPr marL="285750" indent="-285750" algn="just">
              <a:lnSpc>
                <a:spcPts val="2300"/>
              </a:lnSpc>
              <a:buFont typeface="Arial" pitchFamily="34" charset="0"/>
              <a:buChar char="•"/>
            </a:pPr>
            <a:r>
              <a:rPr lang="en-US" altLang="zh-CN" sz="1600" dirty="0" smtClean="0">
                <a:latin typeface="HelveticaNeueLT Pro 43 LtEx" pitchFamily="34" charset="0"/>
              </a:rPr>
              <a:t>Sinus Bradycardia</a:t>
            </a:r>
          </a:p>
          <a:p>
            <a:pPr marL="285750" indent="-285750" algn="just">
              <a:lnSpc>
                <a:spcPts val="2300"/>
              </a:lnSpc>
              <a:buFont typeface="Arial" pitchFamily="34" charset="0"/>
              <a:buChar char="•"/>
            </a:pPr>
            <a:r>
              <a:rPr lang="en-US" altLang="zh-CN" sz="1600" dirty="0" smtClean="0">
                <a:latin typeface="HelveticaNeueLT Pro 43 LtEx" pitchFamily="34" charset="0"/>
              </a:rPr>
              <a:t>Sinus Tachycardia</a:t>
            </a:r>
          </a:p>
          <a:p>
            <a:pPr marL="285750" indent="-285750" algn="just">
              <a:lnSpc>
                <a:spcPts val="2300"/>
              </a:lnSpc>
              <a:buFont typeface="Arial" pitchFamily="34" charset="0"/>
              <a:buChar char="•"/>
            </a:pPr>
            <a:r>
              <a:rPr lang="en-US" altLang="zh-CN" sz="1600" dirty="0" err="1" smtClean="0">
                <a:latin typeface="HelveticaNeueLT Pro 43 LtEx" pitchFamily="34" charset="0"/>
              </a:rPr>
              <a:t>Superventricular</a:t>
            </a:r>
            <a:r>
              <a:rPr lang="en-US" altLang="zh-CN" sz="1600" dirty="0" smtClean="0">
                <a:latin typeface="HelveticaNeueLT Pro 43 LtEx" pitchFamily="34" charset="0"/>
              </a:rPr>
              <a:t> premature beat (SVE)</a:t>
            </a:r>
          </a:p>
          <a:p>
            <a:pPr marL="285750" indent="-285750" algn="just">
              <a:lnSpc>
                <a:spcPts val="2300"/>
              </a:lnSpc>
              <a:buFont typeface="Arial" pitchFamily="34" charset="0"/>
              <a:buChar char="•"/>
            </a:pPr>
            <a:r>
              <a:rPr lang="en-US" altLang="zh-CN" sz="1600" dirty="0" smtClean="0">
                <a:latin typeface="HelveticaNeueLT Pro 43 LtEx" pitchFamily="34" charset="0"/>
              </a:rPr>
              <a:t>Ventricular premature beat (VE)</a:t>
            </a:r>
          </a:p>
          <a:p>
            <a:pPr marL="285750" indent="-285750" algn="just">
              <a:lnSpc>
                <a:spcPts val="2300"/>
              </a:lnSpc>
              <a:buFont typeface="Arial" pitchFamily="34" charset="0"/>
              <a:buChar char="•"/>
            </a:pPr>
            <a:r>
              <a:rPr lang="en-US" altLang="zh-CN" sz="1600" dirty="0" smtClean="0">
                <a:latin typeface="HelveticaNeueLT Pro 43 LtEx" pitchFamily="34" charset="0"/>
              </a:rPr>
              <a:t>Bundle Branch Block (BBB)</a:t>
            </a:r>
          </a:p>
          <a:p>
            <a:pPr marL="285750" indent="-285750" algn="just">
              <a:lnSpc>
                <a:spcPts val="2300"/>
              </a:lnSpc>
              <a:buFont typeface="Arial" pitchFamily="34" charset="0"/>
              <a:buChar char="•"/>
            </a:pPr>
            <a:r>
              <a:rPr lang="en-US" altLang="zh-CN" sz="1600" dirty="0" err="1" smtClean="0">
                <a:latin typeface="HelveticaNeueLT Pro 43 LtEx" pitchFamily="34" charset="0"/>
              </a:rPr>
              <a:t>Asystole</a:t>
            </a:r>
            <a:r>
              <a:rPr lang="en-US" altLang="zh-CN" sz="1600" dirty="0" smtClean="0">
                <a:latin typeface="HelveticaNeueLT Pro 43 LtEx" pitchFamily="34" charset="0"/>
              </a:rPr>
              <a:t>/Sinus arrest</a:t>
            </a:r>
          </a:p>
          <a:p>
            <a:pPr marL="285750" indent="-285750" algn="just">
              <a:lnSpc>
                <a:spcPts val="2300"/>
              </a:lnSpc>
              <a:buFont typeface="Arial" pitchFamily="34" charset="0"/>
              <a:buChar char="•"/>
            </a:pPr>
            <a:r>
              <a:rPr lang="en-US" altLang="zh-CN" sz="1600" dirty="0" smtClean="0">
                <a:latin typeface="HelveticaNeueLT Pro 43 LtEx" pitchFamily="34" charset="0"/>
              </a:rPr>
              <a:t>Atrial fibrillation/Atrial flutter</a:t>
            </a:r>
          </a:p>
          <a:p>
            <a:pPr marL="285750" indent="-285750" algn="just">
              <a:lnSpc>
                <a:spcPts val="2300"/>
              </a:lnSpc>
              <a:buFont typeface="Arial" pitchFamily="34" charset="0"/>
              <a:buChar char="•"/>
            </a:pPr>
            <a:r>
              <a:rPr lang="en-US" altLang="zh-CN" sz="1600" dirty="0" smtClean="0">
                <a:latin typeface="HelveticaNeueLT Pro 43 LtEx" pitchFamily="34" charset="0"/>
              </a:rPr>
              <a:t>Ventricular Tachycardia </a:t>
            </a:r>
          </a:p>
          <a:p>
            <a:pPr marL="285750" indent="-285750" algn="just">
              <a:lnSpc>
                <a:spcPts val="2300"/>
              </a:lnSpc>
              <a:buFont typeface="Arial" pitchFamily="34" charset="0"/>
              <a:buChar char="•"/>
            </a:pPr>
            <a:r>
              <a:rPr lang="en-US" altLang="zh-CN" sz="1600" dirty="0" smtClean="0">
                <a:latin typeface="HelveticaNeueLT Pro 43 LtEx" pitchFamily="34" charset="0"/>
              </a:rPr>
              <a:t>ST segment elevation/depression</a:t>
            </a:r>
          </a:p>
          <a:p>
            <a:pPr algn="just">
              <a:lnSpc>
                <a:spcPts val="2300"/>
              </a:lnSpc>
            </a:pPr>
            <a:r>
              <a:rPr lang="en-US" altLang="zh-CN" sz="1600" dirty="0" smtClean="0">
                <a:latin typeface="HelveticaNeueLT Pro 43 LtEx" pitchFamily="34" charset="0"/>
              </a:rPr>
              <a:t>..........</a:t>
            </a:r>
          </a:p>
          <a:p>
            <a:pPr algn="just">
              <a:lnSpc>
                <a:spcPts val="2300"/>
              </a:lnSpc>
            </a:pPr>
            <a:endParaRPr lang="en-US" altLang="zh-CN" sz="1600" dirty="0" smtClean="0">
              <a:latin typeface="HelveticaNeueLT Pro 43 LtEx" pitchFamily="34" charset="0"/>
            </a:endParaRPr>
          </a:p>
        </p:txBody>
      </p:sp>
      <p:sp>
        <p:nvSpPr>
          <p:cNvPr id="4" name="矩形 3"/>
          <p:cNvSpPr/>
          <p:nvPr/>
        </p:nvSpPr>
        <p:spPr>
          <a:xfrm>
            <a:off x="305520" y="4869160"/>
            <a:ext cx="8527986" cy="523220"/>
          </a:xfrm>
          <a:prstGeom prst="rect">
            <a:avLst/>
          </a:prstGeom>
        </p:spPr>
        <p:txBody>
          <a:bodyPr wrap="square">
            <a:spAutoFit/>
          </a:bodyPr>
          <a:lstStyle/>
          <a:p>
            <a:pPr algn="just"/>
            <a:r>
              <a:rPr lang="en-US" altLang="zh-CN" sz="1400" b="1" dirty="0" smtClean="0">
                <a:solidFill>
                  <a:srgbClr val="C00000"/>
                </a:solidFill>
                <a:latin typeface="HelveticaNeueLT Pro 43 LtEx" pitchFamily="34" charset="0"/>
              </a:rPr>
              <a:t>Based on the analysis of the ECG above and the patient’s </a:t>
            </a:r>
            <a:r>
              <a:rPr lang="en-US" altLang="zh-CN" sz="1400" b="1" dirty="0">
                <a:solidFill>
                  <a:srgbClr val="C00000"/>
                </a:solidFill>
                <a:latin typeface="HelveticaNeueLT Pro 43 LtEx" pitchFamily="34" charset="0"/>
              </a:rPr>
              <a:t>other Clinical manifestation, cardiologist </a:t>
            </a:r>
            <a:r>
              <a:rPr lang="en-US" altLang="zh-CN" sz="1400" b="1" dirty="0" smtClean="0">
                <a:solidFill>
                  <a:srgbClr val="C00000"/>
                </a:solidFill>
                <a:latin typeface="HelveticaNeueLT Pro 43 LtEx" pitchFamily="34" charset="0"/>
              </a:rPr>
              <a:t>deduces the disease of the patient.</a:t>
            </a:r>
            <a:endParaRPr lang="zh-CN" altLang="en-US" sz="1400" b="1" dirty="0">
              <a:solidFill>
                <a:srgbClr val="C00000"/>
              </a:solidFill>
              <a:latin typeface="HelveticaNeueLT Pro 43 LtEx" pitchFamily="34" charset="0"/>
            </a:endParaRPr>
          </a:p>
        </p:txBody>
      </p:sp>
    </p:spTree>
    <p:extLst>
      <p:ext uri="{BB962C8B-B14F-4D97-AF65-F5344CB8AC3E}">
        <p14:creationId xmlns:p14="http://schemas.microsoft.com/office/powerpoint/2010/main" val="18284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err="1" smtClean="0">
                <a:latin typeface="HelveticaNeueLT Pro 43 LtEx" pitchFamily="34" charset="0"/>
              </a:rPr>
              <a:t>Anisorhythmia</a:t>
            </a:r>
            <a:endParaRPr lang="en-US" altLang="zh-CN" sz="1600" dirty="0" smtClean="0">
              <a:latin typeface="HelveticaNeueLT Pro 43 LtEx" pitchFamily="34" charset="0"/>
            </a:endParaRPr>
          </a:p>
        </p:txBody>
      </p:sp>
      <p:sp>
        <p:nvSpPr>
          <p:cNvPr id="4" name="矩形 3"/>
          <p:cNvSpPr/>
          <p:nvPr/>
        </p:nvSpPr>
        <p:spPr>
          <a:xfrm>
            <a:off x="305520" y="4869160"/>
            <a:ext cx="8527986" cy="307777"/>
          </a:xfrm>
          <a:prstGeom prst="rect">
            <a:avLst/>
          </a:prstGeom>
        </p:spPr>
        <p:txBody>
          <a:bodyPr wrap="square">
            <a:spAutoFit/>
          </a:bodyPr>
          <a:lstStyle/>
          <a:p>
            <a:pPr algn="just"/>
            <a:r>
              <a:rPr lang="en-US" altLang="zh-CN" sz="1400" b="1" dirty="0">
                <a:solidFill>
                  <a:srgbClr val="C00000"/>
                </a:solidFill>
                <a:latin typeface="HelveticaNeueLT Pro 43 LtEx" pitchFamily="34" charset="0"/>
              </a:rPr>
              <a:t>Rhythm </a:t>
            </a:r>
            <a:r>
              <a:rPr lang="en-US" altLang="zh-CN" sz="1400" b="1" dirty="0" smtClean="0">
                <a:solidFill>
                  <a:srgbClr val="C00000"/>
                </a:solidFill>
                <a:latin typeface="HelveticaNeueLT Pro 43 LtEx" pitchFamily="34" charset="0"/>
              </a:rPr>
              <a:t>shows irregular</a:t>
            </a:r>
            <a:r>
              <a:rPr lang="en-US" altLang="zh-CN" sz="1400" b="1" dirty="0">
                <a:solidFill>
                  <a:srgbClr val="C00000"/>
                </a:solidFill>
                <a:latin typeface="HelveticaNeueLT Pro 43 LtEx" pitchFamily="34" charset="0"/>
              </a:rPr>
              <a:t>, </a:t>
            </a:r>
            <a:r>
              <a:rPr lang="en-US" altLang="zh-CN" sz="1400" b="1" dirty="0" smtClean="0">
                <a:solidFill>
                  <a:srgbClr val="C00000"/>
                </a:solidFill>
                <a:latin typeface="HelveticaNeueLT Pro 43 LtEx" pitchFamily="34" charset="0"/>
              </a:rPr>
              <a:t>sometimes varying </a:t>
            </a:r>
            <a:r>
              <a:rPr lang="en-US" altLang="zh-CN" sz="1400" b="1" dirty="0">
                <a:solidFill>
                  <a:srgbClr val="C00000"/>
                </a:solidFill>
                <a:latin typeface="HelveticaNeueLT Pro 43 LtEx" pitchFamily="34" charset="0"/>
              </a:rPr>
              <a:t>with </a:t>
            </a:r>
            <a:r>
              <a:rPr lang="en-US" altLang="zh-CN" sz="1400" b="1" dirty="0" smtClean="0">
                <a:solidFill>
                  <a:srgbClr val="C00000"/>
                </a:solidFill>
                <a:latin typeface="HelveticaNeueLT Pro 43 LtEx" pitchFamily="34" charset="0"/>
              </a:rPr>
              <a:t>respiration.  </a:t>
            </a:r>
            <a:endParaRPr lang="zh-CN" altLang="en-US" sz="1400" b="1" dirty="0">
              <a:solidFill>
                <a:srgbClr val="C00000"/>
              </a:solidFill>
              <a:latin typeface="HelveticaNeueLT Pro 43 LtEx" pitchFamily="34" charset="0"/>
            </a:endParaRPr>
          </a:p>
        </p:txBody>
      </p:sp>
      <p:pic>
        <p:nvPicPr>
          <p:cNvPr id="1026" name="Picture 2" descr="sinus arrhythmia ekg st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39"/>
            <a:ext cx="7955280" cy="2638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3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Sinus Bradycardia</a:t>
            </a:r>
          </a:p>
        </p:txBody>
      </p:sp>
      <p:sp>
        <p:nvSpPr>
          <p:cNvPr id="4" name="矩形 3"/>
          <p:cNvSpPr/>
          <p:nvPr/>
        </p:nvSpPr>
        <p:spPr>
          <a:xfrm>
            <a:off x="305520" y="4869160"/>
            <a:ext cx="8527986" cy="307777"/>
          </a:xfrm>
          <a:prstGeom prst="rect">
            <a:avLst/>
          </a:prstGeom>
        </p:spPr>
        <p:txBody>
          <a:bodyPr wrap="square">
            <a:spAutoFit/>
          </a:bodyPr>
          <a:lstStyle/>
          <a:p>
            <a:pPr algn="just"/>
            <a:r>
              <a:rPr lang="en-US" altLang="zh-CN" sz="1400" b="1" dirty="0">
                <a:solidFill>
                  <a:srgbClr val="C00000"/>
                </a:solidFill>
                <a:latin typeface="HelveticaNeueLT Pro 43 LtEx" pitchFamily="34" charset="0"/>
              </a:rPr>
              <a:t>Rhythm </a:t>
            </a:r>
            <a:r>
              <a:rPr lang="en-US" altLang="zh-CN" sz="1400" b="1" dirty="0" smtClean="0">
                <a:solidFill>
                  <a:srgbClr val="C00000"/>
                </a:solidFill>
                <a:latin typeface="HelveticaNeueLT Pro 43 LtEx" pitchFamily="34" charset="0"/>
              </a:rPr>
              <a:t>shows regular, Heart Rate </a:t>
            </a:r>
            <a:r>
              <a:rPr lang="en-US" altLang="zh-CN" sz="1400" b="1" dirty="0">
                <a:solidFill>
                  <a:srgbClr val="C00000"/>
                </a:solidFill>
                <a:latin typeface="HelveticaNeueLT Pro 43 LtEx" pitchFamily="34" charset="0"/>
              </a:rPr>
              <a:t>Slow (&lt; 60 </a:t>
            </a:r>
            <a:r>
              <a:rPr lang="en-US" altLang="zh-CN" sz="1400" b="1" dirty="0" err="1">
                <a:solidFill>
                  <a:srgbClr val="C00000"/>
                </a:solidFill>
                <a:latin typeface="HelveticaNeueLT Pro 43 LtEx" pitchFamily="34" charset="0"/>
              </a:rPr>
              <a:t>bpm</a:t>
            </a:r>
            <a:r>
              <a:rPr lang="en-US" altLang="zh-CN" sz="1400" b="1" dirty="0" smtClean="0">
                <a:solidFill>
                  <a:srgbClr val="C00000"/>
                </a:solidFill>
                <a:latin typeface="HelveticaNeueLT Pro 43 LtEx" pitchFamily="34" charset="0"/>
              </a:rPr>
              <a:t>), P </a:t>
            </a:r>
            <a:r>
              <a:rPr lang="en-US" altLang="zh-CN" sz="1400" b="1" dirty="0">
                <a:solidFill>
                  <a:srgbClr val="C00000"/>
                </a:solidFill>
                <a:latin typeface="HelveticaNeueLT Pro 43 LtEx" pitchFamily="34" charset="0"/>
              </a:rPr>
              <a:t>Wave Normal </a:t>
            </a:r>
          </a:p>
        </p:txBody>
      </p:sp>
      <p:pic>
        <p:nvPicPr>
          <p:cNvPr id="1026" name="Picture 2" descr="Sinus Bradycardia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7"/>
            <a:ext cx="7955280" cy="2638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6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85725" y="279649"/>
            <a:ext cx="8858275" cy="978042"/>
          </a:xfrm>
          <a:prstGeom prst="rect">
            <a:avLst/>
          </a:prstGeom>
          <a:noFill/>
          <a:ln w="9525">
            <a:noFill/>
            <a:miter lim="800000"/>
            <a:headEnd/>
            <a:tailEnd/>
          </a:ln>
        </p:spPr>
        <p:txBody>
          <a:bodyPr wrap="square" lIns="0" tIns="0" rIns="108366" bIns="54183">
            <a:spAutoFit/>
          </a:bodyPr>
          <a:lstStyle/>
          <a:p>
            <a:r>
              <a:rPr lang="en-US" altLang="zh-CN" sz="3000" b="1" dirty="0" smtClean="0">
                <a:solidFill>
                  <a:srgbClr val="F99B0C"/>
                </a:solidFill>
                <a:latin typeface="HelveticaNeueLT Pro 43 LtEx" pitchFamily="34" charset="0"/>
                <a:ea typeface="微软雅黑" pitchFamily="34" charset="-122"/>
                <a:cs typeface="Arial" pitchFamily="34" charset="0"/>
              </a:rPr>
              <a:t>What kind of information can be acquired from Holter Analysis Software?</a:t>
            </a:r>
          </a:p>
        </p:txBody>
      </p:sp>
      <p:sp>
        <p:nvSpPr>
          <p:cNvPr id="3" name="矩形 2"/>
          <p:cNvSpPr/>
          <p:nvPr/>
        </p:nvSpPr>
        <p:spPr>
          <a:xfrm>
            <a:off x="292486" y="1484784"/>
            <a:ext cx="8527986" cy="359714"/>
          </a:xfrm>
          <a:prstGeom prst="rect">
            <a:avLst/>
          </a:prstGeom>
        </p:spPr>
        <p:txBody>
          <a:bodyPr wrap="square">
            <a:spAutoFit/>
          </a:bodyPr>
          <a:lstStyle/>
          <a:p>
            <a:pPr marL="285750" indent="-285750" algn="just">
              <a:lnSpc>
                <a:spcPts val="2300"/>
              </a:lnSpc>
              <a:buFont typeface="Arial" pitchFamily="34" charset="0"/>
              <a:buChar char="•"/>
            </a:pPr>
            <a:r>
              <a:rPr lang="en-US" altLang="zh-CN" sz="1600" dirty="0" smtClean="0">
                <a:latin typeface="HelveticaNeueLT Pro 43 LtEx" pitchFamily="34" charset="0"/>
              </a:rPr>
              <a:t>Sinus Tachycardia</a:t>
            </a:r>
          </a:p>
        </p:txBody>
      </p:sp>
      <p:sp>
        <p:nvSpPr>
          <p:cNvPr id="4" name="矩形 3"/>
          <p:cNvSpPr/>
          <p:nvPr/>
        </p:nvSpPr>
        <p:spPr>
          <a:xfrm>
            <a:off x="305520" y="4869160"/>
            <a:ext cx="8527986" cy="523220"/>
          </a:xfrm>
          <a:prstGeom prst="rect">
            <a:avLst/>
          </a:prstGeom>
        </p:spPr>
        <p:txBody>
          <a:bodyPr wrap="square">
            <a:spAutoFit/>
          </a:bodyPr>
          <a:lstStyle/>
          <a:p>
            <a:pPr algn="just"/>
            <a:r>
              <a:rPr lang="en-US" altLang="zh-CN" sz="1400" b="1" dirty="0">
                <a:solidFill>
                  <a:srgbClr val="C00000"/>
                </a:solidFill>
                <a:latin typeface="HelveticaNeueLT Pro 43 LtEx" pitchFamily="34" charset="0"/>
              </a:rPr>
              <a:t>Rhythm </a:t>
            </a:r>
            <a:r>
              <a:rPr lang="en-US" altLang="zh-CN" sz="1400" b="1" dirty="0" smtClean="0">
                <a:solidFill>
                  <a:srgbClr val="C00000"/>
                </a:solidFill>
                <a:latin typeface="HelveticaNeueLT Pro 43 LtEx" pitchFamily="34" charset="0"/>
              </a:rPr>
              <a:t>shows regular, Rate </a:t>
            </a:r>
            <a:r>
              <a:rPr lang="en-US" altLang="zh-CN" sz="1400" b="1" dirty="0">
                <a:solidFill>
                  <a:srgbClr val="C00000"/>
                </a:solidFill>
                <a:latin typeface="HelveticaNeueLT Pro 43 LtEx" pitchFamily="34" charset="0"/>
              </a:rPr>
              <a:t>Fast (&gt; 100 </a:t>
            </a:r>
            <a:r>
              <a:rPr lang="en-US" altLang="zh-CN" sz="1400" b="1" dirty="0" err="1">
                <a:solidFill>
                  <a:srgbClr val="C00000"/>
                </a:solidFill>
                <a:latin typeface="HelveticaNeueLT Pro 43 LtEx" pitchFamily="34" charset="0"/>
              </a:rPr>
              <a:t>bpm</a:t>
            </a:r>
            <a:r>
              <a:rPr lang="en-US" altLang="zh-CN" sz="1400" b="1" dirty="0" smtClean="0">
                <a:solidFill>
                  <a:srgbClr val="C00000"/>
                </a:solidFill>
                <a:latin typeface="HelveticaNeueLT Pro 43 LtEx" pitchFamily="34" charset="0"/>
              </a:rPr>
              <a:t>), P </a:t>
            </a:r>
            <a:r>
              <a:rPr lang="en-US" altLang="zh-CN" sz="1400" b="1" dirty="0">
                <a:solidFill>
                  <a:srgbClr val="C00000"/>
                </a:solidFill>
                <a:latin typeface="HelveticaNeueLT Pro 43 LtEx" pitchFamily="34" charset="0"/>
              </a:rPr>
              <a:t>Wave Normal, may merge with T wave at very fast rates </a:t>
            </a:r>
          </a:p>
        </p:txBody>
      </p:sp>
      <p:pic>
        <p:nvPicPr>
          <p:cNvPr id="2050" name="Picture 2" descr="Sinus Tachycardia EKG tr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91717"/>
            <a:ext cx="7955280" cy="2638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6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Template>
  <TotalTime>7264</TotalTime>
  <Words>3253</Words>
  <Application>Microsoft Office PowerPoint</Application>
  <PresentationFormat>全屏显示(4:3)</PresentationFormat>
  <Paragraphs>577</Paragraphs>
  <Slides>43</Slides>
  <Notes>32</Notes>
  <HiddenSlides>0</HiddenSlides>
  <MMClips>0</MMClips>
  <ScaleCrop>false</ScaleCrop>
  <HeadingPairs>
    <vt:vector size="4" baseType="variant">
      <vt:variant>
        <vt:lpstr>主题</vt:lpstr>
      </vt:variant>
      <vt:variant>
        <vt:i4>5</vt:i4>
      </vt:variant>
      <vt:variant>
        <vt:lpstr>幻灯片标题</vt:lpstr>
      </vt:variant>
      <vt:variant>
        <vt:i4>43</vt:i4>
      </vt:variant>
    </vt:vector>
  </HeadingPairs>
  <TitlesOfParts>
    <vt:vector size="48" baseType="lpstr">
      <vt:lpstr>主题1</vt:lpstr>
      <vt:lpstr>自定义设计方案</vt:lpstr>
      <vt:lpstr>1_自定义设计方案</vt:lpstr>
      <vt:lpstr>2_自定义设计方案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胡海啸</dc:creator>
  <cp:lastModifiedBy>EdaN</cp:lastModifiedBy>
  <cp:revision>152</cp:revision>
  <dcterms:created xsi:type="dcterms:W3CDTF">2016-04-15T06:02:42Z</dcterms:created>
  <dcterms:modified xsi:type="dcterms:W3CDTF">2016-07-15T05:34:05Z</dcterms:modified>
</cp:coreProperties>
</file>