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6858000" cy="9906000" type="A4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A686"/>
    <a:srgbClr val="083163"/>
    <a:srgbClr val="016E45"/>
    <a:srgbClr val="093161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4313" autoAdjust="0"/>
    <p:restoredTop sz="90929"/>
  </p:normalViewPr>
  <p:slideViewPr>
    <p:cSldViewPr>
      <p:cViewPr>
        <p:scale>
          <a:sx n="100" d="100"/>
          <a:sy n="100" d="100"/>
        </p:scale>
        <p:origin x="-1272" y="414"/>
      </p:cViewPr>
      <p:guideLst>
        <p:guide orient="horz" pos="3120"/>
        <p:guide orient="horz" pos="3504"/>
        <p:guide orient="horz" pos="4128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E06B5A5-BCB6-C04A-8F71-BDF9E74546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119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11375" y="744538"/>
            <a:ext cx="25749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8B0EDC-4BD8-304E-A38E-2896835AE8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8893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2239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1263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7445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 userDrawn="1"/>
        </p:nvSpPr>
        <p:spPr bwMode="auto">
          <a:xfrm>
            <a:off x="4597400" y="9309100"/>
            <a:ext cx="21717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de-DE" sz="650" dirty="0">
                <a:solidFill>
                  <a:srgbClr val="093161"/>
                </a:solidFill>
              </a:rPr>
              <a:t>Phone  +41 21 644 01 10</a:t>
            </a:r>
          </a:p>
          <a:p>
            <a:pPr algn="r"/>
            <a:r>
              <a:rPr lang="de-DE" sz="650" dirty="0">
                <a:solidFill>
                  <a:srgbClr val="093161"/>
                </a:solidFill>
              </a:rPr>
              <a:t>Fax  +41 21 644 01 11</a:t>
            </a:r>
          </a:p>
          <a:p>
            <a:pPr algn="r"/>
            <a:r>
              <a:rPr lang="de-DE" sz="650" dirty="0" err="1">
                <a:solidFill>
                  <a:srgbClr val="093161"/>
                </a:solidFill>
              </a:rPr>
              <a:t>e-Mail</a:t>
            </a:r>
            <a:r>
              <a:rPr lang="de-DE" sz="650" dirty="0">
                <a:solidFill>
                  <a:srgbClr val="093161"/>
                </a:solidFill>
              </a:rPr>
              <a:t>   </a:t>
            </a:r>
            <a:r>
              <a:rPr lang="de-DE" sz="650" dirty="0" err="1">
                <a:solidFill>
                  <a:srgbClr val="093161"/>
                </a:solidFill>
              </a:rPr>
              <a:t>info-europe@kaz.com</a:t>
            </a:r>
            <a:r>
              <a:rPr lang="de-DE" sz="650" dirty="0">
                <a:solidFill>
                  <a:srgbClr val="093161"/>
                </a:solidFill>
              </a:rPr>
              <a:t>   </a:t>
            </a:r>
          </a:p>
          <a:p>
            <a:pPr algn="r"/>
            <a:r>
              <a:rPr lang="de-DE" sz="650" dirty="0">
                <a:solidFill>
                  <a:srgbClr val="093161"/>
                </a:solidFill>
              </a:rPr>
              <a:t>Web  </a:t>
            </a:r>
            <a:r>
              <a:rPr lang="de-DE" sz="650" dirty="0" err="1" smtClean="0">
                <a:solidFill>
                  <a:srgbClr val="093161"/>
                </a:solidFill>
              </a:rPr>
              <a:t>www.hot-</a:t>
            </a:r>
            <a:r>
              <a:rPr lang="de-DE" sz="650" dirty="0" err="1">
                <a:solidFill>
                  <a:srgbClr val="093161"/>
                </a:solidFill>
              </a:rPr>
              <a:t>europe.com</a:t>
            </a:r>
            <a:endParaRPr lang="de-DE" sz="650" dirty="0">
              <a:solidFill>
                <a:srgbClr val="093161"/>
              </a:solidFill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 userDrawn="1"/>
        </p:nvSpPr>
        <p:spPr bwMode="auto">
          <a:xfrm>
            <a:off x="4734768" y="8943032"/>
            <a:ext cx="20320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de-DE" sz="650" b="1" dirty="0" smtClean="0">
                <a:solidFill>
                  <a:srgbClr val="093161"/>
                </a:solidFill>
              </a:rPr>
              <a:t>Helen </a:t>
            </a:r>
            <a:r>
              <a:rPr lang="de-DE" sz="650" b="1" dirty="0" err="1" smtClean="0">
                <a:solidFill>
                  <a:srgbClr val="093161"/>
                </a:solidFill>
              </a:rPr>
              <a:t>of</a:t>
            </a:r>
            <a:r>
              <a:rPr lang="de-DE" sz="650" b="1" dirty="0" smtClean="0">
                <a:solidFill>
                  <a:srgbClr val="093161"/>
                </a:solidFill>
              </a:rPr>
              <a:t> Troy - </a:t>
            </a:r>
            <a:r>
              <a:rPr lang="de-DE" sz="650" b="1" dirty="0" err="1" smtClean="0">
                <a:solidFill>
                  <a:srgbClr val="093161"/>
                </a:solidFill>
              </a:rPr>
              <a:t>Kaz</a:t>
            </a:r>
            <a:r>
              <a:rPr lang="de-DE" sz="650" b="1" dirty="0" smtClean="0">
                <a:solidFill>
                  <a:srgbClr val="093161"/>
                </a:solidFill>
              </a:rPr>
              <a:t> </a:t>
            </a:r>
            <a:r>
              <a:rPr lang="de-DE" sz="650" b="1" dirty="0">
                <a:solidFill>
                  <a:srgbClr val="093161"/>
                </a:solidFill>
              </a:rPr>
              <a:t>Europe </a:t>
            </a:r>
            <a:r>
              <a:rPr lang="de-DE" sz="650" b="1" dirty="0" err="1" smtClean="0">
                <a:solidFill>
                  <a:srgbClr val="093161"/>
                </a:solidFill>
              </a:rPr>
              <a:t>Sàrl</a:t>
            </a:r>
            <a:endParaRPr lang="de-DE" sz="650" b="1" dirty="0">
              <a:solidFill>
                <a:srgbClr val="093161"/>
              </a:solidFill>
            </a:endParaRPr>
          </a:p>
          <a:p>
            <a:pPr algn="r"/>
            <a:r>
              <a:rPr lang="de-DE" sz="650" dirty="0" smtClean="0">
                <a:solidFill>
                  <a:srgbClr val="093161"/>
                </a:solidFill>
              </a:rPr>
              <a:t>Place </a:t>
            </a:r>
            <a:r>
              <a:rPr lang="de-DE" sz="650" dirty="0" err="1">
                <a:solidFill>
                  <a:srgbClr val="093161"/>
                </a:solidFill>
              </a:rPr>
              <a:t>Chauderon</a:t>
            </a:r>
            <a:r>
              <a:rPr lang="de-DE" sz="650" dirty="0">
                <a:solidFill>
                  <a:srgbClr val="093161"/>
                </a:solidFill>
              </a:rPr>
              <a:t> 18</a:t>
            </a:r>
          </a:p>
          <a:p>
            <a:pPr algn="r"/>
            <a:r>
              <a:rPr lang="de-DE" sz="650" dirty="0">
                <a:solidFill>
                  <a:srgbClr val="093161"/>
                </a:solidFill>
              </a:rPr>
              <a:t>1003 Lausanne  - </a:t>
            </a:r>
            <a:r>
              <a:rPr lang="de-DE" sz="650" dirty="0" err="1">
                <a:solidFill>
                  <a:srgbClr val="093161"/>
                </a:solidFill>
              </a:rPr>
              <a:t>Switzerland</a:t>
            </a:r>
            <a:endParaRPr lang="en-US" sz="650" dirty="0">
              <a:solidFill>
                <a:srgbClr val="093161"/>
              </a:solidFill>
            </a:endParaRPr>
          </a:p>
        </p:txBody>
      </p:sp>
      <p:pic>
        <p:nvPicPr>
          <p:cNvPr id="6" name="Picture 5" descr="HelenOfTroy_logo_PMS282C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460" y="8727007"/>
            <a:ext cx="1224000" cy="19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030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632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731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1401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3620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3579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350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2917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cks_Header_PPT_SellSheet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36908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04800" y="670072"/>
            <a:ext cx="6553200" cy="131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fr-FR" altLang="zh-CN" sz="2200" b="1" dirty="0" smtClean="0">
                <a:solidFill>
                  <a:srgbClr val="083163"/>
                </a:solidFill>
              </a:rPr>
              <a:t>TWT001EU</a:t>
            </a:r>
            <a:br>
              <a:rPr lang="fr-FR" altLang="zh-CN" sz="2200" b="1" dirty="0" smtClean="0">
                <a:solidFill>
                  <a:srgbClr val="083163"/>
                </a:solidFill>
              </a:rPr>
            </a:br>
            <a:r>
              <a:rPr lang="fr-FR" altLang="zh-CN" sz="2200" b="1" dirty="0" smtClean="0">
                <a:solidFill>
                  <a:srgbClr val="083163"/>
                </a:solidFill>
              </a:rPr>
              <a:t>Poisson Nettoyeur </a:t>
            </a:r>
            <a:r>
              <a:rPr lang="fr-FR" altLang="zh-CN" sz="2200" b="1" dirty="0" err="1" smtClean="0">
                <a:solidFill>
                  <a:srgbClr val="083163"/>
                </a:solidFill>
              </a:rPr>
              <a:t>Protec</a:t>
            </a:r>
            <a:endParaRPr lang="fr-FR" altLang="zh-CN" sz="2200" b="1" dirty="0" smtClean="0">
              <a:solidFill>
                <a:srgbClr val="083163"/>
              </a:solidFill>
            </a:endParaRPr>
          </a:p>
          <a:p>
            <a:pPr>
              <a:lnSpc>
                <a:spcPct val="90000"/>
              </a:lnSpc>
            </a:pPr>
            <a:r>
              <a:rPr lang="fr-FR" altLang="zh-CN" sz="2200" b="1" dirty="0" smtClean="0">
                <a:solidFill>
                  <a:srgbClr val="083163"/>
                </a:solidFill>
              </a:rPr>
              <a:t>Accessoire antibactérien pour humidificateur</a:t>
            </a:r>
            <a:br>
              <a:rPr lang="fr-FR" altLang="zh-CN" sz="2200" b="1" dirty="0" smtClean="0">
                <a:solidFill>
                  <a:srgbClr val="083163"/>
                </a:solidFill>
              </a:rPr>
            </a:br>
            <a:endParaRPr lang="fr-FR" altLang="zh-CN" sz="2200" b="1" dirty="0">
              <a:solidFill>
                <a:srgbClr val="083163"/>
              </a:solidFill>
            </a:endParaRPr>
          </a:p>
        </p:txBody>
      </p:sp>
      <p:sp>
        <p:nvSpPr>
          <p:cNvPr id="16" name="Text Box 324"/>
          <p:cNvSpPr txBox="1">
            <a:spLocks noChangeArrowheads="1"/>
          </p:cNvSpPr>
          <p:nvPr/>
        </p:nvSpPr>
        <p:spPr bwMode="auto">
          <a:xfrm>
            <a:off x="3210133" y="2286000"/>
            <a:ext cx="3647867" cy="3404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0">
              <a:defRPr/>
            </a:pPr>
            <a:r>
              <a:rPr lang="fr-FR" altLang="zh-CN" sz="1200" b="1" dirty="0"/>
              <a:t>Pourquoi utiliser le Poisson Nettoyeur </a:t>
            </a:r>
            <a:r>
              <a:rPr lang="fr-FR" altLang="zh-CN" sz="1200" b="1" dirty="0" err="1" smtClean="0"/>
              <a:t>Protec</a:t>
            </a:r>
            <a:r>
              <a:rPr lang="fr-FR" altLang="zh-CN" sz="1200" b="1" dirty="0" smtClean="0"/>
              <a:t> ?</a:t>
            </a:r>
          </a:p>
          <a:p>
            <a:pPr>
              <a:buFontTx/>
              <a:buChar char="•"/>
              <a:defRPr/>
            </a:pPr>
            <a:endParaRPr lang="fr-FR" altLang="zh-CN" sz="1100" dirty="0" smtClean="0"/>
          </a:p>
          <a:p>
            <a:pPr>
              <a:buFontTx/>
              <a:buChar char="•"/>
              <a:defRPr/>
            </a:pPr>
            <a:r>
              <a:rPr lang="fr-FR" sz="1100" dirty="0"/>
              <a:t>Empêche la croissance des bactéries, des moisissures et des algues dans l'eau et à l'intérieur du réservoir de l'humidificateur </a:t>
            </a:r>
            <a:endParaRPr lang="fr-FR" sz="1100" dirty="0" smtClean="0"/>
          </a:p>
          <a:p>
            <a:pPr>
              <a:buFontTx/>
              <a:buChar char="•"/>
              <a:defRPr/>
            </a:pPr>
            <a:endParaRPr lang="fr-FR" sz="1100" dirty="0"/>
          </a:p>
          <a:p>
            <a:pPr>
              <a:buFontTx/>
              <a:buChar char="•"/>
              <a:defRPr/>
            </a:pPr>
            <a:r>
              <a:rPr lang="fr-FR" sz="1100" dirty="0"/>
              <a:t>Nettoie en </a:t>
            </a:r>
            <a:r>
              <a:rPr lang="fr-FR" sz="1100" dirty="0" smtClean="0"/>
              <a:t>continu </a:t>
            </a:r>
            <a:r>
              <a:rPr lang="fr-FR" sz="1100" dirty="0"/>
              <a:t>pendant 30 jours! </a:t>
            </a:r>
          </a:p>
          <a:p>
            <a:pPr>
              <a:buFontTx/>
              <a:buChar char="•"/>
              <a:defRPr/>
            </a:pPr>
            <a:endParaRPr lang="fr-FR" sz="1100" dirty="0" smtClean="0"/>
          </a:p>
          <a:p>
            <a:pPr>
              <a:buFontTx/>
              <a:buChar char="•"/>
              <a:defRPr/>
            </a:pPr>
            <a:r>
              <a:rPr lang="fr-FR" sz="1100" dirty="0" smtClean="0"/>
              <a:t>Ne </a:t>
            </a:r>
            <a:r>
              <a:rPr lang="fr-FR" sz="1100" dirty="0"/>
              <a:t>contient pas de produits chimiques nocifs </a:t>
            </a:r>
          </a:p>
          <a:p>
            <a:pPr>
              <a:buFontTx/>
              <a:buChar char="•"/>
              <a:defRPr/>
            </a:pPr>
            <a:endParaRPr lang="fr-FR" sz="1100" dirty="0" smtClean="0"/>
          </a:p>
          <a:p>
            <a:pPr>
              <a:buFontTx/>
              <a:buChar char="•"/>
              <a:defRPr/>
            </a:pPr>
            <a:r>
              <a:rPr lang="fr-FR" sz="1100" dirty="0" smtClean="0"/>
              <a:t>Une forme déco, rigolote et très pratique à utiliser</a:t>
            </a:r>
          </a:p>
          <a:p>
            <a:pPr>
              <a:buFontTx/>
              <a:buChar char="•"/>
              <a:defRPr/>
            </a:pPr>
            <a:endParaRPr lang="fr-FR" sz="1100" dirty="0" smtClean="0"/>
          </a:p>
          <a:p>
            <a:pPr marL="0" indent="0">
              <a:defRPr/>
            </a:pPr>
            <a:r>
              <a:rPr lang="fr-FR" sz="1100" u="sng" dirty="0" smtClean="0"/>
              <a:t>Gardez votre humidificateur propre plus longtemps </a:t>
            </a:r>
            <a:r>
              <a:rPr lang="fr-FR" sz="1100" u="sng" dirty="0"/>
              <a:t>! </a:t>
            </a:r>
            <a:endParaRPr lang="fr-FR" sz="1100" u="sng" dirty="0" smtClean="0"/>
          </a:p>
          <a:p>
            <a:pPr marL="0" indent="0">
              <a:defRPr/>
            </a:pPr>
            <a:endParaRPr lang="fr-FR" sz="1100" dirty="0" smtClean="0"/>
          </a:p>
          <a:p>
            <a:pPr marL="0" indent="0">
              <a:defRPr/>
            </a:pPr>
            <a:r>
              <a:rPr lang="fr-FR" sz="1100" dirty="0" smtClean="0"/>
              <a:t>Il </a:t>
            </a:r>
            <a:r>
              <a:rPr lang="fr-FR" sz="1100" dirty="0"/>
              <a:t>suffit de </a:t>
            </a:r>
            <a:r>
              <a:rPr lang="fr-FR" sz="1100" dirty="0" smtClean="0"/>
              <a:t>le déposer simplement dans </a:t>
            </a:r>
            <a:r>
              <a:rPr lang="fr-FR" sz="1100" dirty="0"/>
              <a:t>le réservoir de l'humidificateur ! </a:t>
            </a:r>
            <a:endParaRPr lang="fr-FR" sz="1100" dirty="0" smtClean="0"/>
          </a:p>
          <a:p>
            <a:pPr marL="0" indent="0">
              <a:defRPr/>
            </a:pPr>
            <a:endParaRPr lang="fr-FR" sz="1100" dirty="0" smtClean="0"/>
          </a:p>
          <a:p>
            <a:pPr marL="0" indent="0">
              <a:defRPr/>
            </a:pPr>
            <a:r>
              <a:rPr lang="fr-FR" sz="1100" dirty="0" smtClean="0"/>
              <a:t>1 seule solution </a:t>
            </a:r>
            <a:r>
              <a:rPr lang="fr-FR" sz="1100" dirty="0"/>
              <a:t>pour tous: </a:t>
            </a:r>
            <a:r>
              <a:rPr lang="fr-FR" sz="1100" dirty="0" smtClean="0"/>
              <a:t>compatible avec les humidificateurs </a:t>
            </a:r>
            <a:r>
              <a:rPr lang="fr-FR" sz="1100" dirty="0"/>
              <a:t>Vicks </a:t>
            </a:r>
            <a:r>
              <a:rPr lang="fr-FR" sz="1100" dirty="0" smtClean="0"/>
              <a:t>mais aussi des autres marques</a:t>
            </a:r>
            <a:endParaRPr lang="fr-FR" altLang="zh-CN" sz="1100" dirty="0" smtClean="0"/>
          </a:p>
          <a:p>
            <a:pPr marL="0" indent="0">
              <a:defRPr/>
            </a:pPr>
            <a:endParaRPr lang="fr-FR" altLang="zh-CN" sz="1100" dirty="0" smtClean="0"/>
          </a:p>
          <a:p>
            <a:pPr>
              <a:buFontTx/>
              <a:buChar char="•"/>
              <a:defRPr/>
            </a:pPr>
            <a:endParaRPr lang="fr-FR" altLang="zh-CN" sz="1200" dirty="0" smtClean="0"/>
          </a:p>
        </p:txBody>
      </p:sp>
      <p:sp>
        <p:nvSpPr>
          <p:cNvPr id="17" name="Rectangle 349"/>
          <p:cNvSpPr>
            <a:spLocks noChangeArrowheads="1"/>
          </p:cNvSpPr>
          <p:nvPr/>
        </p:nvSpPr>
        <p:spPr bwMode="auto">
          <a:xfrm>
            <a:off x="301626" y="1675611"/>
            <a:ext cx="6350000" cy="65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551" tIns="49775" rIns="99551" bIns="49775">
            <a:spAutoFit/>
          </a:bodyPr>
          <a:lstStyle>
            <a:lvl1pPr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fr-FR" altLang="zh-CN" sz="1800" b="1" dirty="0" smtClean="0">
                <a:solidFill>
                  <a:srgbClr val="27A686"/>
                </a:solidFill>
                <a:latin typeface="Arial" pitchFamily="34" charset="0"/>
              </a:rPr>
              <a:t>Une solution efficace pour un nettoyage en continu de votre humidificateur</a:t>
            </a:r>
          </a:p>
        </p:txBody>
      </p:sp>
      <p:graphicFrame>
        <p:nvGraphicFramePr>
          <p:cNvPr id="18" name="Group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926844"/>
              </p:ext>
            </p:extLst>
          </p:nvPr>
        </p:nvGraphicFramePr>
        <p:xfrm>
          <a:off x="76200" y="6975700"/>
          <a:ext cx="2448272" cy="339080"/>
        </p:xfrm>
        <a:graphic>
          <a:graphicData uri="http://schemas.openxmlformats.org/drawingml/2006/table">
            <a:tbl>
              <a:tblPr/>
              <a:tblGrid>
                <a:gridCol w="1512168"/>
                <a:gridCol w="936104"/>
              </a:tblGrid>
              <a:tr h="339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96" charset="-128"/>
                        </a:rPr>
                        <a:t>Informations techniques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96" charset="-128"/>
                      </a:endParaRPr>
                    </a:p>
                  </a:txBody>
                  <a:tcPr marT="0" marB="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96" charset="-128"/>
                        </a:rPr>
                        <a:t>TWT001EU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114214"/>
              </p:ext>
            </p:extLst>
          </p:nvPr>
        </p:nvGraphicFramePr>
        <p:xfrm>
          <a:off x="152400" y="7239000"/>
          <a:ext cx="5078890" cy="2297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770"/>
                <a:gridCol w="741680"/>
                <a:gridCol w="1040130"/>
                <a:gridCol w="1103630"/>
                <a:gridCol w="1122680"/>
              </a:tblGrid>
              <a:tr h="230072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en-US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96" charset="-128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DE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96" charset="-128"/>
                          <a:cs typeface="+mn-cs"/>
                        </a:rPr>
                        <a:t>Unité (uvc)</a:t>
                      </a:r>
                      <a:endParaRPr kumimoji="0" lang="en-US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96" charset="-128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96" charset="-128"/>
                        </a:rPr>
                        <a:t>Barquette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96" charset="-128"/>
                      </a:endParaRPr>
                    </a:p>
                  </a:txBody>
                  <a:tcPr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96" charset="-128"/>
                        </a:rPr>
                        <a:t>Master box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96" charset="-128"/>
                      </a:endParaRPr>
                    </a:p>
                  </a:txBody>
                  <a:tcPr marT="0" marB="0" anchor="ctr" horzOverflow="overflow"/>
                </a:tc>
              </a:tr>
              <a:tr h="2712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96" charset="-128"/>
                        </a:rPr>
                        <a:t>EAN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96" charset="-128"/>
                      </a:endParaRPr>
                    </a:p>
                  </a:txBody>
                  <a:tcPr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96" charset="-128"/>
                      </a:endParaRPr>
                    </a:p>
                  </a:txBody>
                  <a:tcPr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96" charset="-128"/>
                        </a:rPr>
                        <a:t>4022167121011</a:t>
                      </a:r>
                    </a:p>
                  </a:txBody>
                  <a:tcPr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96" charset="-128"/>
                        </a:rPr>
                        <a:t>14022167121018</a:t>
                      </a:r>
                    </a:p>
                  </a:txBody>
                  <a:tcPr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dirty="0" smtClean="0"/>
                        <a:t>24022167121015</a:t>
                      </a:r>
                    </a:p>
                  </a:txBody>
                  <a:tcPr marT="0" marB="0" anchor="ctr" horzOverflow="overflow"/>
                </a:tc>
              </a:tr>
              <a:tr h="3348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96" charset="-128"/>
                        </a:rPr>
                        <a:t>Quantités en uvc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96" charset="-128"/>
                      </a:endParaRPr>
                    </a:p>
                  </a:txBody>
                  <a:tcPr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96" charset="-128"/>
                      </a:endParaRPr>
                    </a:p>
                  </a:txBody>
                  <a:tcPr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96" charset="-128"/>
                        </a:rPr>
                        <a:t>1</a:t>
                      </a:r>
                    </a:p>
                  </a:txBody>
                  <a:tcPr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900" dirty="0" smtClean="0"/>
                        <a:t>12</a:t>
                      </a:r>
                      <a:endParaRPr lang="en-US" sz="900" dirty="0"/>
                    </a:p>
                  </a:txBody>
                  <a:tcPr anchor="ctr"/>
                </a:tc>
              </a:tr>
              <a:tr h="3616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96" charset="-128"/>
                        </a:rPr>
                        <a:t>Dimensions (cm)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96" charset="-128"/>
                      </a:endParaRPr>
                    </a:p>
                  </a:txBody>
                  <a:tcPr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900" dirty="0" smtClean="0"/>
                        <a:t>L x l x H 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96" charset="-128"/>
                      </a:endParaRPr>
                    </a:p>
                  </a:txBody>
                  <a:tcPr marT="0" marB="0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9955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3.8 x 7.4 x17.8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altLang="en-US" sz="900" dirty="0" smtClean="0"/>
                        <a:t>13.0 x 7.9 x18.5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955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en-US" sz="900" dirty="0" smtClean="0"/>
                        <a:t>24.9 x 13.5 x 20.6</a:t>
                      </a:r>
                      <a:endParaRPr kumimoji="0" lang="en-US" altLang="zh-CN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anchor="ctr"/>
                </a:tc>
              </a:tr>
              <a:tr h="2714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96" charset="-128"/>
                        </a:rPr>
                        <a:t>Poids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96" charset="-128"/>
                      </a:endParaRPr>
                    </a:p>
                  </a:txBody>
                  <a:tcPr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96" charset="-128"/>
                        </a:rPr>
                        <a:t>Kg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96" charset="-128"/>
                      </a:endParaRPr>
                    </a:p>
                  </a:txBody>
                  <a:tcPr marT="0" marB="0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9955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0.023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9955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dirty="0" smtClean="0"/>
                        <a:t>0.136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zh-CN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pitchFamily="34" charset="-128"/>
                          <a:cs typeface="+mn-cs"/>
                        </a:rPr>
                        <a:t>0.523</a:t>
                      </a:r>
                      <a:endParaRPr kumimoji="0" lang="en-US" altLang="zh-CN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anchor="ctr"/>
                </a:tc>
              </a:tr>
              <a:tr h="331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96" charset="-128"/>
                        </a:rPr>
                        <a:t>Total </a:t>
                      </a: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96" charset="-128"/>
                        </a:rPr>
                        <a:t>Unités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96" charset="-128"/>
                        </a:rPr>
                        <a:t> par Palette</a:t>
                      </a:r>
                    </a:p>
                  </a:txBody>
                  <a:tcPr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96" charset="-128"/>
                        </a:rPr>
                        <a:t>2304</a:t>
                      </a:r>
                    </a:p>
                  </a:txBody>
                  <a:tcPr marT="0" marB="0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9955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9955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9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anchor="ctr"/>
                </a:tc>
              </a:tr>
              <a:tr h="4969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96" charset="-128"/>
                        </a:rPr>
                        <a:t>Nombre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96" charset="-128"/>
                        </a:rPr>
                        <a:t> de master box par palette</a:t>
                      </a:r>
                    </a:p>
                  </a:txBody>
                  <a:tcPr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96" charset="-128"/>
                        </a:rPr>
                        <a:t>24</a:t>
                      </a:r>
                    </a:p>
                  </a:txBody>
                  <a:tcPr marT="0" marB="0" anchor="ctr" horzOverflow="overflow"/>
                </a:tc>
                <a:tc>
                  <a:txBody>
                    <a:bodyPr/>
                    <a:lstStyle/>
                    <a:p>
                      <a:pPr marL="0" marR="0" indent="0" algn="l" defTabSz="9955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Nombre</a:t>
                      </a: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couches par palette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9955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dirty="0" smtClean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1" name="Text Box 90"/>
          <p:cNvSpPr txBox="1">
            <a:spLocks noChangeArrowheads="1"/>
          </p:cNvSpPr>
          <p:nvPr/>
        </p:nvSpPr>
        <p:spPr bwMode="auto">
          <a:xfrm>
            <a:off x="5257800" y="8353425"/>
            <a:ext cx="1524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fr-FR" altLang="en-US" sz="600" dirty="0" err="1" smtClean="0"/>
              <a:t>Specifications</a:t>
            </a:r>
            <a:r>
              <a:rPr lang="fr-FR" altLang="en-US" sz="600" dirty="0" smtClean="0"/>
              <a:t> are </a:t>
            </a:r>
            <a:r>
              <a:rPr lang="fr-FR" altLang="en-US" sz="600" dirty="0" err="1" smtClean="0"/>
              <a:t>subject</a:t>
            </a:r>
            <a:r>
              <a:rPr lang="fr-FR" altLang="en-US" sz="600" dirty="0" smtClean="0"/>
              <a:t> to change </a:t>
            </a:r>
            <a:r>
              <a:rPr lang="fr-FR" altLang="en-US" sz="600" dirty="0" err="1" smtClean="0"/>
              <a:t>without</a:t>
            </a:r>
            <a:r>
              <a:rPr lang="fr-FR" altLang="en-US" sz="600" dirty="0" smtClean="0"/>
              <a:t> notice</a:t>
            </a:r>
            <a:endParaRPr lang="fr-FR" altLang="en-US" sz="600" dirty="0"/>
          </a:p>
        </p:txBody>
      </p:sp>
      <p:sp>
        <p:nvSpPr>
          <p:cNvPr id="23" name="TextBox 27"/>
          <p:cNvSpPr txBox="1">
            <a:spLocks noChangeArrowheads="1"/>
          </p:cNvSpPr>
          <p:nvPr/>
        </p:nvSpPr>
        <p:spPr bwMode="auto">
          <a:xfrm>
            <a:off x="3886200" y="6714028"/>
            <a:ext cx="13837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fr-FR" altLang="en-US" sz="800" dirty="0" smtClean="0">
                <a:solidFill>
                  <a:srgbClr val="083163"/>
                </a:solidFill>
                <a:ea typeface="ＭＳ Ｐゴシック" pitchFamily="-96" charset="-128"/>
              </a:rPr>
              <a:t>Vicks</a:t>
            </a:r>
            <a:r>
              <a:rPr lang="fr-FR" altLang="en-US" sz="800" baseline="30000" dirty="0" smtClean="0">
                <a:solidFill>
                  <a:srgbClr val="083163"/>
                </a:solidFill>
                <a:ea typeface="ＭＳ Ｐゴシック" pitchFamily="-96" charset="-128"/>
              </a:rPr>
              <a:t>®</a:t>
            </a:r>
            <a:r>
              <a:rPr lang="fr-FR" altLang="en-US" sz="800" dirty="0" smtClean="0">
                <a:solidFill>
                  <a:srgbClr val="083163"/>
                </a:solidFill>
                <a:ea typeface="ＭＳ Ｐゴシック" pitchFamily="-96" charset="-128"/>
              </a:rPr>
              <a:t> Mini</a:t>
            </a:r>
            <a:br>
              <a:rPr lang="fr-FR" altLang="en-US" sz="800" dirty="0" smtClean="0">
                <a:solidFill>
                  <a:srgbClr val="083163"/>
                </a:solidFill>
                <a:ea typeface="ＭＳ Ｐゴシック" pitchFamily="-96" charset="-128"/>
              </a:rPr>
            </a:br>
            <a:r>
              <a:rPr lang="fr-FR" altLang="en-US" sz="800" dirty="0" err="1" smtClean="0">
                <a:solidFill>
                  <a:srgbClr val="083163"/>
                </a:solidFill>
                <a:ea typeface="ＭＳ Ｐゴシック" pitchFamily="-96" charset="-128"/>
              </a:rPr>
              <a:t>CoolMist</a:t>
            </a:r>
            <a:r>
              <a:rPr lang="fr-FR" altLang="en-US" sz="800" dirty="0" smtClean="0">
                <a:solidFill>
                  <a:srgbClr val="083163"/>
                </a:solidFill>
                <a:ea typeface="ＭＳ Ｐゴシック" pitchFamily="-96" charset="-128"/>
              </a:rPr>
              <a:t> Humidifier</a:t>
            </a:r>
          </a:p>
          <a:p>
            <a:pPr algn="ctr"/>
            <a:r>
              <a:rPr lang="fr-FR" altLang="en-US" sz="800" dirty="0" smtClean="0">
                <a:solidFill>
                  <a:srgbClr val="083163"/>
                </a:solidFill>
                <a:ea typeface="ＭＳ Ｐゴシック" pitchFamily="-96" charset="-128"/>
              </a:rPr>
              <a:t>VUL520E</a:t>
            </a:r>
            <a:endParaRPr lang="fr-FR" altLang="en-US" sz="800" dirty="0">
              <a:solidFill>
                <a:srgbClr val="083163"/>
              </a:solidFill>
              <a:ea typeface="ＭＳ Ｐゴシック" pitchFamily="-96" charset="-128"/>
            </a:endParaRPr>
          </a:p>
        </p:txBody>
      </p:sp>
      <p:pic>
        <p:nvPicPr>
          <p:cNvPr id="1026" name="Picture 2" descr="P:\_Creative\Product Shots\VUL575E SweetDreams\VUL575E_Product_Image_72dpi_RG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645743"/>
            <a:ext cx="821587" cy="112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27"/>
          <p:cNvSpPr txBox="1">
            <a:spLocks noChangeArrowheads="1"/>
          </p:cNvSpPr>
          <p:nvPr/>
        </p:nvSpPr>
        <p:spPr bwMode="auto">
          <a:xfrm>
            <a:off x="2438400" y="6714028"/>
            <a:ext cx="129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fr-FR" altLang="en-US" sz="800" dirty="0" smtClean="0">
                <a:solidFill>
                  <a:srgbClr val="083163"/>
                </a:solidFill>
                <a:ea typeface="ＭＳ Ｐゴシック" pitchFamily="-96" charset="-128"/>
              </a:rPr>
              <a:t>Vicks</a:t>
            </a:r>
            <a:r>
              <a:rPr lang="fr-FR" altLang="en-US" sz="800" baseline="30000" dirty="0" smtClean="0">
                <a:solidFill>
                  <a:srgbClr val="083163"/>
                </a:solidFill>
                <a:ea typeface="ＭＳ Ｐゴシック" pitchFamily="-96" charset="-128"/>
              </a:rPr>
              <a:t>®</a:t>
            </a:r>
            <a:r>
              <a:rPr lang="fr-FR" altLang="en-US" sz="800" dirty="0" smtClean="0">
                <a:solidFill>
                  <a:srgbClr val="083163"/>
                </a:solidFill>
                <a:ea typeface="ＭＳ Ｐゴシック" pitchFamily="-96" charset="-128"/>
              </a:rPr>
              <a:t> </a:t>
            </a:r>
            <a:r>
              <a:rPr lang="fr-FR" altLang="en-US" sz="800" dirty="0" err="1" smtClean="0">
                <a:solidFill>
                  <a:srgbClr val="083163"/>
                </a:solidFill>
                <a:ea typeface="ＭＳ Ｐゴシック" pitchFamily="-96" charset="-128"/>
              </a:rPr>
              <a:t>SweetDreams</a:t>
            </a:r>
            <a:r>
              <a:rPr lang="fr-FR" altLang="en-US" sz="800" dirty="0" smtClean="0">
                <a:solidFill>
                  <a:srgbClr val="083163"/>
                </a:solidFill>
                <a:ea typeface="ＭＳ Ｐゴシック" pitchFamily="-96" charset="-128"/>
              </a:rPr>
              <a:t> Cool </a:t>
            </a:r>
            <a:r>
              <a:rPr lang="fr-FR" altLang="en-US" sz="800" dirty="0" err="1" smtClean="0">
                <a:solidFill>
                  <a:srgbClr val="083163"/>
                </a:solidFill>
                <a:ea typeface="ＭＳ Ｐゴシック" pitchFamily="-96" charset="-128"/>
              </a:rPr>
              <a:t>Mist</a:t>
            </a:r>
            <a:r>
              <a:rPr lang="fr-FR" altLang="en-US" sz="800" dirty="0" smtClean="0">
                <a:solidFill>
                  <a:srgbClr val="083163"/>
                </a:solidFill>
                <a:ea typeface="ＭＳ Ｐゴシック" pitchFamily="-96" charset="-128"/>
              </a:rPr>
              <a:t> Humidifier</a:t>
            </a:r>
          </a:p>
          <a:p>
            <a:pPr algn="ctr"/>
            <a:r>
              <a:rPr lang="fr-FR" altLang="en-US" sz="800" dirty="0" smtClean="0">
                <a:solidFill>
                  <a:srgbClr val="083163"/>
                </a:solidFill>
                <a:ea typeface="ＭＳ Ｐゴシック" pitchFamily="-96" charset="-128"/>
              </a:rPr>
              <a:t>VUL575E</a:t>
            </a:r>
            <a:endParaRPr lang="fr-FR" altLang="en-US" sz="800" dirty="0">
              <a:solidFill>
                <a:srgbClr val="083163"/>
              </a:solidFill>
              <a:ea typeface="ＭＳ Ｐゴシック" pitchFamily="-96" charset="-128"/>
            </a:endParaRPr>
          </a:p>
        </p:txBody>
      </p:sp>
      <p:pic>
        <p:nvPicPr>
          <p:cNvPr id="4" name="Picture 2" descr="X:\Marketing\Steven\Sell Sheets\TWT001EU\TWT001EU_Blister_Card_3D_72dpi_RGB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5" t="3014" r="20874" b="2462"/>
          <a:stretch/>
        </p:blipFill>
        <p:spPr bwMode="auto">
          <a:xfrm>
            <a:off x="381000" y="2395112"/>
            <a:ext cx="1278306" cy="311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X:\Marketing\Steven\Sell Sheets\TWT001EU\TWT001EU_Product_72dpi_RG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9051" flipH="1">
            <a:off x="1663342" y="2508657"/>
            <a:ext cx="1141072" cy="78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X:\Marketing\Steven\Sell Sheets\TWT001EU\TWT001EU_VUL520E_Product_72dpi_RG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800" y="3829668"/>
            <a:ext cx="1029987" cy="119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 flipV="1">
            <a:off x="1905000" y="3220068"/>
            <a:ext cx="91440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 rot="20491407">
            <a:off x="2262599" y="3284753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/>
              <a:t>6cm</a:t>
            </a:r>
            <a:endParaRPr lang="fr-FR" sz="1050" dirty="0"/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2667000" y="2458068"/>
            <a:ext cx="222781" cy="685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 rot="15028583">
            <a:off x="2645834" y="2635148"/>
            <a:ext cx="4395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/>
              <a:t>4cm</a:t>
            </a:r>
            <a:endParaRPr lang="fr-FR" sz="1050" dirty="0"/>
          </a:p>
        </p:txBody>
      </p:sp>
      <p:pic>
        <p:nvPicPr>
          <p:cNvPr id="12" name="Picture 2" descr="P:\_Creative\Product Shots\VUL520E Mini Cool Mist\VUL520E_Product_72dpi_RG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410200"/>
            <a:ext cx="1207068" cy="132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rved Left Arrow 12"/>
          <p:cNvSpPr/>
          <p:nvPr/>
        </p:nvSpPr>
        <p:spPr bwMode="auto">
          <a:xfrm rot="20137897" flipH="1">
            <a:off x="1788574" y="3617925"/>
            <a:ext cx="329194" cy="984181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" y="9471025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 smtClean="0"/>
              <a:t>VICKS </a:t>
            </a:r>
            <a:r>
              <a:rPr lang="fr-FR" sz="600" dirty="0" err="1" smtClean="0"/>
              <a:t>is</a:t>
            </a:r>
            <a:r>
              <a:rPr lang="fr-FR" sz="600" dirty="0" smtClean="0"/>
              <a:t> a </a:t>
            </a:r>
            <a:r>
              <a:rPr lang="fr-FR" sz="600" dirty="0" err="1" smtClean="0"/>
              <a:t>registered</a:t>
            </a:r>
            <a:r>
              <a:rPr lang="fr-FR" sz="600" dirty="0" smtClean="0"/>
              <a:t> </a:t>
            </a:r>
            <a:r>
              <a:rPr lang="fr-FR" sz="600" dirty="0" err="1" smtClean="0"/>
              <a:t>trademark</a:t>
            </a:r>
            <a:r>
              <a:rPr lang="fr-FR" sz="600" dirty="0" smtClean="0"/>
              <a:t> of the Procter &amp; </a:t>
            </a:r>
            <a:r>
              <a:rPr lang="fr-FR" sz="600" dirty="0" err="1" smtClean="0"/>
              <a:t>Gamble</a:t>
            </a:r>
            <a:r>
              <a:rPr lang="fr-FR" sz="600" dirty="0" smtClean="0"/>
              <a:t> </a:t>
            </a:r>
            <a:r>
              <a:rPr lang="fr-FR" sz="600" dirty="0" err="1" smtClean="0"/>
              <a:t>Company</a:t>
            </a:r>
            <a:r>
              <a:rPr lang="fr-FR" sz="600" dirty="0" smtClean="0"/>
              <a:t> </a:t>
            </a:r>
          </a:p>
          <a:p>
            <a:r>
              <a:rPr lang="fr-FR" sz="600" dirty="0" err="1" smtClean="0"/>
              <a:t>Manufactured</a:t>
            </a:r>
            <a:r>
              <a:rPr lang="fr-FR" sz="600" dirty="0" smtClean="0"/>
              <a:t> by </a:t>
            </a:r>
            <a:r>
              <a:rPr lang="fr-FR" sz="600" dirty="0" err="1" smtClean="0"/>
              <a:t>Kaz</a:t>
            </a:r>
            <a:r>
              <a:rPr lang="fr-FR" sz="600" dirty="0" smtClean="0"/>
              <a:t> Europe </a:t>
            </a:r>
            <a:r>
              <a:rPr lang="fr-FR" sz="600" dirty="0" err="1" smtClean="0"/>
              <a:t>Sàrl</a:t>
            </a:r>
            <a:r>
              <a:rPr lang="fr-FR" sz="600" dirty="0" smtClean="0"/>
              <a:t> </a:t>
            </a:r>
            <a:r>
              <a:rPr lang="fr-FR" sz="600" dirty="0" err="1" smtClean="0"/>
              <a:t>under</a:t>
            </a:r>
            <a:r>
              <a:rPr lang="fr-FR" sz="600" dirty="0" smtClean="0"/>
              <a:t> </a:t>
            </a:r>
            <a:r>
              <a:rPr lang="fr-FR" sz="600" dirty="0" err="1" smtClean="0"/>
              <a:t>license</a:t>
            </a:r>
            <a:r>
              <a:rPr lang="fr-FR" sz="600" dirty="0" smtClean="0"/>
              <a:t> </a:t>
            </a:r>
            <a:r>
              <a:rPr lang="fr-FR" sz="600" dirty="0" err="1" smtClean="0"/>
              <a:t>from</a:t>
            </a:r>
            <a:r>
              <a:rPr lang="fr-FR" sz="600" dirty="0" smtClean="0"/>
              <a:t> the Procter &amp; </a:t>
            </a:r>
            <a:r>
              <a:rPr lang="fr-FR" sz="600" dirty="0" err="1" smtClean="0"/>
              <a:t>Gamble</a:t>
            </a:r>
            <a:r>
              <a:rPr lang="fr-FR" sz="600" dirty="0" smtClean="0"/>
              <a:t> </a:t>
            </a:r>
            <a:r>
              <a:rPr lang="fr-FR" sz="600" dirty="0" err="1" smtClean="0"/>
              <a:t>Company</a:t>
            </a:r>
            <a:r>
              <a:rPr lang="fr-FR" sz="600" dirty="0" smtClean="0"/>
              <a:t>, Cincinnati, Ohio, USA </a:t>
            </a:r>
          </a:p>
          <a:p>
            <a:r>
              <a:rPr lang="fr-FR" sz="600" dirty="0" smtClean="0"/>
              <a:t>© 2016 </a:t>
            </a:r>
            <a:r>
              <a:rPr lang="fr-FR" sz="600" dirty="0" err="1" smtClean="0"/>
              <a:t>Kaz</a:t>
            </a:r>
            <a:r>
              <a:rPr lang="fr-FR" sz="600" dirty="0" smtClean="0"/>
              <a:t> Europe </a:t>
            </a:r>
            <a:r>
              <a:rPr lang="fr-FR" sz="600" dirty="0" err="1" smtClean="0"/>
              <a:t>Sàrl</a:t>
            </a:r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5528846"/>
            <a:ext cx="2867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PVC </a:t>
            </a:r>
            <a:r>
              <a:rPr lang="fr-FR" sz="1600" dirty="0" err="1" smtClean="0"/>
              <a:t>reco</a:t>
            </a:r>
            <a:r>
              <a:rPr lang="fr-FR" sz="1600" dirty="0" smtClean="0"/>
              <a:t> = 8.90€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381000" y="6138446"/>
            <a:ext cx="2867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u="sng" dirty="0" smtClean="0"/>
              <a:t>Idéal pour :</a:t>
            </a:r>
            <a:endParaRPr lang="en-US" sz="1400" u="sng" dirty="0"/>
          </a:p>
        </p:txBody>
      </p:sp>
      <p:sp>
        <p:nvSpPr>
          <p:cNvPr id="30" name="TextBox 27"/>
          <p:cNvSpPr txBox="1">
            <a:spLocks noChangeArrowheads="1"/>
          </p:cNvSpPr>
          <p:nvPr/>
        </p:nvSpPr>
        <p:spPr bwMode="auto">
          <a:xfrm>
            <a:off x="5334000" y="6701135"/>
            <a:ext cx="13837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fr-FR" altLang="en-US" sz="800" dirty="0" smtClean="0">
                <a:solidFill>
                  <a:srgbClr val="083163"/>
                </a:solidFill>
                <a:ea typeface="ＭＳ Ｐゴシック" pitchFamily="-96" charset="-128"/>
              </a:rPr>
              <a:t>Vicks</a:t>
            </a:r>
            <a:r>
              <a:rPr lang="fr-FR" altLang="en-US" sz="800" baseline="30000" dirty="0" smtClean="0">
                <a:solidFill>
                  <a:srgbClr val="083163"/>
                </a:solidFill>
                <a:ea typeface="ＭＳ Ｐゴシック" pitchFamily="-96" charset="-128"/>
              </a:rPr>
              <a:t>®</a:t>
            </a:r>
            <a:r>
              <a:rPr lang="fr-FR" altLang="en-US" sz="800" dirty="0" smtClean="0">
                <a:solidFill>
                  <a:srgbClr val="083163"/>
                </a:solidFill>
                <a:ea typeface="ＭＳ Ｐゴシック" pitchFamily="-96" charset="-128"/>
              </a:rPr>
              <a:t> Mini</a:t>
            </a:r>
            <a:br>
              <a:rPr lang="fr-FR" altLang="en-US" sz="800" dirty="0" smtClean="0">
                <a:solidFill>
                  <a:srgbClr val="083163"/>
                </a:solidFill>
                <a:ea typeface="ＭＳ Ｐゴシック" pitchFamily="-96" charset="-128"/>
              </a:rPr>
            </a:br>
            <a:r>
              <a:rPr lang="fr-FR" altLang="en-US" sz="800" dirty="0" err="1" smtClean="0">
                <a:solidFill>
                  <a:srgbClr val="083163"/>
                </a:solidFill>
                <a:ea typeface="ＭＳ Ｐゴシック" pitchFamily="-96" charset="-128"/>
              </a:rPr>
              <a:t>CoolMist</a:t>
            </a:r>
            <a:r>
              <a:rPr lang="fr-FR" altLang="en-US" sz="800" dirty="0" smtClean="0">
                <a:solidFill>
                  <a:srgbClr val="083163"/>
                </a:solidFill>
                <a:ea typeface="ＭＳ Ｐゴシック" pitchFamily="-96" charset="-128"/>
              </a:rPr>
              <a:t> Humidifier</a:t>
            </a:r>
          </a:p>
          <a:p>
            <a:pPr algn="ctr"/>
            <a:r>
              <a:rPr lang="fr-FR" altLang="en-US" sz="800" dirty="0" smtClean="0">
                <a:solidFill>
                  <a:srgbClr val="083163"/>
                </a:solidFill>
                <a:ea typeface="ＭＳ Ｐゴシック" pitchFamily="-96" charset="-128"/>
              </a:rPr>
              <a:t>VH5000</a:t>
            </a:r>
            <a:endParaRPr lang="fr-FR" altLang="en-US" sz="800" dirty="0">
              <a:solidFill>
                <a:srgbClr val="083163"/>
              </a:solidFill>
              <a:ea typeface="ＭＳ Ｐゴシック" pitchFamily="-96" charset="-128"/>
            </a:endParaRPr>
          </a:p>
        </p:txBody>
      </p:sp>
      <p:pic>
        <p:nvPicPr>
          <p:cNvPr id="31" name="Picture 48" descr="VH500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" t="3101" r="13576"/>
          <a:stretch>
            <a:fillRect/>
          </a:stretch>
        </p:blipFill>
        <p:spPr bwMode="auto">
          <a:xfrm>
            <a:off x="5562600" y="5731669"/>
            <a:ext cx="880069" cy="973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284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cks_Eu_SellSheet_Template_2015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Vicks_Eu_SellSheet_Template_2015</Template>
  <TotalTime>335</TotalTime>
  <Words>228</Words>
  <Application>Microsoft Office PowerPoint</Application>
  <PresentationFormat>A4 Paper (210x297 mm)</PresentationFormat>
  <Paragraphs>61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Vicks_Eu_SellSheet_Template_2015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Charriere, Julien</dc:creator>
  <cp:lastModifiedBy>Dominique Dejoux</cp:lastModifiedBy>
  <cp:revision>37</cp:revision>
  <cp:lastPrinted>2016-05-18T09:02:21Z</cp:lastPrinted>
  <dcterms:created xsi:type="dcterms:W3CDTF">2015-03-02T10:31:05Z</dcterms:created>
  <dcterms:modified xsi:type="dcterms:W3CDTF">2016-07-27T08:32:03Z</dcterms:modified>
</cp:coreProperties>
</file>