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Lst>
  <p:sldSz cx="12192000" cy="6858000"/>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2D9767-29F0-4B69-AFCA-0C01735584A9}">
          <p14:sldIdLst/>
        </p14:section>
        <p14:section name="Untitled Section" id="{01BE3EA3-C209-45EE-A4F1-F8D157E7BF76}">
          <p14:sldIdLst>
            <p14:sldId id="260"/>
            <p14:sldId id="26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ud Boxstart" initials="RB" lastIdx="6" clrIdx="0">
    <p:extLst>
      <p:ext uri="{19B8F6BF-5375-455C-9EA6-DF929625EA0E}">
        <p15:presenceInfo xmlns:p15="http://schemas.microsoft.com/office/powerpoint/2012/main" userId="S-1-5-21-340243097-561393351-3269448765-172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DD3E-872C-47F9-8730-9D548FB9D4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3AE7D5-ECF1-44AE-B8A9-3FA9B68EBF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3BA9E1-E89B-4999-9AC4-A42C334DF731}"/>
              </a:ext>
            </a:extLst>
          </p:cNvPr>
          <p:cNvSpPr>
            <a:spLocks noGrp="1"/>
          </p:cNvSpPr>
          <p:nvPr>
            <p:ph type="dt" sz="half" idx="10"/>
          </p:nvPr>
        </p:nvSpPr>
        <p:spPr/>
        <p:txBody>
          <a:bodyPr/>
          <a:lstStyle/>
          <a:p>
            <a:fld id="{29A4D488-1D54-400F-8B9A-4E4878E784DE}" type="datetimeFigureOut">
              <a:rPr lang="en-US" smtClean="0"/>
              <a:t>17/07/2018</a:t>
            </a:fld>
            <a:endParaRPr lang="en-US"/>
          </a:p>
        </p:txBody>
      </p:sp>
      <p:sp>
        <p:nvSpPr>
          <p:cNvPr id="5" name="Footer Placeholder 4">
            <a:extLst>
              <a:ext uri="{FF2B5EF4-FFF2-40B4-BE49-F238E27FC236}">
                <a16:creationId xmlns:a16="http://schemas.microsoft.com/office/drawing/2014/main" id="{964DC7B6-245A-4A76-8588-BF13A5289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F975A-F6E6-41BB-92A1-FC3B6E26F8F6}"/>
              </a:ext>
            </a:extLst>
          </p:cNvPr>
          <p:cNvSpPr>
            <a:spLocks noGrp="1"/>
          </p:cNvSpPr>
          <p:nvPr>
            <p:ph type="sldNum" sz="quarter" idx="12"/>
          </p:nvPr>
        </p:nvSpPr>
        <p:spPr/>
        <p:txBody>
          <a:bodyPr/>
          <a:lstStyle/>
          <a:p>
            <a:fld id="{57BBA3F2-DE4B-45FC-8A5A-EEA02B3631FB}" type="slidenum">
              <a:rPr lang="en-US" smtClean="0"/>
              <a:t>‹#›</a:t>
            </a:fld>
            <a:endParaRPr lang="en-US"/>
          </a:p>
        </p:txBody>
      </p:sp>
    </p:spTree>
    <p:extLst>
      <p:ext uri="{BB962C8B-B14F-4D97-AF65-F5344CB8AC3E}">
        <p14:creationId xmlns:p14="http://schemas.microsoft.com/office/powerpoint/2010/main" val="50238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98DF-A813-43C8-A0CF-DDBDE8E1EF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189F69-A8F8-4F76-BD9E-8D7C3121BA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9E1E9-B95D-421E-8215-136A495571CF}"/>
              </a:ext>
            </a:extLst>
          </p:cNvPr>
          <p:cNvSpPr>
            <a:spLocks noGrp="1"/>
          </p:cNvSpPr>
          <p:nvPr>
            <p:ph type="dt" sz="half" idx="10"/>
          </p:nvPr>
        </p:nvSpPr>
        <p:spPr/>
        <p:txBody>
          <a:bodyPr/>
          <a:lstStyle/>
          <a:p>
            <a:fld id="{29A4D488-1D54-400F-8B9A-4E4878E784DE}" type="datetimeFigureOut">
              <a:rPr lang="en-US" smtClean="0"/>
              <a:t>17/07/2018</a:t>
            </a:fld>
            <a:endParaRPr lang="en-US"/>
          </a:p>
        </p:txBody>
      </p:sp>
      <p:sp>
        <p:nvSpPr>
          <p:cNvPr id="5" name="Footer Placeholder 4">
            <a:extLst>
              <a:ext uri="{FF2B5EF4-FFF2-40B4-BE49-F238E27FC236}">
                <a16:creationId xmlns:a16="http://schemas.microsoft.com/office/drawing/2014/main" id="{9236E2EC-32D0-45D2-8612-2527F27A8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BC1BEC-817E-4E08-96F2-590575F35111}"/>
              </a:ext>
            </a:extLst>
          </p:cNvPr>
          <p:cNvSpPr>
            <a:spLocks noGrp="1"/>
          </p:cNvSpPr>
          <p:nvPr>
            <p:ph type="sldNum" sz="quarter" idx="12"/>
          </p:nvPr>
        </p:nvSpPr>
        <p:spPr/>
        <p:txBody>
          <a:bodyPr/>
          <a:lstStyle/>
          <a:p>
            <a:fld id="{57BBA3F2-DE4B-45FC-8A5A-EEA02B3631FB}" type="slidenum">
              <a:rPr lang="en-US" smtClean="0"/>
              <a:t>‹#›</a:t>
            </a:fld>
            <a:endParaRPr lang="en-US"/>
          </a:p>
        </p:txBody>
      </p:sp>
    </p:spTree>
    <p:extLst>
      <p:ext uri="{BB962C8B-B14F-4D97-AF65-F5344CB8AC3E}">
        <p14:creationId xmlns:p14="http://schemas.microsoft.com/office/powerpoint/2010/main" val="579038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878DF7-65D8-43FC-9609-4081F8A898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4D3200-B63A-4983-9EDC-1B4B384595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56F38-CBAB-4072-A8A2-D9D28351D93E}"/>
              </a:ext>
            </a:extLst>
          </p:cNvPr>
          <p:cNvSpPr>
            <a:spLocks noGrp="1"/>
          </p:cNvSpPr>
          <p:nvPr>
            <p:ph type="dt" sz="half" idx="10"/>
          </p:nvPr>
        </p:nvSpPr>
        <p:spPr/>
        <p:txBody>
          <a:bodyPr/>
          <a:lstStyle/>
          <a:p>
            <a:fld id="{29A4D488-1D54-400F-8B9A-4E4878E784DE}" type="datetimeFigureOut">
              <a:rPr lang="en-US" smtClean="0"/>
              <a:t>17/07/2018</a:t>
            </a:fld>
            <a:endParaRPr lang="en-US"/>
          </a:p>
        </p:txBody>
      </p:sp>
      <p:sp>
        <p:nvSpPr>
          <p:cNvPr id="5" name="Footer Placeholder 4">
            <a:extLst>
              <a:ext uri="{FF2B5EF4-FFF2-40B4-BE49-F238E27FC236}">
                <a16:creationId xmlns:a16="http://schemas.microsoft.com/office/drawing/2014/main" id="{8603739D-4C84-4E87-8696-3523AD0AA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1426D-76F2-44F1-B57D-7946BF7614C4}"/>
              </a:ext>
            </a:extLst>
          </p:cNvPr>
          <p:cNvSpPr>
            <a:spLocks noGrp="1"/>
          </p:cNvSpPr>
          <p:nvPr>
            <p:ph type="sldNum" sz="quarter" idx="12"/>
          </p:nvPr>
        </p:nvSpPr>
        <p:spPr/>
        <p:txBody>
          <a:bodyPr/>
          <a:lstStyle/>
          <a:p>
            <a:fld id="{57BBA3F2-DE4B-45FC-8A5A-EEA02B3631FB}" type="slidenum">
              <a:rPr lang="en-US" smtClean="0"/>
              <a:t>‹#›</a:t>
            </a:fld>
            <a:endParaRPr lang="en-US"/>
          </a:p>
        </p:txBody>
      </p:sp>
    </p:spTree>
    <p:extLst>
      <p:ext uri="{BB962C8B-B14F-4D97-AF65-F5344CB8AC3E}">
        <p14:creationId xmlns:p14="http://schemas.microsoft.com/office/powerpoint/2010/main" val="455155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Grey">
    <p:spTree>
      <p:nvGrpSpPr>
        <p:cNvPr id="1" name=""/>
        <p:cNvGrpSpPr/>
        <p:nvPr/>
      </p:nvGrpSpPr>
      <p:grpSpPr>
        <a:xfrm>
          <a:off x="0" y="0"/>
          <a:ext cx="0" cy="0"/>
          <a:chOff x="0" y="0"/>
          <a:chExt cx="0" cy="0"/>
        </a:xfrm>
      </p:grpSpPr>
      <p:sp>
        <p:nvSpPr>
          <p:cNvPr id="11" name="Rectangle 10"/>
          <p:cNvSpPr/>
          <p:nvPr userDrawn="1"/>
        </p:nvSpPr>
        <p:spPr>
          <a:xfrm>
            <a:off x="0" y="0"/>
            <a:ext cx="12192000" cy="5937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35"/>
          </a:p>
        </p:txBody>
      </p:sp>
      <p:sp>
        <p:nvSpPr>
          <p:cNvPr id="8" name="Oval 7"/>
          <p:cNvSpPr/>
          <p:nvPr userDrawn="1"/>
        </p:nvSpPr>
        <p:spPr>
          <a:xfrm>
            <a:off x="377952" y="341376"/>
            <a:ext cx="890016" cy="890016"/>
          </a:xfrm>
          <a:prstGeom prst="ellipse">
            <a:avLst/>
          </a:prstGeom>
          <a:noFill/>
          <a:ln w="190500">
            <a:solidFill>
              <a:srgbClr val="3278BD">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27"/>
          </a:p>
        </p:txBody>
      </p:sp>
      <p:sp>
        <p:nvSpPr>
          <p:cNvPr id="9" name="Title 1"/>
          <p:cNvSpPr>
            <a:spLocks noGrp="1"/>
          </p:cNvSpPr>
          <p:nvPr>
            <p:ph type="title" hasCustomPrompt="1"/>
          </p:nvPr>
        </p:nvSpPr>
        <p:spPr>
          <a:xfrm>
            <a:off x="560833" y="560226"/>
            <a:ext cx="11274889" cy="476701"/>
          </a:xfrm>
        </p:spPr>
        <p:txBody>
          <a:bodyPr anchor="t">
            <a:noAutofit/>
          </a:bodyPr>
          <a:lstStyle>
            <a:lvl1pPr>
              <a:defRPr sz="3200" b="1" i="0" spc="267" baseline="0">
                <a:solidFill>
                  <a:srgbClr val="3278BD"/>
                </a:solidFill>
                <a:latin typeface="+mj-lt"/>
                <a:ea typeface="Avenir Heavy" charset="0"/>
                <a:cs typeface="Avenir Heavy" charset="0"/>
              </a:defRPr>
            </a:lvl1pPr>
          </a:lstStyle>
          <a:p>
            <a:r>
              <a:rPr lang="en-US"/>
              <a:t>CLICK TO EDIT MASTER TITLE STYLE</a:t>
            </a:r>
          </a:p>
        </p:txBody>
      </p:sp>
      <p:pic>
        <p:nvPicPr>
          <p:cNvPr id="10" name="Picture 9"/>
          <p:cNvPicPr>
            <a:picLocks noChangeAspect="1"/>
          </p:cNvPicPr>
          <p:nvPr userDrawn="1"/>
        </p:nvPicPr>
        <p:blipFill>
          <a:blip r:embed="rId2"/>
          <a:stretch>
            <a:fillRect/>
          </a:stretch>
        </p:blipFill>
        <p:spPr>
          <a:xfrm>
            <a:off x="334230" y="6309360"/>
            <a:ext cx="1384459" cy="274320"/>
          </a:xfrm>
          <a:prstGeom prst="rect">
            <a:avLst/>
          </a:prstGeom>
        </p:spPr>
      </p:pic>
      <p:sp>
        <p:nvSpPr>
          <p:cNvPr id="12" name="Content Placeholder 2"/>
          <p:cNvSpPr>
            <a:spLocks noGrp="1"/>
          </p:cNvSpPr>
          <p:nvPr>
            <p:ph idx="1"/>
          </p:nvPr>
        </p:nvSpPr>
        <p:spPr>
          <a:xfrm>
            <a:off x="561600" y="1451616"/>
            <a:ext cx="11359464" cy="4280763"/>
          </a:xfrm>
        </p:spPr>
        <p:txBody>
          <a:bodyPr>
            <a:noAutofit/>
          </a:bodyPr>
          <a:lstStyle>
            <a:lvl1pPr>
              <a:lnSpc>
                <a:spcPct val="80000"/>
              </a:lnSpc>
              <a:defRPr sz="2400">
                <a:solidFill>
                  <a:srgbClr val="3278BD"/>
                </a:solidFill>
              </a:defRPr>
            </a:lvl1pPr>
            <a:lvl2pPr>
              <a:lnSpc>
                <a:spcPct val="80000"/>
              </a:lnSpc>
              <a:defRPr sz="2000">
                <a:solidFill>
                  <a:srgbClr val="3278BD"/>
                </a:solidFill>
              </a:defRPr>
            </a:lvl2pPr>
            <a:lvl3pPr>
              <a:lnSpc>
                <a:spcPct val="80000"/>
              </a:lnSpc>
              <a:defRPr sz="2000">
                <a:solidFill>
                  <a:srgbClr val="3278BD"/>
                </a:solidFill>
              </a:defRPr>
            </a:lvl3pPr>
            <a:lvl4pPr>
              <a:lnSpc>
                <a:spcPct val="80000"/>
              </a:lnSpc>
              <a:defRPr sz="2000">
                <a:solidFill>
                  <a:srgbClr val="3278BD"/>
                </a:solidFill>
              </a:defRPr>
            </a:lvl4pPr>
            <a:lvl5pPr>
              <a:lnSpc>
                <a:spcPct val="80000"/>
              </a:lnSpc>
              <a:defRPr sz="2000">
                <a:solidFill>
                  <a:srgbClr val="3278B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77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7CD6D-F4C1-4E38-87F5-DD4D61A56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EBAC72-9DB8-4C89-8322-5686F2CE48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3FEB0-0232-42F6-8A83-AA7D33D65205}"/>
              </a:ext>
            </a:extLst>
          </p:cNvPr>
          <p:cNvSpPr>
            <a:spLocks noGrp="1"/>
          </p:cNvSpPr>
          <p:nvPr>
            <p:ph type="dt" sz="half" idx="10"/>
          </p:nvPr>
        </p:nvSpPr>
        <p:spPr/>
        <p:txBody>
          <a:bodyPr/>
          <a:lstStyle/>
          <a:p>
            <a:fld id="{29A4D488-1D54-400F-8B9A-4E4878E784DE}" type="datetimeFigureOut">
              <a:rPr lang="en-US" smtClean="0"/>
              <a:t>17/07/2018</a:t>
            </a:fld>
            <a:endParaRPr lang="en-US"/>
          </a:p>
        </p:txBody>
      </p:sp>
      <p:sp>
        <p:nvSpPr>
          <p:cNvPr id="5" name="Footer Placeholder 4">
            <a:extLst>
              <a:ext uri="{FF2B5EF4-FFF2-40B4-BE49-F238E27FC236}">
                <a16:creationId xmlns:a16="http://schemas.microsoft.com/office/drawing/2014/main" id="{BA107679-B2C8-41B5-8B87-5D9BA9D6B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7AEED-AD63-49F7-9638-52EB3B4C2DB5}"/>
              </a:ext>
            </a:extLst>
          </p:cNvPr>
          <p:cNvSpPr>
            <a:spLocks noGrp="1"/>
          </p:cNvSpPr>
          <p:nvPr>
            <p:ph type="sldNum" sz="quarter" idx="12"/>
          </p:nvPr>
        </p:nvSpPr>
        <p:spPr/>
        <p:txBody>
          <a:bodyPr/>
          <a:lstStyle/>
          <a:p>
            <a:fld id="{57BBA3F2-DE4B-45FC-8A5A-EEA02B3631FB}" type="slidenum">
              <a:rPr lang="en-US" smtClean="0"/>
              <a:t>‹#›</a:t>
            </a:fld>
            <a:endParaRPr lang="en-US"/>
          </a:p>
        </p:txBody>
      </p:sp>
    </p:spTree>
    <p:extLst>
      <p:ext uri="{BB962C8B-B14F-4D97-AF65-F5344CB8AC3E}">
        <p14:creationId xmlns:p14="http://schemas.microsoft.com/office/powerpoint/2010/main" val="89589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8C6C-B824-4B80-B45E-ADCEA100B0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07323-7C49-480D-A225-73506864CB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957804-409B-4DC4-B762-017DAD9AF2A8}"/>
              </a:ext>
            </a:extLst>
          </p:cNvPr>
          <p:cNvSpPr>
            <a:spLocks noGrp="1"/>
          </p:cNvSpPr>
          <p:nvPr>
            <p:ph type="dt" sz="half" idx="10"/>
          </p:nvPr>
        </p:nvSpPr>
        <p:spPr/>
        <p:txBody>
          <a:bodyPr/>
          <a:lstStyle/>
          <a:p>
            <a:fld id="{29A4D488-1D54-400F-8B9A-4E4878E784DE}" type="datetimeFigureOut">
              <a:rPr lang="en-US" smtClean="0"/>
              <a:t>17/07/2018</a:t>
            </a:fld>
            <a:endParaRPr lang="en-US"/>
          </a:p>
        </p:txBody>
      </p:sp>
      <p:sp>
        <p:nvSpPr>
          <p:cNvPr id="5" name="Footer Placeholder 4">
            <a:extLst>
              <a:ext uri="{FF2B5EF4-FFF2-40B4-BE49-F238E27FC236}">
                <a16:creationId xmlns:a16="http://schemas.microsoft.com/office/drawing/2014/main" id="{D1149E33-55C8-4144-B407-F1EECC711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ABDA0-3A60-4379-B1C9-09B38AE343E5}"/>
              </a:ext>
            </a:extLst>
          </p:cNvPr>
          <p:cNvSpPr>
            <a:spLocks noGrp="1"/>
          </p:cNvSpPr>
          <p:nvPr>
            <p:ph type="sldNum" sz="quarter" idx="12"/>
          </p:nvPr>
        </p:nvSpPr>
        <p:spPr/>
        <p:txBody>
          <a:bodyPr/>
          <a:lstStyle/>
          <a:p>
            <a:fld id="{57BBA3F2-DE4B-45FC-8A5A-EEA02B3631FB}" type="slidenum">
              <a:rPr lang="en-US" smtClean="0"/>
              <a:t>‹#›</a:t>
            </a:fld>
            <a:endParaRPr lang="en-US"/>
          </a:p>
        </p:txBody>
      </p:sp>
    </p:spTree>
    <p:extLst>
      <p:ext uri="{BB962C8B-B14F-4D97-AF65-F5344CB8AC3E}">
        <p14:creationId xmlns:p14="http://schemas.microsoft.com/office/powerpoint/2010/main" val="362001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A8A4-E28C-45B0-8690-570F25711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A8022-BCE8-4328-B5E6-6F83B5EE8F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21C5FD-1049-434B-ACAC-40F8ED486E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9A850D-7097-4F51-9942-0B6E771AAB43}"/>
              </a:ext>
            </a:extLst>
          </p:cNvPr>
          <p:cNvSpPr>
            <a:spLocks noGrp="1"/>
          </p:cNvSpPr>
          <p:nvPr>
            <p:ph type="dt" sz="half" idx="10"/>
          </p:nvPr>
        </p:nvSpPr>
        <p:spPr/>
        <p:txBody>
          <a:bodyPr/>
          <a:lstStyle/>
          <a:p>
            <a:fld id="{29A4D488-1D54-400F-8B9A-4E4878E784DE}" type="datetimeFigureOut">
              <a:rPr lang="en-US" smtClean="0"/>
              <a:t>17/07/2018</a:t>
            </a:fld>
            <a:endParaRPr lang="en-US"/>
          </a:p>
        </p:txBody>
      </p:sp>
      <p:sp>
        <p:nvSpPr>
          <p:cNvPr id="6" name="Footer Placeholder 5">
            <a:extLst>
              <a:ext uri="{FF2B5EF4-FFF2-40B4-BE49-F238E27FC236}">
                <a16:creationId xmlns:a16="http://schemas.microsoft.com/office/drawing/2014/main" id="{571B7716-A836-4EAE-9984-38EC41DEE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46596-38D2-48C3-A44B-30CDF6519C82}"/>
              </a:ext>
            </a:extLst>
          </p:cNvPr>
          <p:cNvSpPr>
            <a:spLocks noGrp="1"/>
          </p:cNvSpPr>
          <p:nvPr>
            <p:ph type="sldNum" sz="quarter" idx="12"/>
          </p:nvPr>
        </p:nvSpPr>
        <p:spPr/>
        <p:txBody>
          <a:bodyPr/>
          <a:lstStyle/>
          <a:p>
            <a:fld id="{57BBA3F2-DE4B-45FC-8A5A-EEA02B3631FB}" type="slidenum">
              <a:rPr lang="en-US" smtClean="0"/>
              <a:t>‹#›</a:t>
            </a:fld>
            <a:endParaRPr lang="en-US"/>
          </a:p>
        </p:txBody>
      </p:sp>
    </p:spTree>
    <p:extLst>
      <p:ext uri="{BB962C8B-B14F-4D97-AF65-F5344CB8AC3E}">
        <p14:creationId xmlns:p14="http://schemas.microsoft.com/office/powerpoint/2010/main" val="136900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1145-A198-43F5-9179-84AAC7E09F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1F867A-D05A-4C49-AECD-5EC5E47597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0D5C9E-069D-479D-B7E1-5B0D96807C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7E256E-4326-4476-BBEB-13FBEE52A4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79444A-A9AC-4D2E-A122-E65540CD6B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6AF99C-529B-4CF1-9949-1FFB70D2731A}"/>
              </a:ext>
            </a:extLst>
          </p:cNvPr>
          <p:cNvSpPr>
            <a:spLocks noGrp="1"/>
          </p:cNvSpPr>
          <p:nvPr>
            <p:ph type="dt" sz="half" idx="10"/>
          </p:nvPr>
        </p:nvSpPr>
        <p:spPr/>
        <p:txBody>
          <a:bodyPr/>
          <a:lstStyle/>
          <a:p>
            <a:fld id="{29A4D488-1D54-400F-8B9A-4E4878E784DE}" type="datetimeFigureOut">
              <a:rPr lang="en-US" smtClean="0"/>
              <a:t>17/07/2018</a:t>
            </a:fld>
            <a:endParaRPr lang="en-US"/>
          </a:p>
        </p:txBody>
      </p:sp>
      <p:sp>
        <p:nvSpPr>
          <p:cNvPr id="8" name="Footer Placeholder 7">
            <a:extLst>
              <a:ext uri="{FF2B5EF4-FFF2-40B4-BE49-F238E27FC236}">
                <a16:creationId xmlns:a16="http://schemas.microsoft.com/office/drawing/2014/main" id="{8EC388C5-9309-4367-81D2-72F153F941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FDA403-F54D-4D5A-8D72-F0900B164526}"/>
              </a:ext>
            </a:extLst>
          </p:cNvPr>
          <p:cNvSpPr>
            <a:spLocks noGrp="1"/>
          </p:cNvSpPr>
          <p:nvPr>
            <p:ph type="sldNum" sz="quarter" idx="12"/>
          </p:nvPr>
        </p:nvSpPr>
        <p:spPr/>
        <p:txBody>
          <a:bodyPr/>
          <a:lstStyle/>
          <a:p>
            <a:fld id="{57BBA3F2-DE4B-45FC-8A5A-EEA02B3631FB}" type="slidenum">
              <a:rPr lang="en-US" smtClean="0"/>
              <a:t>‹#›</a:t>
            </a:fld>
            <a:endParaRPr lang="en-US"/>
          </a:p>
        </p:txBody>
      </p:sp>
    </p:spTree>
    <p:extLst>
      <p:ext uri="{BB962C8B-B14F-4D97-AF65-F5344CB8AC3E}">
        <p14:creationId xmlns:p14="http://schemas.microsoft.com/office/powerpoint/2010/main" val="288351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BA24-37F2-44AA-98BE-7D05BA6BDF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1331B0-EB7A-4ECE-975C-636219213677}"/>
              </a:ext>
            </a:extLst>
          </p:cNvPr>
          <p:cNvSpPr>
            <a:spLocks noGrp="1"/>
          </p:cNvSpPr>
          <p:nvPr>
            <p:ph type="dt" sz="half" idx="10"/>
          </p:nvPr>
        </p:nvSpPr>
        <p:spPr/>
        <p:txBody>
          <a:bodyPr/>
          <a:lstStyle/>
          <a:p>
            <a:fld id="{29A4D488-1D54-400F-8B9A-4E4878E784DE}" type="datetimeFigureOut">
              <a:rPr lang="en-US" smtClean="0"/>
              <a:t>17/07/2018</a:t>
            </a:fld>
            <a:endParaRPr lang="en-US"/>
          </a:p>
        </p:txBody>
      </p:sp>
      <p:sp>
        <p:nvSpPr>
          <p:cNvPr id="4" name="Footer Placeholder 3">
            <a:extLst>
              <a:ext uri="{FF2B5EF4-FFF2-40B4-BE49-F238E27FC236}">
                <a16:creationId xmlns:a16="http://schemas.microsoft.com/office/drawing/2014/main" id="{2A016610-0C0D-469B-85D0-B1FA3BF676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16D374-25CD-4EBD-B297-0CFB524B0227}"/>
              </a:ext>
            </a:extLst>
          </p:cNvPr>
          <p:cNvSpPr>
            <a:spLocks noGrp="1"/>
          </p:cNvSpPr>
          <p:nvPr>
            <p:ph type="sldNum" sz="quarter" idx="12"/>
          </p:nvPr>
        </p:nvSpPr>
        <p:spPr/>
        <p:txBody>
          <a:bodyPr/>
          <a:lstStyle/>
          <a:p>
            <a:fld id="{57BBA3F2-DE4B-45FC-8A5A-EEA02B3631FB}" type="slidenum">
              <a:rPr lang="en-US" smtClean="0"/>
              <a:t>‹#›</a:t>
            </a:fld>
            <a:endParaRPr lang="en-US"/>
          </a:p>
        </p:txBody>
      </p:sp>
    </p:spTree>
    <p:extLst>
      <p:ext uri="{BB962C8B-B14F-4D97-AF65-F5344CB8AC3E}">
        <p14:creationId xmlns:p14="http://schemas.microsoft.com/office/powerpoint/2010/main" val="253437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559F5C-C7C6-48A5-A095-8C4834AB48C4}"/>
              </a:ext>
            </a:extLst>
          </p:cNvPr>
          <p:cNvSpPr>
            <a:spLocks noGrp="1"/>
          </p:cNvSpPr>
          <p:nvPr>
            <p:ph type="dt" sz="half" idx="10"/>
          </p:nvPr>
        </p:nvSpPr>
        <p:spPr/>
        <p:txBody>
          <a:bodyPr/>
          <a:lstStyle/>
          <a:p>
            <a:fld id="{29A4D488-1D54-400F-8B9A-4E4878E784DE}" type="datetimeFigureOut">
              <a:rPr lang="en-US" smtClean="0"/>
              <a:t>17/07/2018</a:t>
            </a:fld>
            <a:endParaRPr lang="en-US"/>
          </a:p>
        </p:txBody>
      </p:sp>
      <p:sp>
        <p:nvSpPr>
          <p:cNvPr id="3" name="Footer Placeholder 2">
            <a:extLst>
              <a:ext uri="{FF2B5EF4-FFF2-40B4-BE49-F238E27FC236}">
                <a16:creationId xmlns:a16="http://schemas.microsoft.com/office/drawing/2014/main" id="{D4BABC1E-064D-4154-9BCA-9028B5F49E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E78D5B-B07F-4C73-9559-AA24C0A1F9C4}"/>
              </a:ext>
            </a:extLst>
          </p:cNvPr>
          <p:cNvSpPr>
            <a:spLocks noGrp="1"/>
          </p:cNvSpPr>
          <p:nvPr>
            <p:ph type="sldNum" sz="quarter" idx="12"/>
          </p:nvPr>
        </p:nvSpPr>
        <p:spPr/>
        <p:txBody>
          <a:bodyPr/>
          <a:lstStyle/>
          <a:p>
            <a:fld id="{57BBA3F2-DE4B-45FC-8A5A-EEA02B3631FB}" type="slidenum">
              <a:rPr lang="en-US" smtClean="0"/>
              <a:t>‹#›</a:t>
            </a:fld>
            <a:endParaRPr lang="en-US"/>
          </a:p>
        </p:txBody>
      </p:sp>
    </p:spTree>
    <p:extLst>
      <p:ext uri="{BB962C8B-B14F-4D97-AF65-F5344CB8AC3E}">
        <p14:creationId xmlns:p14="http://schemas.microsoft.com/office/powerpoint/2010/main" val="209672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9798-088A-48D2-A20B-579AC8F434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387A49-EEEA-4FAC-A620-C3F7CABCE6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03A2C-1BBD-414A-AFFE-1FBBE787B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AB5387-458A-43DE-A5C8-1FFF5B127AF3}"/>
              </a:ext>
            </a:extLst>
          </p:cNvPr>
          <p:cNvSpPr>
            <a:spLocks noGrp="1"/>
          </p:cNvSpPr>
          <p:nvPr>
            <p:ph type="dt" sz="half" idx="10"/>
          </p:nvPr>
        </p:nvSpPr>
        <p:spPr/>
        <p:txBody>
          <a:bodyPr/>
          <a:lstStyle/>
          <a:p>
            <a:fld id="{29A4D488-1D54-400F-8B9A-4E4878E784DE}" type="datetimeFigureOut">
              <a:rPr lang="en-US" smtClean="0"/>
              <a:t>17/07/2018</a:t>
            </a:fld>
            <a:endParaRPr lang="en-US"/>
          </a:p>
        </p:txBody>
      </p:sp>
      <p:sp>
        <p:nvSpPr>
          <p:cNvPr id="6" name="Footer Placeholder 5">
            <a:extLst>
              <a:ext uri="{FF2B5EF4-FFF2-40B4-BE49-F238E27FC236}">
                <a16:creationId xmlns:a16="http://schemas.microsoft.com/office/drawing/2014/main" id="{F50F4609-D5AC-4691-855C-E3B36AE67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BFA0D-DAFA-4071-A65F-E7F86F527ABB}"/>
              </a:ext>
            </a:extLst>
          </p:cNvPr>
          <p:cNvSpPr>
            <a:spLocks noGrp="1"/>
          </p:cNvSpPr>
          <p:nvPr>
            <p:ph type="sldNum" sz="quarter" idx="12"/>
          </p:nvPr>
        </p:nvSpPr>
        <p:spPr/>
        <p:txBody>
          <a:bodyPr/>
          <a:lstStyle/>
          <a:p>
            <a:fld id="{57BBA3F2-DE4B-45FC-8A5A-EEA02B3631FB}" type="slidenum">
              <a:rPr lang="en-US" smtClean="0"/>
              <a:t>‹#›</a:t>
            </a:fld>
            <a:endParaRPr lang="en-US"/>
          </a:p>
        </p:txBody>
      </p:sp>
    </p:spTree>
    <p:extLst>
      <p:ext uri="{BB962C8B-B14F-4D97-AF65-F5344CB8AC3E}">
        <p14:creationId xmlns:p14="http://schemas.microsoft.com/office/powerpoint/2010/main" val="123224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7C29-2E0E-4B94-A9B5-75F2B265E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4D076C-55BF-4605-A0E9-09029D5746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722D41-3A3E-4702-AE67-A6F34BBAE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549FA7-7716-4FC3-8363-FE1B1FEE352A}"/>
              </a:ext>
            </a:extLst>
          </p:cNvPr>
          <p:cNvSpPr>
            <a:spLocks noGrp="1"/>
          </p:cNvSpPr>
          <p:nvPr>
            <p:ph type="dt" sz="half" idx="10"/>
          </p:nvPr>
        </p:nvSpPr>
        <p:spPr/>
        <p:txBody>
          <a:bodyPr/>
          <a:lstStyle/>
          <a:p>
            <a:fld id="{29A4D488-1D54-400F-8B9A-4E4878E784DE}" type="datetimeFigureOut">
              <a:rPr lang="en-US" smtClean="0"/>
              <a:t>17/07/2018</a:t>
            </a:fld>
            <a:endParaRPr lang="en-US"/>
          </a:p>
        </p:txBody>
      </p:sp>
      <p:sp>
        <p:nvSpPr>
          <p:cNvPr id="6" name="Footer Placeholder 5">
            <a:extLst>
              <a:ext uri="{FF2B5EF4-FFF2-40B4-BE49-F238E27FC236}">
                <a16:creationId xmlns:a16="http://schemas.microsoft.com/office/drawing/2014/main" id="{373AD9DA-5F9B-481F-AEE8-42D8144F9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CE939C-9DC2-4C0A-B215-86BFD987C46A}"/>
              </a:ext>
            </a:extLst>
          </p:cNvPr>
          <p:cNvSpPr>
            <a:spLocks noGrp="1"/>
          </p:cNvSpPr>
          <p:nvPr>
            <p:ph type="sldNum" sz="quarter" idx="12"/>
          </p:nvPr>
        </p:nvSpPr>
        <p:spPr/>
        <p:txBody>
          <a:bodyPr/>
          <a:lstStyle/>
          <a:p>
            <a:fld id="{57BBA3F2-DE4B-45FC-8A5A-EEA02B3631FB}" type="slidenum">
              <a:rPr lang="en-US" smtClean="0"/>
              <a:t>‹#›</a:t>
            </a:fld>
            <a:endParaRPr lang="en-US"/>
          </a:p>
        </p:txBody>
      </p:sp>
    </p:spTree>
    <p:extLst>
      <p:ext uri="{BB962C8B-B14F-4D97-AF65-F5344CB8AC3E}">
        <p14:creationId xmlns:p14="http://schemas.microsoft.com/office/powerpoint/2010/main" val="125457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026BD-88C8-40EA-B2C7-5C4D37C6A3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8A1B6F-868A-4DE6-B447-5E2729A75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F2BC4-7F2A-405C-A6D4-F2B9878598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4D488-1D54-400F-8B9A-4E4878E784DE}" type="datetimeFigureOut">
              <a:rPr lang="en-US" smtClean="0"/>
              <a:t>17/07/2018</a:t>
            </a:fld>
            <a:endParaRPr lang="en-US"/>
          </a:p>
        </p:txBody>
      </p:sp>
      <p:sp>
        <p:nvSpPr>
          <p:cNvPr id="5" name="Footer Placeholder 4">
            <a:extLst>
              <a:ext uri="{FF2B5EF4-FFF2-40B4-BE49-F238E27FC236}">
                <a16:creationId xmlns:a16="http://schemas.microsoft.com/office/drawing/2014/main" id="{609A304A-0008-4944-A9AF-463BBC2629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5997D6-CE67-403E-BC5E-CDBF41CA59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BA3F2-DE4B-45FC-8A5A-EEA02B3631FB}" type="slidenum">
              <a:rPr lang="en-US" smtClean="0"/>
              <a:t>‹#›</a:t>
            </a:fld>
            <a:endParaRPr lang="en-US"/>
          </a:p>
        </p:txBody>
      </p:sp>
    </p:spTree>
    <p:extLst>
      <p:ext uri="{BB962C8B-B14F-4D97-AF65-F5344CB8AC3E}">
        <p14:creationId xmlns:p14="http://schemas.microsoft.com/office/powerpoint/2010/main" val="672438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EA065-38EE-4B5F-8520-6EC82E4BB0E0}"/>
              </a:ext>
            </a:extLst>
          </p:cNvPr>
          <p:cNvSpPr>
            <a:spLocks noGrp="1"/>
          </p:cNvSpPr>
          <p:nvPr>
            <p:ph type="title"/>
          </p:nvPr>
        </p:nvSpPr>
        <p:spPr/>
        <p:txBody>
          <a:bodyPr/>
          <a:lstStyle/>
          <a:p>
            <a:r>
              <a:rPr lang="en-US" dirty="0" err="1"/>
              <a:t>HeatTens</a:t>
            </a:r>
            <a:r>
              <a:rPr lang="en-US" dirty="0"/>
              <a:t> (online) marketing text – 1</a:t>
            </a:r>
            <a:br>
              <a:rPr lang="en-US" dirty="0"/>
            </a:br>
            <a:r>
              <a:rPr lang="en-US" sz="1400" dirty="0"/>
              <a:t>PM-00047-01-18-OHE </a:t>
            </a:r>
            <a:endParaRPr lang="en-US" dirty="0"/>
          </a:p>
        </p:txBody>
      </p:sp>
      <p:sp>
        <p:nvSpPr>
          <p:cNvPr id="4" name="Rectangle 3">
            <a:extLst>
              <a:ext uri="{FF2B5EF4-FFF2-40B4-BE49-F238E27FC236}">
                <a16:creationId xmlns:a16="http://schemas.microsoft.com/office/drawing/2014/main" id="{902EFB3B-9117-426F-BE94-D29FFF5470CF}"/>
              </a:ext>
            </a:extLst>
          </p:cNvPr>
          <p:cNvSpPr/>
          <p:nvPr/>
        </p:nvSpPr>
        <p:spPr>
          <a:xfrm>
            <a:off x="2495263" y="2999316"/>
            <a:ext cx="1763979" cy="2970044"/>
          </a:xfrm>
          <a:prstGeom prst="rect">
            <a:avLst/>
          </a:prstGeom>
        </p:spPr>
        <p:txBody>
          <a:bodyPr wrap="square">
            <a:spAutoFit/>
          </a:bodyPr>
          <a:lstStyle/>
          <a:p>
            <a:r>
              <a:rPr lang="en-US" sz="1100" b="1" dirty="0">
                <a:solidFill>
                  <a:schemeClr val="tx2"/>
                </a:solidFill>
              </a:rPr>
              <a:t>Dual Therapy for muscle and joint pain</a:t>
            </a:r>
          </a:p>
          <a:p>
            <a:endParaRPr lang="en-US" sz="1100" dirty="0">
              <a:solidFill>
                <a:schemeClr val="tx2"/>
              </a:solidFill>
            </a:endParaRPr>
          </a:p>
          <a:p>
            <a:r>
              <a:rPr lang="en-US" sz="1100" dirty="0">
                <a:solidFill>
                  <a:schemeClr val="tx2"/>
                </a:solidFill>
              </a:rPr>
              <a:t>OMRON </a:t>
            </a:r>
            <a:r>
              <a:rPr lang="en-US" sz="1100" dirty="0" err="1">
                <a:solidFill>
                  <a:schemeClr val="tx2"/>
                </a:solidFill>
              </a:rPr>
              <a:t>HeatTens</a:t>
            </a:r>
            <a:r>
              <a:rPr lang="en-US" sz="1100" dirty="0">
                <a:solidFill>
                  <a:schemeClr val="tx2"/>
                </a:solidFill>
              </a:rPr>
              <a:t> combines soothing heat and TENS technology.</a:t>
            </a:r>
          </a:p>
          <a:p>
            <a:r>
              <a:rPr lang="en-US" sz="1100" dirty="0">
                <a:solidFill>
                  <a:schemeClr val="tx2"/>
                </a:solidFill>
              </a:rPr>
              <a:t>The heat increases metabolic activity, relaxes the muscles and soothes pain.</a:t>
            </a:r>
          </a:p>
          <a:p>
            <a:r>
              <a:rPr lang="en-US" sz="1100" dirty="0">
                <a:solidFill>
                  <a:schemeClr val="tx2"/>
                </a:solidFill>
              </a:rPr>
              <a:t>The TENS treatment uses electrical pulses to stimulate your body’s own natural pain relieving mechanisms.</a:t>
            </a:r>
          </a:p>
          <a:p>
            <a:endParaRPr lang="en-US" sz="1100" dirty="0">
              <a:solidFill>
                <a:schemeClr val="tx2"/>
              </a:solidFill>
            </a:endParaRPr>
          </a:p>
          <a:p>
            <a:pPr>
              <a:buFont typeface="Arial" panose="020B0604020202020204" pitchFamily="34" charset="0"/>
              <a:buChar char="•"/>
            </a:pPr>
            <a:endParaRPr lang="en-US" sz="1100" dirty="0">
              <a:solidFill>
                <a:schemeClr val="tx2"/>
              </a:solidFill>
            </a:endParaRPr>
          </a:p>
        </p:txBody>
      </p:sp>
      <p:sp>
        <p:nvSpPr>
          <p:cNvPr id="5" name="Rectangle 4">
            <a:extLst>
              <a:ext uri="{FF2B5EF4-FFF2-40B4-BE49-F238E27FC236}">
                <a16:creationId xmlns:a16="http://schemas.microsoft.com/office/drawing/2014/main" id="{2A4C668D-A8B3-4D46-884D-BB0BBF40F901}"/>
              </a:ext>
            </a:extLst>
          </p:cNvPr>
          <p:cNvSpPr/>
          <p:nvPr/>
        </p:nvSpPr>
        <p:spPr>
          <a:xfrm>
            <a:off x="4416089" y="2999316"/>
            <a:ext cx="1869049" cy="2123658"/>
          </a:xfrm>
          <a:prstGeom prst="rect">
            <a:avLst/>
          </a:prstGeom>
        </p:spPr>
        <p:txBody>
          <a:bodyPr wrap="square">
            <a:spAutoFit/>
          </a:bodyPr>
          <a:lstStyle/>
          <a:p>
            <a:r>
              <a:rPr lang="en-US" sz="1100" b="1" dirty="0">
                <a:solidFill>
                  <a:schemeClr val="tx2"/>
                </a:solidFill>
              </a:rPr>
              <a:t>Simple steps to </a:t>
            </a:r>
            <a:r>
              <a:rPr lang="en-US" sz="1100" b="1" dirty="0" err="1">
                <a:solidFill>
                  <a:schemeClr val="tx2"/>
                </a:solidFill>
              </a:rPr>
              <a:t>customise</a:t>
            </a:r>
            <a:r>
              <a:rPr lang="en-US" sz="1100" b="1" dirty="0">
                <a:solidFill>
                  <a:schemeClr val="tx2"/>
                </a:solidFill>
              </a:rPr>
              <a:t> the treatment</a:t>
            </a:r>
            <a:endParaRPr lang="en-US" sz="1100" dirty="0">
              <a:solidFill>
                <a:schemeClr val="tx2"/>
              </a:solidFill>
            </a:endParaRPr>
          </a:p>
          <a:p>
            <a:endParaRPr lang="en-US" sz="1100" dirty="0">
              <a:solidFill>
                <a:schemeClr val="tx2"/>
              </a:solidFill>
            </a:endParaRPr>
          </a:p>
          <a:p>
            <a:r>
              <a:rPr lang="en-US" sz="1100" dirty="0">
                <a:solidFill>
                  <a:schemeClr val="tx2"/>
                </a:solidFill>
              </a:rPr>
              <a:t>Step 1: Select your main therapy (2 combinations of HEAT and TENS treatment and 1 option without heat)</a:t>
            </a:r>
          </a:p>
          <a:p>
            <a:r>
              <a:rPr lang="en-US" sz="1100" dirty="0">
                <a:solidFill>
                  <a:schemeClr val="tx2"/>
                </a:solidFill>
              </a:rPr>
              <a:t>Step 2: Choose between 2 heat intensities. </a:t>
            </a:r>
          </a:p>
          <a:p>
            <a:r>
              <a:rPr lang="en-US" sz="1100" dirty="0">
                <a:solidFill>
                  <a:schemeClr val="tx2"/>
                </a:solidFill>
              </a:rPr>
              <a:t>Step 3. Choose the part of your body for a targeted treatment.</a:t>
            </a:r>
          </a:p>
        </p:txBody>
      </p:sp>
      <p:sp>
        <p:nvSpPr>
          <p:cNvPr id="9" name="Rectangle 8">
            <a:extLst>
              <a:ext uri="{FF2B5EF4-FFF2-40B4-BE49-F238E27FC236}">
                <a16:creationId xmlns:a16="http://schemas.microsoft.com/office/drawing/2014/main" id="{C04CBEEE-025D-404A-BE38-FA105E2944B0}"/>
              </a:ext>
            </a:extLst>
          </p:cNvPr>
          <p:cNvSpPr/>
          <p:nvPr/>
        </p:nvSpPr>
        <p:spPr>
          <a:xfrm>
            <a:off x="632562" y="2999316"/>
            <a:ext cx="1705854" cy="2123658"/>
          </a:xfrm>
          <a:prstGeom prst="rect">
            <a:avLst/>
          </a:prstGeom>
        </p:spPr>
        <p:txBody>
          <a:bodyPr wrap="square">
            <a:spAutoFit/>
          </a:bodyPr>
          <a:lstStyle/>
          <a:p>
            <a:r>
              <a:rPr lang="en-US" sz="1100" b="1" dirty="0">
                <a:solidFill>
                  <a:schemeClr val="tx2"/>
                </a:solidFill>
              </a:rPr>
              <a:t>Drug-free pain relief</a:t>
            </a:r>
          </a:p>
          <a:p>
            <a:endParaRPr lang="en-US" sz="1100" b="1" dirty="0">
              <a:solidFill>
                <a:schemeClr val="tx2"/>
              </a:solidFill>
            </a:endParaRPr>
          </a:p>
          <a:p>
            <a:r>
              <a:rPr lang="en-US" sz="1100" dirty="0">
                <a:solidFill>
                  <a:schemeClr val="tx2"/>
                </a:solidFill>
              </a:rPr>
              <a:t>OMRON </a:t>
            </a:r>
            <a:r>
              <a:rPr lang="en-US" sz="1100" dirty="0" err="1">
                <a:solidFill>
                  <a:schemeClr val="tx2"/>
                </a:solidFill>
              </a:rPr>
              <a:t>HeatTens</a:t>
            </a:r>
            <a:r>
              <a:rPr lang="en-US" sz="1100" dirty="0">
                <a:solidFill>
                  <a:schemeClr val="tx2"/>
                </a:solidFill>
              </a:rPr>
              <a:t> relieves pain, is 100% drug-free and safe to use at home. </a:t>
            </a:r>
          </a:p>
          <a:p>
            <a:r>
              <a:rPr lang="en-US" sz="1100" dirty="0" err="1">
                <a:solidFill>
                  <a:schemeClr val="tx2"/>
                </a:solidFill>
              </a:rPr>
              <a:t>HeatTens</a:t>
            </a:r>
            <a:r>
              <a:rPr lang="en-US" sz="1100" dirty="0">
                <a:solidFill>
                  <a:schemeClr val="tx2"/>
                </a:solidFill>
              </a:rPr>
              <a:t> is a certified medical device. It fulfills the strict safety and performance requirements for medical devices for home use.</a:t>
            </a:r>
          </a:p>
          <a:p>
            <a:endParaRPr lang="en-US" sz="1100" dirty="0">
              <a:solidFill>
                <a:schemeClr val="tx2"/>
              </a:solidFill>
            </a:endParaRPr>
          </a:p>
        </p:txBody>
      </p:sp>
      <p:pic>
        <p:nvPicPr>
          <p:cNvPr id="7" name="Picture 6">
            <a:extLst>
              <a:ext uri="{FF2B5EF4-FFF2-40B4-BE49-F238E27FC236}">
                <a16:creationId xmlns:a16="http://schemas.microsoft.com/office/drawing/2014/main" id="{59738040-D689-4C7C-9B0E-19F0FD817FDA}"/>
              </a:ext>
            </a:extLst>
          </p:cNvPr>
          <p:cNvPicPr>
            <a:picLocks noChangeAspect="1"/>
          </p:cNvPicPr>
          <p:nvPr/>
        </p:nvPicPr>
        <p:blipFill rotWithShape="1">
          <a:blip r:embed="rId2"/>
          <a:srcRect l="9963" r="5823"/>
          <a:stretch/>
        </p:blipFill>
        <p:spPr>
          <a:xfrm>
            <a:off x="702632" y="1549935"/>
            <a:ext cx="1705853" cy="1350402"/>
          </a:xfrm>
          <a:prstGeom prst="rect">
            <a:avLst/>
          </a:prstGeom>
        </p:spPr>
      </p:pic>
      <p:pic>
        <p:nvPicPr>
          <p:cNvPr id="11" name="Picture 10">
            <a:extLst>
              <a:ext uri="{FF2B5EF4-FFF2-40B4-BE49-F238E27FC236}">
                <a16:creationId xmlns:a16="http://schemas.microsoft.com/office/drawing/2014/main" id="{CC010565-7F82-4BCB-A6F7-D514BD044BEF}"/>
              </a:ext>
            </a:extLst>
          </p:cNvPr>
          <p:cNvPicPr>
            <a:picLocks noChangeAspect="1"/>
          </p:cNvPicPr>
          <p:nvPr/>
        </p:nvPicPr>
        <p:blipFill rotWithShape="1">
          <a:blip r:embed="rId3"/>
          <a:srcRect r="17976"/>
          <a:stretch/>
        </p:blipFill>
        <p:spPr>
          <a:xfrm>
            <a:off x="2596341" y="1548776"/>
            <a:ext cx="1662901" cy="1351561"/>
          </a:xfrm>
          <a:prstGeom prst="rect">
            <a:avLst/>
          </a:prstGeom>
        </p:spPr>
      </p:pic>
      <p:pic>
        <p:nvPicPr>
          <p:cNvPr id="6" name="Picture 5">
            <a:extLst>
              <a:ext uri="{FF2B5EF4-FFF2-40B4-BE49-F238E27FC236}">
                <a16:creationId xmlns:a16="http://schemas.microsoft.com/office/drawing/2014/main" id="{317FC43C-A339-4C1E-9BE8-F109CDC78138}"/>
              </a:ext>
            </a:extLst>
          </p:cNvPr>
          <p:cNvPicPr>
            <a:picLocks noChangeAspect="1"/>
          </p:cNvPicPr>
          <p:nvPr/>
        </p:nvPicPr>
        <p:blipFill rotWithShape="1">
          <a:blip r:embed="rId4">
            <a:extLst>
              <a:ext uri="{28A0092B-C50C-407E-A947-70E740481C1C}">
                <a14:useLocalDpi xmlns:a14="http://schemas.microsoft.com/office/drawing/2010/main" val="0"/>
              </a:ext>
            </a:extLst>
          </a:blip>
          <a:srcRect l="29821" t="21399" r="19623" b="19506"/>
          <a:stretch/>
        </p:blipFill>
        <p:spPr>
          <a:xfrm>
            <a:off x="4378788" y="1566485"/>
            <a:ext cx="1688963" cy="1316142"/>
          </a:xfrm>
          <a:prstGeom prst="rect">
            <a:avLst/>
          </a:prstGeom>
        </p:spPr>
      </p:pic>
      <p:sp>
        <p:nvSpPr>
          <p:cNvPr id="12" name="Rectangle 11">
            <a:extLst>
              <a:ext uri="{FF2B5EF4-FFF2-40B4-BE49-F238E27FC236}">
                <a16:creationId xmlns:a16="http://schemas.microsoft.com/office/drawing/2014/main" id="{3BB44175-4E9A-42EC-99EF-2ED8F4CDD14D}"/>
              </a:ext>
            </a:extLst>
          </p:cNvPr>
          <p:cNvSpPr/>
          <p:nvPr/>
        </p:nvSpPr>
        <p:spPr>
          <a:xfrm>
            <a:off x="8040415" y="2999316"/>
            <a:ext cx="1755277" cy="2292935"/>
          </a:xfrm>
          <a:prstGeom prst="rect">
            <a:avLst/>
          </a:prstGeom>
        </p:spPr>
        <p:txBody>
          <a:bodyPr wrap="square">
            <a:spAutoFit/>
          </a:bodyPr>
          <a:lstStyle/>
          <a:p>
            <a:r>
              <a:rPr lang="en-US" sz="1100" b="1" dirty="0">
                <a:solidFill>
                  <a:schemeClr val="tx2"/>
                </a:solidFill>
              </a:rPr>
              <a:t>Recommended by our test panel</a:t>
            </a:r>
          </a:p>
          <a:p>
            <a:endParaRPr lang="en-US" sz="1100" dirty="0">
              <a:solidFill>
                <a:schemeClr val="tx2"/>
              </a:solidFill>
            </a:endParaRPr>
          </a:p>
          <a:p>
            <a:r>
              <a:rPr lang="en-US" sz="1100" dirty="0">
                <a:solidFill>
                  <a:schemeClr val="tx2"/>
                </a:solidFill>
              </a:rPr>
              <a:t>73% of users would recommend Omron </a:t>
            </a:r>
            <a:r>
              <a:rPr lang="en-US" sz="1100" dirty="0" err="1">
                <a:solidFill>
                  <a:schemeClr val="tx2"/>
                </a:solidFill>
              </a:rPr>
              <a:t>HeatTens</a:t>
            </a:r>
            <a:r>
              <a:rPr lang="en-US" sz="1100" dirty="0">
                <a:solidFill>
                  <a:schemeClr val="tx2"/>
                </a:solidFill>
              </a:rPr>
              <a:t> to others</a:t>
            </a:r>
            <a:r>
              <a:rPr lang="en-US" sz="1100" baseline="30000" dirty="0">
                <a:solidFill>
                  <a:schemeClr val="tx2"/>
                </a:solidFill>
              </a:rPr>
              <a:t>2</a:t>
            </a:r>
            <a:r>
              <a:rPr lang="en-US" sz="1100" dirty="0">
                <a:solidFill>
                  <a:schemeClr val="tx2"/>
                </a:solidFill>
              </a:rPr>
              <a:t>. </a:t>
            </a:r>
          </a:p>
          <a:p>
            <a:r>
              <a:rPr lang="en-US" sz="1100" dirty="0">
                <a:solidFill>
                  <a:schemeClr val="tx2"/>
                </a:solidFill>
              </a:rPr>
              <a:t>2 out of 3 users indicated they felt less pain after a week of usage. </a:t>
            </a:r>
          </a:p>
          <a:p>
            <a:endParaRPr lang="en-US" sz="1100" dirty="0">
              <a:solidFill>
                <a:schemeClr val="tx2"/>
              </a:solidFill>
            </a:endParaRPr>
          </a:p>
          <a:p>
            <a:endParaRPr lang="en-US" sz="1100" dirty="0">
              <a:solidFill>
                <a:schemeClr val="tx2"/>
              </a:solidFill>
            </a:endParaRPr>
          </a:p>
          <a:p>
            <a:endParaRPr lang="en-US" sz="1100" b="1" dirty="0">
              <a:solidFill>
                <a:schemeClr val="tx2"/>
              </a:solidFill>
            </a:endParaRPr>
          </a:p>
          <a:p>
            <a:endParaRPr lang="en-US" sz="1100" dirty="0">
              <a:solidFill>
                <a:schemeClr val="tx2"/>
              </a:solidFill>
            </a:endParaRPr>
          </a:p>
        </p:txBody>
      </p:sp>
      <p:sp>
        <p:nvSpPr>
          <p:cNvPr id="13" name="Rectangle 12">
            <a:extLst>
              <a:ext uri="{FF2B5EF4-FFF2-40B4-BE49-F238E27FC236}">
                <a16:creationId xmlns:a16="http://schemas.microsoft.com/office/drawing/2014/main" id="{909FF4A7-AEBE-4C60-8605-C0989FC65011}"/>
              </a:ext>
            </a:extLst>
          </p:cNvPr>
          <p:cNvSpPr/>
          <p:nvPr/>
        </p:nvSpPr>
        <p:spPr>
          <a:xfrm>
            <a:off x="9706746" y="2999502"/>
            <a:ext cx="2045324" cy="2800767"/>
          </a:xfrm>
          <a:prstGeom prst="rect">
            <a:avLst/>
          </a:prstGeom>
        </p:spPr>
        <p:txBody>
          <a:bodyPr wrap="square">
            <a:spAutoFit/>
          </a:bodyPr>
          <a:lstStyle/>
          <a:p>
            <a:r>
              <a:rPr lang="en-US" sz="1100" b="1" dirty="0">
                <a:solidFill>
                  <a:schemeClr val="tx2"/>
                </a:solidFill>
              </a:rPr>
              <a:t>Automatic programs to simplify your life</a:t>
            </a:r>
          </a:p>
          <a:p>
            <a:endParaRPr lang="en-US" sz="1100" b="1" dirty="0">
              <a:solidFill>
                <a:schemeClr val="tx2"/>
              </a:solidFill>
            </a:endParaRPr>
          </a:p>
          <a:p>
            <a:r>
              <a:rPr lang="en-US" sz="1100" dirty="0">
                <a:solidFill>
                  <a:schemeClr val="tx2"/>
                </a:solidFill>
              </a:rPr>
              <a:t>The pain reliever comes with automatic TENS programs for dedicated body zones: arms, back, legs, feet, joints, shoulders. </a:t>
            </a:r>
          </a:p>
          <a:p>
            <a:r>
              <a:rPr lang="en-US" sz="1100" dirty="0">
                <a:solidFill>
                  <a:schemeClr val="tx2"/>
                </a:solidFill>
              </a:rPr>
              <a:t>In addition it offers 3 generic massaging modes.</a:t>
            </a:r>
          </a:p>
          <a:p>
            <a:endParaRPr lang="en-US" sz="1100" dirty="0">
              <a:solidFill>
                <a:schemeClr val="tx2"/>
              </a:solidFill>
            </a:endParaRPr>
          </a:p>
          <a:p>
            <a:r>
              <a:rPr lang="en-US" sz="1100" dirty="0">
                <a:solidFill>
                  <a:schemeClr val="tx2"/>
                </a:solidFill>
              </a:rPr>
              <a:t>OMRON </a:t>
            </a:r>
            <a:r>
              <a:rPr lang="en-US" sz="1100" dirty="0" err="1">
                <a:solidFill>
                  <a:schemeClr val="tx2"/>
                </a:solidFill>
              </a:rPr>
              <a:t>HeatTens</a:t>
            </a:r>
            <a:r>
              <a:rPr lang="en-US" sz="1100" dirty="0">
                <a:solidFill>
                  <a:schemeClr val="tx2"/>
                </a:solidFill>
              </a:rPr>
              <a:t> works with gels on electrode pads. The gels last up to 30 uses and are replaceable.</a:t>
            </a:r>
          </a:p>
          <a:p>
            <a:endParaRPr lang="en-US" sz="1100" dirty="0">
              <a:solidFill>
                <a:schemeClr val="tx2"/>
              </a:solidFill>
            </a:endParaRPr>
          </a:p>
        </p:txBody>
      </p:sp>
      <p:sp>
        <p:nvSpPr>
          <p:cNvPr id="14" name="Rectangle 13">
            <a:extLst>
              <a:ext uri="{FF2B5EF4-FFF2-40B4-BE49-F238E27FC236}">
                <a16:creationId xmlns:a16="http://schemas.microsoft.com/office/drawing/2014/main" id="{6969D79E-F7C1-4B11-8603-442C5D77ED01}"/>
              </a:ext>
            </a:extLst>
          </p:cNvPr>
          <p:cNvSpPr/>
          <p:nvPr/>
        </p:nvSpPr>
        <p:spPr>
          <a:xfrm>
            <a:off x="6285138" y="2999316"/>
            <a:ext cx="1755277" cy="2631490"/>
          </a:xfrm>
          <a:prstGeom prst="rect">
            <a:avLst/>
          </a:prstGeom>
        </p:spPr>
        <p:txBody>
          <a:bodyPr wrap="square">
            <a:spAutoFit/>
          </a:bodyPr>
          <a:lstStyle/>
          <a:p>
            <a:r>
              <a:rPr lang="en-US" sz="1100" b="1" dirty="0">
                <a:solidFill>
                  <a:schemeClr val="tx2"/>
                </a:solidFill>
              </a:rPr>
              <a:t>Triple action</a:t>
            </a:r>
          </a:p>
          <a:p>
            <a:endParaRPr lang="en-US" sz="1100" dirty="0">
              <a:solidFill>
                <a:schemeClr val="tx2"/>
              </a:solidFill>
            </a:endParaRPr>
          </a:p>
          <a:p>
            <a:r>
              <a:rPr lang="en-US" sz="1100" dirty="0">
                <a:solidFill>
                  <a:schemeClr val="tx2"/>
                </a:solidFill>
              </a:rPr>
              <a:t>Triple Action TENS technology helps to block the pain message, </a:t>
            </a:r>
          </a:p>
          <a:p>
            <a:r>
              <a:rPr lang="en-US" sz="1100" dirty="0">
                <a:solidFill>
                  <a:schemeClr val="tx2"/>
                </a:solidFill>
              </a:rPr>
              <a:t>triggers the release of endorphins and improves the blood circulation. TENS (Transcutaneous Electrical Nerve Stimulation) is a clinically proven technology</a:t>
            </a:r>
            <a:r>
              <a:rPr lang="en-US" sz="1100" baseline="30000" dirty="0">
                <a:solidFill>
                  <a:schemeClr val="tx2"/>
                </a:solidFill>
              </a:rPr>
              <a:t>1</a:t>
            </a:r>
            <a:r>
              <a:rPr lang="en-US" sz="1100" dirty="0">
                <a:solidFill>
                  <a:schemeClr val="tx2"/>
                </a:solidFill>
              </a:rPr>
              <a:t> widely used by physiotherapists and pain specialists. </a:t>
            </a:r>
          </a:p>
          <a:p>
            <a:r>
              <a:rPr lang="en-US" sz="1100" dirty="0">
                <a:solidFill>
                  <a:schemeClr val="tx2"/>
                </a:solidFill>
              </a:rPr>
              <a:t> </a:t>
            </a:r>
          </a:p>
        </p:txBody>
      </p:sp>
      <p:pic>
        <p:nvPicPr>
          <p:cNvPr id="15" name="Picture 14">
            <a:extLst>
              <a:ext uri="{FF2B5EF4-FFF2-40B4-BE49-F238E27FC236}">
                <a16:creationId xmlns:a16="http://schemas.microsoft.com/office/drawing/2014/main" id="{72DAE040-65F0-45DD-974A-5A840757ADD1}"/>
              </a:ext>
            </a:extLst>
          </p:cNvPr>
          <p:cNvPicPr>
            <a:picLocks noChangeAspect="1"/>
          </p:cNvPicPr>
          <p:nvPr/>
        </p:nvPicPr>
        <p:blipFill rotWithShape="1">
          <a:blip r:embed="rId5"/>
          <a:srcRect l="9584" r="7456"/>
          <a:stretch/>
        </p:blipFill>
        <p:spPr>
          <a:xfrm>
            <a:off x="8040416" y="1545386"/>
            <a:ext cx="1664054" cy="1337241"/>
          </a:xfrm>
          <a:prstGeom prst="rect">
            <a:avLst/>
          </a:prstGeom>
        </p:spPr>
      </p:pic>
      <p:pic>
        <p:nvPicPr>
          <p:cNvPr id="16" name="Picture 15">
            <a:extLst>
              <a:ext uri="{FF2B5EF4-FFF2-40B4-BE49-F238E27FC236}">
                <a16:creationId xmlns:a16="http://schemas.microsoft.com/office/drawing/2014/main" id="{95741E73-7ABD-4E8B-96BA-97EC845A9118}"/>
              </a:ext>
            </a:extLst>
          </p:cNvPr>
          <p:cNvPicPr>
            <a:picLocks noChangeAspect="1"/>
          </p:cNvPicPr>
          <p:nvPr/>
        </p:nvPicPr>
        <p:blipFill rotWithShape="1">
          <a:blip r:embed="rId6"/>
          <a:srcRect l="7787"/>
          <a:stretch/>
        </p:blipFill>
        <p:spPr>
          <a:xfrm>
            <a:off x="6321202" y="1566485"/>
            <a:ext cx="1584599" cy="1316142"/>
          </a:xfrm>
          <a:prstGeom prst="rect">
            <a:avLst/>
          </a:prstGeom>
        </p:spPr>
      </p:pic>
      <p:pic>
        <p:nvPicPr>
          <p:cNvPr id="17" name="Picture 16">
            <a:extLst>
              <a:ext uri="{FF2B5EF4-FFF2-40B4-BE49-F238E27FC236}">
                <a16:creationId xmlns:a16="http://schemas.microsoft.com/office/drawing/2014/main" id="{C43FAD90-C4BD-4BF7-97F6-4A1866B1C0F0}"/>
              </a:ext>
            </a:extLst>
          </p:cNvPr>
          <p:cNvPicPr>
            <a:picLocks noChangeAspect="1"/>
          </p:cNvPicPr>
          <p:nvPr/>
        </p:nvPicPr>
        <p:blipFill rotWithShape="1">
          <a:blip r:embed="rId7">
            <a:extLst>
              <a:ext uri="{28A0092B-C50C-407E-A947-70E740481C1C}">
                <a14:useLocalDpi xmlns:a14="http://schemas.microsoft.com/office/drawing/2010/main" val="0"/>
              </a:ext>
            </a:extLst>
          </a:blip>
          <a:srcRect l="34967" t="18074" r="31106" b="41678"/>
          <a:stretch/>
        </p:blipFill>
        <p:spPr>
          <a:xfrm>
            <a:off x="9843431" y="1545386"/>
            <a:ext cx="1707538" cy="1350403"/>
          </a:xfrm>
          <a:prstGeom prst="rect">
            <a:avLst/>
          </a:prstGeom>
        </p:spPr>
      </p:pic>
    </p:spTree>
    <p:extLst>
      <p:ext uri="{BB962C8B-B14F-4D97-AF65-F5344CB8AC3E}">
        <p14:creationId xmlns:p14="http://schemas.microsoft.com/office/powerpoint/2010/main" val="254104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C062-87D3-4A50-AD30-CA23526F6C1A}"/>
              </a:ext>
            </a:extLst>
          </p:cNvPr>
          <p:cNvSpPr>
            <a:spLocks noGrp="1"/>
          </p:cNvSpPr>
          <p:nvPr>
            <p:ph type="title"/>
          </p:nvPr>
        </p:nvSpPr>
        <p:spPr/>
        <p:txBody>
          <a:bodyPr/>
          <a:lstStyle/>
          <a:p>
            <a:r>
              <a:rPr lang="en-US" dirty="0" err="1"/>
              <a:t>HeatTens</a:t>
            </a:r>
            <a:r>
              <a:rPr lang="en-US" dirty="0"/>
              <a:t> (online) marketing text - 2</a:t>
            </a:r>
          </a:p>
        </p:txBody>
      </p:sp>
      <p:sp>
        <p:nvSpPr>
          <p:cNvPr id="4" name="Rectangle 3">
            <a:extLst>
              <a:ext uri="{FF2B5EF4-FFF2-40B4-BE49-F238E27FC236}">
                <a16:creationId xmlns:a16="http://schemas.microsoft.com/office/drawing/2014/main" id="{902EFB3B-9117-426F-BE94-D29FFF5470CF}"/>
              </a:ext>
            </a:extLst>
          </p:cNvPr>
          <p:cNvSpPr/>
          <p:nvPr/>
        </p:nvSpPr>
        <p:spPr>
          <a:xfrm>
            <a:off x="673918" y="1404186"/>
            <a:ext cx="7804258" cy="3416320"/>
          </a:xfrm>
          <a:prstGeom prst="rect">
            <a:avLst/>
          </a:prstGeom>
        </p:spPr>
        <p:txBody>
          <a:bodyPr wrap="square">
            <a:spAutoFit/>
          </a:bodyPr>
          <a:lstStyle/>
          <a:p>
            <a:r>
              <a:rPr lang="en-US" sz="1200" dirty="0">
                <a:solidFill>
                  <a:schemeClr val="tx2"/>
                </a:solidFill>
              </a:rPr>
              <a:t>OMRON </a:t>
            </a:r>
            <a:r>
              <a:rPr lang="en-US" sz="1200" dirty="0" err="1">
                <a:solidFill>
                  <a:schemeClr val="tx2"/>
                </a:solidFill>
              </a:rPr>
              <a:t>HeatTens</a:t>
            </a:r>
            <a:r>
              <a:rPr lang="en-US" sz="1200" dirty="0">
                <a:solidFill>
                  <a:schemeClr val="tx2"/>
                </a:solidFill>
              </a:rPr>
              <a:t> is a drug-free pain reliever that combines soothing heat and clinically proven TENS technology to relieve muscle and joint pain. The heat relaxes the muscles and soothes your pain. The electrical pulses, which are comparable to the natural bioelectricity (body electricity), stimulate the body's pain relieving mechanism. </a:t>
            </a:r>
          </a:p>
          <a:p>
            <a:endParaRPr lang="en-US" sz="1200" dirty="0">
              <a:solidFill>
                <a:schemeClr val="tx2"/>
              </a:solidFill>
            </a:endParaRPr>
          </a:p>
          <a:p>
            <a:r>
              <a:rPr lang="en-US" sz="1200" dirty="0">
                <a:solidFill>
                  <a:schemeClr val="tx2"/>
                </a:solidFill>
              </a:rPr>
              <a:t>Highlights</a:t>
            </a:r>
          </a:p>
          <a:p>
            <a:pPr marL="285750" indent="-285750">
              <a:buFont typeface="Arial" panose="020B0604020202020204" pitchFamily="34" charset="0"/>
              <a:buChar char="•"/>
            </a:pPr>
            <a:r>
              <a:rPr lang="en-US" sz="1200" dirty="0">
                <a:solidFill>
                  <a:schemeClr val="tx2"/>
                </a:solidFill>
              </a:rPr>
              <a:t>Dual Therapy		: Soothing heat and TENS technology to relieve muscle and joint pain</a:t>
            </a:r>
          </a:p>
          <a:p>
            <a:pPr marL="285750" indent="-285750">
              <a:buFont typeface="Arial" panose="020B0604020202020204" pitchFamily="34" charset="0"/>
              <a:buChar char="•"/>
            </a:pPr>
            <a:r>
              <a:rPr lang="en-US" sz="1200" dirty="0" err="1">
                <a:solidFill>
                  <a:schemeClr val="tx2"/>
                </a:solidFill>
              </a:rPr>
              <a:t>Customise</a:t>
            </a:r>
            <a:r>
              <a:rPr lang="en-US" sz="1200" dirty="0">
                <a:solidFill>
                  <a:schemeClr val="tx2"/>
                </a:solidFill>
              </a:rPr>
              <a:t> your treatment		: Select your main therapy (2 Heat + TENS combinations, 1 TENS only 			mode), pick lower/higher </a:t>
            </a:r>
          </a:p>
          <a:p>
            <a:r>
              <a:rPr lang="en-US" sz="1200" dirty="0">
                <a:solidFill>
                  <a:schemeClr val="tx2"/>
                </a:solidFill>
              </a:rPr>
              <a:t>			heat intensity. Choose between 6 automatic programs for dedicated </a:t>
            </a:r>
          </a:p>
          <a:p>
            <a:r>
              <a:rPr lang="en-US" sz="1200" dirty="0">
                <a:solidFill>
                  <a:schemeClr val="tx2"/>
                </a:solidFill>
              </a:rPr>
              <a:t>			body zones or one of the three generic massaging modes</a:t>
            </a:r>
          </a:p>
          <a:p>
            <a:pPr marL="285750" indent="-285750">
              <a:buFont typeface="Arial" panose="020B0604020202020204" pitchFamily="34" charset="0"/>
              <a:buChar char="•"/>
            </a:pPr>
            <a:r>
              <a:rPr lang="en-US" sz="1200" dirty="0">
                <a:solidFill>
                  <a:schemeClr val="tx2"/>
                </a:solidFill>
              </a:rPr>
              <a:t>Triple action TENS technology	: (transcutaneous electrical nerve stimulation): helps to block the pain </a:t>
            </a:r>
          </a:p>
          <a:p>
            <a:pPr lvl="6"/>
            <a:r>
              <a:rPr lang="en-US" sz="1200" dirty="0">
                <a:solidFill>
                  <a:schemeClr val="tx2"/>
                </a:solidFill>
              </a:rPr>
              <a:t>message, to trigger the release of endorphins and to improve blood circulation (as result of repeated muscle contracting and relaxing).</a:t>
            </a:r>
          </a:p>
          <a:p>
            <a:pPr marL="285750" indent="-285750">
              <a:buFont typeface="Arial" panose="020B0604020202020204" pitchFamily="34" charset="0"/>
              <a:buChar char="•"/>
            </a:pPr>
            <a:r>
              <a:rPr lang="en-US" sz="1200" dirty="0">
                <a:solidFill>
                  <a:schemeClr val="tx2"/>
                </a:solidFill>
              </a:rPr>
              <a:t>20 intensity settings</a:t>
            </a:r>
          </a:p>
          <a:p>
            <a:pPr marL="285750" indent="-285750">
              <a:buFont typeface="Arial" panose="020B0604020202020204" pitchFamily="34" charset="0"/>
              <a:buChar char="•"/>
            </a:pPr>
            <a:r>
              <a:rPr lang="en-US" sz="1200" dirty="0">
                <a:solidFill>
                  <a:schemeClr val="tx2"/>
                </a:solidFill>
              </a:rPr>
              <a:t>Rechargeable		: No need to buy replacement batteries</a:t>
            </a:r>
          </a:p>
          <a:p>
            <a:pPr marL="285750" indent="-285750">
              <a:buFont typeface="Arial" panose="020B0604020202020204" pitchFamily="34" charset="0"/>
              <a:buChar char="•"/>
            </a:pPr>
            <a:r>
              <a:rPr lang="en-US" sz="1200" dirty="0">
                <a:solidFill>
                  <a:schemeClr val="tx2"/>
                </a:solidFill>
              </a:rPr>
              <a:t>Includes 2 sets of gels		: Can be used up to 30 uses and are replaceable</a:t>
            </a:r>
          </a:p>
          <a:p>
            <a:pPr marL="285750" indent="-285750">
              <a:buFont typeface="Arial" panose="020B0604020202020204" pitchFamily="34" charset="0"/>
              <a:buChar char="•"/>
            </a:pPr>
            <a:r>
              <a:rPr lang="en-US" sz="1200" dirty="0">
                <a:solidFill>
                  <a:schemeClr val="tx2"/>
                </a:solidFill>
              </a:rPr>
              <a:t>LED indicator		: Lights up when pads are heated</a:t>
            </a:r>
          </a:p>
          <a:p>
            <a:pPr>
              <a:buFont typeface="Arial" panose="020B0604020202020204" pitchFamily="34" charset="0"/>
              <a:buChar char="•"/>
            </a:pPr>
            <a:endParaRPr lang="en-US" sz="1200" dirty="0">
              <a:solidFill>
                <a:schemeClr val="tx2"/>
              </a:solidFill>
            </a:endParaRPr>
          </a:p>
        </p:txBody>
      </p:sp>
      <p:sp>
        <p:nvSpPr>
          <p:cNvPr id="5" name="Rectangle 4">
            <a:extLst>
              <a:ext uri="{FF2B5EF4-FFF2-40B4-BE49-F238E27FC236}">
                <a16:creationId xmlns:a16="http://schemas.microsoft.com/office/drawing/2014/main" id="{FB288DAA-1BEC-4E61-B72C-40ECD2C41748}"/>
              </a:ext>
            </a:extLst>
          </p:cNvPr>
          <p:cNvSpPr/>
          <p:nvPr/>
        </p:nvSpPr>
        <p:spPr>
          <a:xfrm>
            <a:off x="673918" y="5322465"/>
            <a:ext cx="9971713" cy="646331"/>
          </a:xfrm>
          <a:prstGeom prst="rect">
            <a:avLst/>
          </a:prstGeom>
        </p:spPr>
        <p:txBody>
          <a:bodyPr wrap="square">
            <a:spAutoFit/>
          </a:bodyPr>
          <a:lstStyle/>
          <a:p>
            <a:r>
              <a:rPr lang="en-US" sz="1200" baseline="30000" dirty="0">
                <a:solidFill>
                  <a:schemeClr val="tx2"/>
                </a:solidFill>
              </a:rPr>
              <a:t>References:</a:t>
            </a:r>
          </a:p>
          <a:p>
            <a:r>
              <a:rPr lang="en-US" sz="1050" baseline="30000" dirty="0">
                <a:solidFill>
                  <a:schemeClr val="tx2"/>
                </a:solidFill>
              </a:rPr>
              <a:t>1</a:t>
            </a:r>
            <a:r>
              <a:rPr lang="en-US" sz="1200" baseline="30000" dirty="0">
                <a:solidFill>
                  <a:schemeClr val="tx2"/>
                </a:solidFill>
              </a:rPr>
              <a:t> </a:t>
            </a:r>
            <a:r>
              <a:rPr lang="en-US" sz="800" dirty="0">
                <a:solidFill>
                  <a:schemeClr val="tx2"/>
                </a:solidFill>
              </a:rPr>
              <a:t>Johnson M, Martinson M. Efficacy of electrical nerve stimulation for chronic musculoskeletal pain: A meta-analysis of randomized controlled trials. Pain 2007; 130 157-165 </a:t>
            </a:r>
            <a:endParaRPr lang="en-US" sz="800" baseline="30000" dirty="0">
              <a:solidFill>
                <a:schemeClr val="tx2"/>
              </a:solidFill>
            </a:endParaRPr>
          </a:p>
          <a:p>
            <a:r>
              <a:rPr lang="en-US" sz="800" baseline="30000" dirty="0">
                <a:solidFill>
                  <a:schemeClr val="tx2"/>
                </a:solidFill>
              </a:rPr>
              <a:t>2</a:t>
            </a:r>
            <a:r>
              <a:rPr lang="en-US" sz="800" dirty="0">
                <a:solidFill>
                  <a:schemeClr val="tx2"/>
                </a:solidFill>
              </a:rPr>
              <a:t> Internal report. Usage test </a:t>
            </a:r>
            <a:r>
              <a:rPr lang="en-US" sz="800" dirty="0" err="1">
                <a:solidFill>
                  <a:schemeClr val="tx2"/>
                </a:solidFill>
              </a:rPr>
              <a:t>HeatTens</a:t>
            </a:r>
            <a:r>
              <a:rPr lang="en-US" sz="800" dirty="0">
                <a:solidFill>
                  <a:schemeClr val="tx2"/>
                </a:solidFill>
              </a:rPr>
              <a:t>. March 2018, n=59, Finland. </a:t>
            </a:r>
          </a:p>
          <a:p>
            <a:endParaRPr lang="en-US" sz="1200" dirty="0">
              <a:solidFill>
                <a:schemeClr val="tx2"/>
              </a:solidFill>
            </a:endParaRPr>
          </a:p>
        </p:txBody>
      </p:sp>
      <p:pic>
        <p:nvPicPr>
          <p:cNvPr id="6" name="Picture 5">
            <a:extLst>
              <a:ext uri="{FF2B5EF4-FFF2-40B4-BE49-F238E27FC236}">
                <a16:creationId xmlns:a16="http://schemas.microsoft.com/office/drawing/2014/main" id="{7809857A-679F-4F57-8DFB-FD3042BD593B}"/>
              </a:ext>
            </a:extLst>
          </p:cNvPr>
          <p:cNvPicPr>
            <a:picLocks noChangeAspect="1"/>
          </p:cNvPicPr>
          <p:nvPr/>
        </p:nvPicPr>
        <p:blipFill>
          <a:blip r:embed="rId2"/>
          <a:stretch>
            <a:fillRect/>
          </a:stretch>
        </p:blipFill>
        <p:spPr>
          <a:xfrm>
            <a:off x="8681471" y="977746"/>
            <a:ext cx="3051810" cy="4269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79597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395</Words>
  <Application>Microsoft Office PowerPoint</Application>
  <PresentationFormat>Widescreen</PresentationFormat>
  <Paragraphs>49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Avenir Heavy</vt:lpstr>
      <vt:lpstr>Calibri</vt:lpstr>
      <vt:lpstr>Calibri Light</vt:lpstr>
      <vt:lpstr>Office Theme</vt:lpstr>
      <vt:lpstr>HeatTens (online) marketing text – 1 PM-00047-01-18-OHE </vt:lpstr>
      <vt:lpstr>HeatTens (online) marketing text - 2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Lutters</dc:creator>
  <cp:lastModifiedBy>Diane Lutters</cp:lastModifiedBy>
  <cp:revision>41</cp:revision>
  <cp:lastPrinted>2018-06-27T14:06:20Z</cp:lastPrinted>
  <dcterms:created xsi:type="dcterms:W3CDTF">2018-06-20T13:16:10Z</dcterms:created>
  <dcterms:modified xsi:type="dcterms:W3CDTF">2018-07-17T12:16:07Z</dcterms:modified>
</cp:coreProperties>
</file>