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2"/>
  </p:notesMasterIdLst>
  <p:sldIdLst>
    <p:sldId id="1647" r:id="rId5"/>
    <p:sldId id="366" r:id="rId6"/>
    <p:sldId id="1640" r:id="rId7"/>
    <p:sldId id="1639" r:id="rId8"/>
    <p:sldId id="361" r:id="rId9"/>
    <p:sldId id="517" r:id="rId10"/>
    <p:sldId id="369" r:id="rId11"/>
    <p:sldId id="1643" r:id="rId12"/>
    <p:sldId id="1644" r:id="rId13"/>
    <p:sldId id="363" r:id="rId14"/>
    <p:sldId id="364" r:id="rId15"/>
    <p:sldId id="370" r:id="rId16"/>
    <p:sldId id="371" r:id="rId17"/>
    <p:sldId id="1642" r:id="rId18"/>
    <p:sldId id="479" r:id="rId19"/>
    <p:sldId id="522" r:id="rId20"/>
    <p:sldId id="410" r:id="rId21"/>
    <p:sldId id="520" r:id="rId22"/>
    <p:sldId id="1632" r:id="rId23"/>
    <p:sldId id="521" r:id="rId24"/>
    <p:sldId id="414" r:id="rId25"/>
    <p:sldId id="1650" r:id="rId26"/>
    <p:sldId id="306" r:id="rId27"/>
    <p:sldId id="331" r:id="rId28"/>
    <p:sldId id="423" r:id="rId29"/>
    <p:sldId id="1621" r:id="rId30"/>
    <p:sldId id="424" r:id="rId31"/>
    <p:sldId id="1624" r:id="rId32"/>
    <p:sldId id="1646" r:id="rId33"/>
    <p:sldId id="425" r:id="rId34"/>
    <p:sldId id="1654" r:id="rId35"/>
    <p:sldId id="426" r:id="rId36"/>
    <p:sldId id="1627" r:id="rId37"/>
    <p:sldId id="1631" r:id="rId38"/>
    <p:sldId id="1655" r:id="rId39"/>
    <p:sldId id="1633" r:id="rId40"/>
    <p:sldId id="1634" r:id="rId41"/>
    <p:sldId id="1623" r:id="rId42"/>
    <p:sldId id="1649" r:id="rId43"/>
    <p:sldId id="1636" r:id="rId44"/>
    <p:sldId id="1638" r:id="rId45"/>
    <p:sldId id="1656" r:id="rId46"/>
    <p:sldId id="1641" r:id="rId47"/>
    <p:sldId id="436" r:id="rId48"/>
    <p:sldId id="474" r:id="rId49"/>
    <p:sldId id="475" r:id="rId50"/>
    <p:sldId id="476" r:id="rId51"/>
    <p:sldId id="477" r:id="rId52"/>
    <p:sldId id="478" r:id="rId53"/>
    <p:sldId id="482" r:id="rId54"/>
    <p:sldId id="429" r:id="rId55"/>
    <p:sldId id="411" r:id="rId56"/>
    <p:sldId id="372" r:id="rId57"/>
    <p:sldId id="416" r:id="rId58"/>
    <p:sldId id="1652" r:id="rId59"/>
    <p:sldId id="469" r:id="rId60"/>
    <p:sldId id="462" r:id="rId61"/>
    <p:sldId id="464" r:id="rId62"/>
    <p:sldId id="465" r:id="rId63"/>
    <p:sldId id="1653" r:id="rId64"/>
    <p:sldId id="353" r:id="rId65"/>
    <p:sldId id="336" r:id="rId66"/>
    <p:sldId id="341" r:id="rId67"/>
    <p:sldId id="342" r:id="rId68"/>
    <p:sldId id="343" r:id="rId69"/>
    <p:sldId id="345" r:id="rId70"/>
    <p:sldId id="346" r:id="rId7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8CC63E"/>
    <a:srgbClr val="4E4E50"/>
    <a:srgbClr val="8CC63F"/>
    <a:srgbClr val="767676"/>
    <a:srgbClr val="9DC44D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ED775-3A0C-414B-A33F-F47C8966BA17}" v="2" dt="2022-09-01T13:53:1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63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ine Millasseau" userId="9b69f62e-59f0-4d64-b624-c1fbd2160f0f" providerId="ADAL" clId="{052ED775-3A0C-414B-A33F-F47C8966BA17}"/>
    <pc:docChg chg="custSel delSld modSld">
      <pc:chgData name="Sandrine Millasseau" userId="9b69f62e-59f0-4d64-b624-c1fbd2160f0f" providerId="ADAL" clId="{052ED775-3A0C-414B-A33F-F47C8966BA17}" dt="2022-09-01T13:53:45.992" v="92" actId="478"/>
      <pc:docMkLst>
        <pc:docMk/>
      </pc:docMkLst>
      <pc:sldChg chg="del">
        <pc:chgData name="Sandrine Millasseau" userId="9b69f62e-59f0-4d64-b624-c1fbd2160f0f" providerId="ADAL" clId="{052ED775-3A0C-414B-A33F-F47C8966BA17}" dt="2022-09-01T13:52:28.896" v="1" actId="2696"/>
        <pc:sldMkLst>
          <pc:docMk/>
          <pc:sldMk cId="2198697957" sldId="412"/>
        </pc:sldMkLst>
      </pc:sldChg>
      <pc:sldChg chg="addSp delSp modSp mod delAnim">
        <pc:chgData name="Sandrine Millasseau" userId="9b69f62e-59f0-4d64-b624-c1fbd2160f0f" providerId="ADAL" clId="{052ED775-3A0C-414B-A33F-F47C8966BA17}" dt="2022-09-01T13:53:45.992" v="92" actId="478"/>
        <pc:sldMkLst>
          <pc:docMk/>
          <pc:sldMk cId="2981701363" sldId="414"/>
        </pc:sldMkLst>
        <pc:spChg chg="add">
          <ac:chgData name="Sandrine Millasseau" userId="9b69f62e-59f0-4d64-b624-c1fbd2160f0f" providerId="ADAL" clId="{052ED775-3A0C-414B-A33F-F47C8966BA17}" dt="2022-09-01T13:53:11.247" v="2" actId="22"/>
          <ac:spMkLst>
            <pc:docMk/>
            <pc:sldMk cId="2981701363" sldId="414"/>
            <ac:spMk id="3" creationId="{16C64ECC-1435-B09F-BD52-D6EEFA5D4180}"/>
          </ac:spMkLst>
        </pc:spChg>
        <pc:spChg chg="del">
          <ac:chgData name="Sandrine Millasseau" userId="9b69f62e-59f0-4d64-b624-c1fbd2160f0f" providerId="ADAL" clId="{052ED775-3A0C-414B-A33F-F47C8966BA17}" dt="2022-09-01T13:53:45.992" v="92" actId="478"/>
          <ac:spMkLst>
            <pc:docMk/>
            <pc:sldMk cId="2981701363" sldId="414"/>
            <ac:spMk id="6" creationId="{353C3E1D-9E8E-4830-B569-0B1C9FB45DAD}"/>
          </ac:spMkLst>
        </pc:spChg>
        <pc:spChg chg="add mod">
          <ac:chgData name="Sandrine Millasseau" userId="9b69f62e-59f0-4d64-b624-c1fbd2160f0f" providerId="ADAL" clId="{052ED775-3A0C-414B-A33F-F47C8966BA17}" dt="2022-09-01T13:53:41.831" v="91" actId="20577"/>
          <ac:spMkLst>
            <pc:docMk/>
            <pc:sldMk cId="2981701363" sldId="414"/>
            <ac:spMk id="7" creationId="{3BDF495E-300A-74AA-D11F-B7DDF0ACDE70}"/>
          </ac:spMkLst>
        </pc:spChg>
        <pc:picChg chg="del">
          <ac:chgData name="Sandrine Millasseau" userId="9b69f62e-59f0-4d64-b624-c1fbd2160f0f" providerId="ADAL" clId="{052ED775-3A0C-414B-A33F-F47C8966BA17}" dt="2022-09-01T13:52:22.701" v="0" actId="478"/>
          <ac:picMkLst>
            <pc:docMk/>
            <pc:sldMk cId="2981701363" sldId="414"/>
            <ac:picMk id="4" creationId="{CE934DBB-E62B-4E0D-9322-9E6D48F195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8EB75-D42E-4D79-B2FE-1D381ECF48BC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B354-3601-49F5-B712-1A8C69BFA2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9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DEF73-B35F-4E56-B635-05CDA38F0F3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6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49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914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DEF73-B35F-4E56-B635-05CDA38F0F34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5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DEF73-B35F-4E56-B635-05CDA38F0F34}" type="slidenum">
              <a:rPr lang="en-GB" smtClean="0">
                <a:solidFill>
                  <a:prstClr val="black"/>
                </a:solidFill>
              </a:rPr>
              <a:pPr/>
              <a:t>57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9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58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0673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59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514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9279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05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9149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8257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908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DEF73-B35F-4E56-B635-05CDA38F0F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62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4896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67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883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DEF73-B35F-4E56-B635-05CDA38F0F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3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150" indent="-30198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922" indent="-2415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091" indent="-2415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260" indent="-2415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429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0598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3767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936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57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8BD9-39D6-4BB6-9E9D-AC94F1544B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45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115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46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026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47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219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CD2CE0-0E12-4267-8F07-589874D1205D}" type="slidenum">
              <a:rPr lang="fr-FR" altLang="fr-FR" smtClean="0"/>
              <a:pPr/>
              <a:t>48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467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CAF66-3F4A-4E1C-9D9E-A9DF3BC41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7D1DA2-7ED8-4C10-B5CB-4D562AF1E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B31A3-C83F-40F9-91AE-5731DAFE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8F69E0-D16A-4A64-82EE-326265F8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8FD5B-20D3-4E52-96BA-AD71FECB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05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8F602-218C-4389-A697-C7F10A31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C72C7D-3E32-4674-B39F-2435D6C86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ADB38A-5775-4CE6-910D-DE6E302F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D84C25-1EA7-48EA-B9DD-7897DE35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2FC9B-F4CD-4C66-9F0D-ED3F2F4A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10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DD6D05-06D1-4650-BC0D-DE106DD39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649500-3A17-477F-A2FA-7F1155C02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B1E42-A1CB-407C-BACE-D6ACF9B5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5CD2D-7A00-414F-B6D1-ADB48BFB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B6E8B-5BA3-4148-B70D-CBC297A7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, SLIKA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/>
              <a:t>Lorem ipsum dolor sit amet, consectetur adipiscing elit. 		</a:t>
            </a:r>
            <a:br>
              <a:rPr lang="is-IS"/>
            </a:br>
            <a:r>
              <a:rPr lang="is-IS"/>
              <a:t>Integer id elit nec arcu blandit consequat.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2834" y="1631752"/>
            <a:ext cx="4999565" cy="4525963"/>
          </a:xfrm>
        </p:spPr>
        <p:txBody>
          <a:bodyPr/>
          <a:lstStyle>
            <a:lvl1pPr marL="144000">
              <a:defRPr/>
            </a:lvl1pPr>
          </a:lstStyle>
          <a:p>
            <a:pPr lvl="0"/>
            <a:r>
              <a:rPr lang="x-none"/>
              <a:t>Click to edit Master text </a:t>
            </a:r>
            <a:br>
              <a:rPr lang="x-none"/>
            </a:br>
            <a:r>
              <a:rPr lang="x-none"/>
              <a:t>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92F6-F097-EC43-9997-C1AFF9919E4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15F4-B86F-5B45-AC4C-8939A5C83F1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912283" y="1631752"/>
            <a:ext cx="4999565" cy="4525963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9561F-DBB4-4F2E-8F37-AF47B193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8D524-5AA8-485E-B0A4-4B3FFB88A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6C676-509F-405E-899B-511F589E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2F989-951F-4FB6-BFC9-FA332C51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4EA7AD-437A-42C9-B13D-9D4FC977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3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03C2C-E7C3-4A1D-B5D2-13B2B072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1A7755-DF2D-407C-A637-B8289D573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8E325-120D-4C7B-B942-46AF8B94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88F23F-99B2-4209-9ED3-7A262D77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2E4A9F-3CAB-46DD-9976-7E2EA0F4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F77F4-8396-4E40-AFCD-B09FCD1D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B0548-1A7B-4A7D-B349-068B0A222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B8CCBF-7175-41C3-B116-1B751127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9C1586-5EB1-4C9A-B633-74A28C4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E9A677-8A18-4844-9C61-D242D16F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CD0E19-FDD5-4CBF-AB37-2199C96B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6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1B71F-52DF-4A56-8F8F-B7A5F37C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7EC66F-E939-477D-BD38-0FDAA51E5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4A13A3-E4B1-46B9-AC61-0C73ADADE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948EC6-2C62-4BB2-83BA-B46CB762E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2AF3C6-C635-464C-B230-7F1FFED3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A0F603-787E-4D67-B161-3C7BE64F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C4CD80-FE12-46AC-A2BC-BFEDDC8C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1DC4F3-35ED-4D20-BBAA-DEAFB836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9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4A42-AD09-4C1A-8FA8-15DDD9BE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009E3D-29D7-407C-81E1-E3E3E937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F98AF8-D776-475E-A6AC-41368DCA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FB199E-2C97-4A46-AA30-0440F779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93FD66-F93F-4B19-8EDF-0E2A79E1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0044F9-2C79-4CFF-86DD-52A3EEDF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94F1A-96B3-4C81-973B-34412123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84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58CC8-4FC7-4AD8-960D-F7B0B994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71D4C-BB69-4515-9D70-03659D99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0850ED-4B96-4D69-A566-7260F4312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B99D2-A56E-4BF7-A492-AC0E1E80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39C824-FEA1-4083-8DA3-957AC48D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60F371-8CB3-42EB-A7C2-15401E3C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28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736C7-AD80-4EFB-B894-515BB549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9CF866-39E6-44C4-BA37-DA014E4CA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35CC9D-2628-4ED2-ABF1-DABFA4B19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A7EF21-BB93-4E10-ABB5-F2BCF85C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E8E420-C14B-41C7-BCEB-4781C6B1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B43842-C2B9-467C-A1DD-3EA049BC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90601F-116A-4CEE-9160-78ED971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83FB7-33D5-4363-AE0D-945AA4BA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8DF6D-B82E-457B-8421-5B2FEDD31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3934-D93A-4F02-ACC9-0F4096863296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12313-10D7-4FB0-A3FF-6FE22FBB7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C55DD9-71CC-4274-87E4-5EAADBFA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EA-7555-4C5E-BE35-E6C1C5485B7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D8809-5E40-4F4F-9CAE-E9F1B12D4E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6" y="6308436"/>
            <a:ext cx="2116441" cy="300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E00009-43C8-4BC6-9930-18CA63F7601F}"/>
              </a:ext>
            </a:extLst>
          </p:cNvPr>
          <p:cNvSpPr txBox="1"/>
          <p:nvPr userDrawn="1"/>
        </p:nvSpPr>
        <p:spPr>
          <a:xfrm>
            <a:off x="10393959" y="6458666"/>
            <a:ext cx="1652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latin typeface="Proxima Nova Rg" panose="02000506030000020004" pitchFamily="50" charset="0"/>
              </a:rPr>
              <a:t>www.mesimedical.com</a:t>
            </a:r>
            <a:endParaRPr lang="en-SI" sz="100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26B7-281C-4DC7-9C59-1D5902779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31" y="1718377"/>
            <a:ext cx="5756095" cy="1561536"/>
          </a:xfrm>
        </p:spPr>
        <p:txBody>
          <a:bodyPr>
            <a:normAutofit/>
          </a:bodyPr>
          <a:lstStyle/>
          <a:p>
            <a:r>
              <a:rPr lang="fr-FR" sz="3900" b="1" dirty="0">
                <a:solidFill>
                  <a:srgbClr val="58585B"/>
                </a:solidFill>
                <a:latin typeface="Proxima Nova Lt" panose="02000506030000020004" pitchFamily="50" charset="0"/>
              </a:rPr>
              <a:t>AOMI et mesure des IPS</a:t>
            </a:r>
            <a:endParaRPr lang="en-GB" sz="3900" b="1" dirty="0">
              <a:solidFill>
                <a:srgbClr val="58585B"/>
              </a:solidFill>
              <a:latin typeface="Proxima Nova Lt" panose="02000506030000020004" pitchFamily="50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939F9D-BD25-4FCF-B63A-9A1D651CAEA4}"/>
              </a:ext>
            </a:extLst>
          </p:cNvPr>
          <p:cNvGrpSpPr/>
          <p:nvPr/>
        </p:nvGrpSpPr>
        <p:grpSpPr>
          <a:xfrm>
            <a:off x="7066722" y="417444"/>
            <a:ext cx="3881893" cy="6277886"/>
            <a:chOff x="2281561" y="671004"/>
            <a:chExt cx="4366922" cy="568466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15D063A-CFB1-42A2-A4AA-A01DDF213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2281561" y="671004"/>
              <a:ext cx="2441359" cy="568466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37AB766-7A28-4BAC-A178-086C0E33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287224">
              <a:off x="4600996" y="1793537"/>
              <a:ext cx="2688167" cy="1406807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BB95EFB-A0FF-48EF-9698-72289D505AD7}"/>
                </a:ext>
              </a:extLst>
            </p:cNvPr>
            <p:cNvCxnSpPr/>
            <p:nvPr/>
          </p:nvCxnSpPr>
          <p:spPr>
            <a:xfrm flipV="1">
              <a:off x="4722920" y="1908699"/>
              <a:ext cx="266330" cy="6747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9041A10-E78F-4CE3-93F0-FDBC2B441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2920" y="3080551"/>
              <a:ext cx="665826" cy="7185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098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1" name="Groupe 6"/>
          <p:cNvGrpSpPr>
            <a:grpSpLocks noChangeAspect="1"/>
          </p:cNvGrpSpPr>
          <p:nvPr/>
        </p:nvGrpSpPr>
        <p:grpSpPr bwMode="auto">
          <a:xfrm>
            <a:off x="1145560" y="1842454"/>
            <a:ext cx="9785093" cy="3532471"/>
            <a:chOff x="5001589" y="2563851"/>
            <a:chExt cx="3903555" cy="1409787"/>
          </a:xfrm>
        </p:grpSpPr>
        <p:sp>
          <p:nvSpPr>
            <p:cNvPr id="11272" name="ZoneTexte 13"/>
            <p:cNvSpPr txBox="1">
              <a:spLocks noChangeArrowheads="1"/>
            </p:cNvSpPr>
            <p:nvPr/>
          </p:nvSpPr>
          <p:spPr bwMode="auto">
            <a:xfrm>
              <a:off x="5094692" y="3789390"/>
              <a:ext cx="1102394" cy="184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rgbClr val="4E4E50"/>
                  </a:solidFill>
                  <a:latin typeface="Proxima Nova Lt" panose="02000506030000020004" pitchFamily="50" charset="0"/>
                </a:rPr>
                <a:t>Patients avec AOMI</a:t>
              </a:r>
            </a:p>
          </p:txBody>
        </p:sp>
        <p:sp>
          <p:nvSpPr>
            <p:cNvPr id="11" name="Secteurs 10"/>
            <p:cNvSpPr/>
            <p:nvPr/>
          </p:nvSpPr>
          <p:spPr bwMode="auto">
            <a:xfrm>
              <a:off x="5001589" y="2563851"/>
              <a:ext cx="1195497" cy="1195991"/>
            </a:xfrm>
            <a:prstGeom prst="pie">
              <a:avLst>
                <a:gd name="adj1" fmla="val 2467838"/>
                <a:gd name="adj2" fmla="val 1620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12" name="Secteurs 11"/>
            <p:cNvSpPr/>
            <p:nvPr/>
          </p:nvSpPr>
          <p:spPr bwMode="auto">
            <a:xfrm>
              <a:off x="5001589" y="2563851"/>
              <a:ext cx="1195497" cy="1195991"/>
            </a:xfrm>
            <a:prstGeom prst="pie">
              <a:avLst>
                <a:gd name="adj1" fmla="val 16148064"/>
                <a:gd name="adj2" fmla="val 894593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11275" name="ZoneTexte 16"/>
            <p:cNvSpPr txBox="1">
              <a:spLocks noChangeArrowheads="1"/>
            </p:cNvSpPr>
            <p:nvPr/>
          </p:nvSpPr>
          <p:spPr bwMode="auto">
            <a:xfrm>
              <a:off x="5599337" y="3240632"/>
              <a:ext cx="648153" cy="20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2800" b="1">
                  <a:solidFill>
                    <a:srgbClr val="4E4E50"/>
                  </a:solidFill>
                  <a:latin typeface="Proxima Nova Rg" panose="02000506030000020004" pitchFamily="50" charset="0"/>
                </a:rPr>
                <a:t>60%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 bwMode="auto">
            <a:xfrm flipH="1">
              <a:off x="5923414" y="3139050"/>
              <a:ext cx="8714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ZoneTexte 5"/>
            <p:cNvSpPr txBox="1">
              <a:spLocks noChangeArrowheads="1"/>
            </p:cNvSpPr>
            <p:nvPr/>
          </p:nvSpPr>
          <p:spPr bwMode="auto">
            <a:xfrm>
              <a:off x="6845238" y="2899528"/>
              <a:ext cx="2059906" cy="479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3600">
                  <a:solidFill>
                    <a:srgbClr val="4E4E50"/>
                  </a:solidFill>
                  <a:latin typeface="Proxima Nova Lt" panose="02000506030000020004" pitchFamily="50" charset="0"/>
                </a:rPr>
                <a:t>Maladies obstructives </a:t>
              </a:r>
            </a:p>
            <a:p>
              <a:r>
                <a:rPr lang="fr-FR" altLang="fr-FR" sz="3600">
                  <a:solidFill>
                    <a:srgbClr val="4E4E50"/>
                  </a:solidFill>
                  <a:latin typeface="Proxima Nova Lt" panose="02000506030000020004" pitchFamily="50" charset="0"/>
                </a:rPr>
                <a:t>coronaires ou cérébrales</a:t>
              </a:r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3904FC4E-520D-4013-BE8B-BA8A5C7DEE9A}"/>
              </a:ext>
            </a:extLst>
          </p:cNvPr>
          <p:cNvSpPr txBox="1">
            <a:spLocks/>
          </p:cNvSpPr>
          <p:nvPr/>
        </p:nvSpPr>
        <p:spPr>
          <a:xfrm>
            <a:off x="838200" y="379598"/>
            <a:ext cx="10635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58585B"/>
                </a:solidFill>
                <a:latin typeface="Proxima Nova Lt" panose="02000506030000020004" pitchFamily="50" charset="0"/>
              </a:rPr>
              <a:t>Une AOMI est souvent associée à une pathologie poly-artérielle</a:t>
            </a:r>
          </a:p>
        </p:txBody>
      </p:sp>
    </p:spTree>
    <p:extLst>
      <p:ext uri="{BB962C8B-B14F-4D97-AF65-F5344CB8AC3E}">
        <p14:creationId xmlns:p14="http://schemas.microsoft.com/office/powerpoint/2010/main" val="105120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68A18316-3EE7-41ED-9C9F-82CA86F2AEE5}"/>
              </a:ext>
            </a:extLst>
          </p:cNvPr>
          <p:cNvGrpSpPr>
            <a:grpSpLocks noChangeAspect="1"/>
          </p:cNvGrpSpPr>
          <p:nvPr/>
        </p:nvGrpSpPr>
        <p:grpSpPr>
          <a:xfrm>
            <a:off x="1382279" y="1412773"/>
            <a:ext cx="10027985" cy="4062158"/>
            <a:chOff x="2598029" y="1843837"/>
            <a:chExt cx="7504245" cy="3039836"/>
          </a:xfrm>
        </p:grpSpPr>
        <p:sp>
          <p:nvSpPr>
            <p:cNvPr id="12297" name="ZoneTexte 3"/>
            <p:cNvSpPr txBox="1">
              <a:spLocks noChangeArrowheads="1"/>
            </p:cNvSpPr>
            <p:nvPr/>
          </p:nvSpPr>
          <p:spPr bwMode="auto">
            <a:xfrm>
              <a:off x="3139736" y="4538195"/>
              <a:ext cx="1317374" cy="34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rgbClr val="4E4E50"/>
                  </a:solidFill>
                  <a:latin typeface="Proxima Nova Lt" panose="02000506030000020004" pitchFamily="50" charset="0"/>
                </a:rPr>
                <a:t>coronariens</a:t>
              </a:r>
            </a:p>
          </p:txBody>
        </p:sp>
        <p:sp>
          <p:nvSpPr>
            <p:cNvPr id="12298" name="ZoneTexte 13"/>
            <p:cNvSpPr txBox="1">
              <a:spLocks noChangeArrowheads="1"/>
            </p:cNvSpPr>
            <p:nvPr/>
          </p:nvSpPr>
          <p:spPr bwMode="auto">
            <a:xfrm>
              <a:off x="7587042" y="4538195"/>
              <a:ext cx="2026324" cy="34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2400">
                  <a:solidFill>
                    <a:srgbClr val="4E4E50"/>
                  </a:solidFill>
                  <a:latin typeface="Proxima Nova Lt" panose="02000506030000020004" pitchFamily="50" charset="0"/>
                </a:rPr>
                <a:t>cérébrovasculaires</a:t>
              </a:r>
            </a:p>
          </p:txBody>
        </p:sp>
        <p:grpSp>
          <p:nvGrpSpPr>
            <p:cNvPr id="12299" name="Groupe 5"/>
            <p:cNvGrpSpPr>
              <a:grpSpLocks/>
            </p:cNvGrpSpPr>
            <p:nvPr/>
          </p:nvGrpSpPr>
          <p:grpSpPr bwMode="auto">
            <a:xfrm>
              <a:off x="2598029" y="2198333"/>
              <a:ext cx="2413016" cy="2339004"/>
              <a:chOff x="1475656" y="2636332"/>
              <a:chExt cx="1411548" cy="1368230"/>
            </a:xfrm>
          </p:grpSpPr>
          <p:sp>
            <p:nvSpPr>
              <p:cNvPr id="2" name="Secteurs 1"/>
              <p:cNvSpPr/>
              <p:nvPr/>
            </p:nvSpPr>
            <p:spPr>
              <a:xfrm>
                <a:off x="1475656" y="2636332"/>
                <a:ext cx="1368253" cy="1368230"/>
              </a:xfrm>
              <a:prstGeom prst="pi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Secteurs 9"/>
              <p:cNvSpPr/>
              <p:nvPr/>
            </p:nvSpPr>
            <p:spPr>
              <a:xfrm>
                <a:off x="1475656" y="2636332"/>
                <a:ext cx="1368253" cy="1368230"/>
              </a:xfrm>
              <a:prstGeom prst="pie">
                <a:avLst>
                  <a:gd name="adj1" fmla="val 16148064"/>
                  <a:gd name="adj2" fmla="val 4261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9" name="ZoneTexte 4"/>
              <p:cNvSpPr txBox="1">
                <a:spLocks noChangeArrowheads="1"/>
              </p:cNvSpPr>
              <p:nvPr/>
            </p:nvSpPr>
            <p:spPr bwMode="auto">
              <a:xfrm>
                <a:off x="2239132" y="3006146"/>
                <a:ext cx="648072" cy="202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fr-FR" altLang="fr-FR" sz="2400" b="1">
                    <a:solidFill>
                      <a:srgbClr val="4E4E50"/>
                    </a:solidFill>
                    <a:latin typeface="Proxima Nova Rg" panose="02000506030000020004" pitchFamily="50" charset="0"/>
                  </a:rPr>
                  <a:t>25%</a:t>
                </a:r>
              </a:p>
            </p:txBody>
          </p:sp>
        </p:grpSp>
        <p:grpSp>
          <p:nvGrpSpPr>
            <p:cNvPr id="12300" name="Groupe 6"/>
            <p:cNvGrpSpPr>
              <a:grpSpLocks/>
            </p:cNvGrpSpPr>
            <p:nvPr/>
          </p:nvGrpSpPr>
          <p:grpSpPr bwMode="auto">
            <a:xfrm>
              <a:off x="7430701" y="2198333"/>
              <a:ext cx="2671573" cy="2339004"/>
              <a:chOff x="5220035" y="2636332"/>
              <a:chExt cx="1562797" cy="1368230"/>
            </a:xfrm>
          </p:grpSpPr>
          <p:sp>
            <p:nvSpPr>
              <p:cNvPr id="11" name="Secteurs 10"/>
              <p:cNvSpPr/>
              <p:nvPr/>
            </p:nvSpPr>
            <p:spPr>
              <a:xfrm>
                <a:off x="5220035" y="2636332"/>
                <a:ext cx="1368253" cy="1368230"/>
              </a:xfrm>
              <a:prstGeom prst="pie">
                <a:avLst>
                  <a:gd name="adj1" fmla="val 2467838"/>
                  <a:gd name="adj2" fmla="val 1620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Secteurs 11"/>
              <p:cNvSpPr/>
              <p:nvPr/>
            </p:nvSpPr>
            <p:spPr>
              <a:xfrm>
                <a:off x="5220035" y="2636332"/>
                <a:ext cx="1368253" cy="1368230"/>
              </a:xfrm>
              <a:prstGeom prst="pie">
                <a:avLst>
                  <a:gd name="adj1" fmla="val 16148064"/>
                  <a:gd name="adj2" fmla="val 2459275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6" name="ZoneTexte 16"/>
              <p:cNvSpPr txBox="1">
                <a:spLocks noChangeArrowheads="1"/>
              </p:cNvSpPr>
              <p:nvPr/>
            </p:nvSpPr>
            <p:spPr bwMode="auto">
              <a:xfrm>
                <a:off x="6134760" y="3050390"/>
                <a:ext cx="648072" cy="202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fr-FR" altLang="fr-FR" sz="2400" b="1">
                    <a:solidFill>
                      <a:srgbClr val="4E4E50"/>
                    </a:solidFill>
                    <a:latin typeface="Proxima Nova Rg" panose="02000506030000020004" pitchFamily="50" charset="0"/>
                  </a:rPr>
                  <a:t>33%</a:t>
                </a:r>
              </a:p>
            </p:txBody>
          </p:sp>
        </p:grpSp>
        <p:sp>
          <p:nvSpPr>
            <p:cNvPr id="12301" name="ZoneTexte 20"/>
            <p:cNvSpPr txBox="1">
              <a:spLocks noChangeArrowheads="1"/>
            </p:cNvSpPr>
            <p:nvPr/>
          </p:nvSpPr>
          <p:spPr bwMode="auto">
            <a:xfrm>
              <a:off x="6010477" y="1843837"/>
              <a:ext cx="904768" cy="43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3200" b="1">
                  <a:solidFill>
                    <a:srgbClr val="58585B"/>
                  </a:solidFill>
                  <a:latin typeface="Proxima Nova Lt" panose="02000506030000020004" pitchFamily="50" charset="0"/>
                </a:rPr>
                <a:t>AOMI</a:t>
              </a:r>
            </a:p>
          </p:txBody>
        </p:sp>
        <p:cxnSp>
          <p:nvCxnSpPr>
            <p:cNvPr id="9" name="Connecteur droit avec flèche 8"/>
            <p:cNvCxnSpPr>
              <a:cxnSpLocks/>
            </p:cNvCxnSpPr>
            <p:nvPr/>
          </p:nvCxnSpPr>
          <p:spPr bwMode="auto">
            <a:xfrm flipH="1">
              <a:off x="4481992" y="2116227"/>
              <a:ext cx="1434427" cy="713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cxnSpLocks/>
            </p:cNvCxnSpPr>
            <p:nvPr/>
          </p:nvCxnSpPr>
          <p:spPr bwMode="auto">
            <a:xfrm>
              <a:off x="7009302" y="2135109"/>
              <a:ext cx="1703554" cy="6788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6" name="ZoneTexte 1"/>
          <p:cNvSpPr txBox="1">
            <a:spLocks noChangeArrowheads="1"/>
          </p:cNvSpPr>
          <p:nvPr/>
        </p:nvSpPr>
        <p:spPr bwMode="auto">
          <a:xfrm>
            <a:off x="2847182" y="5843587"/>
            <a:ext cx="70850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latin typeface="Proxima Nova Lt" panose="02000506030000020004" pitchFamily="50" charset="0"/>
              </a:rPr>
              <a:t>Agnelli et al; Low </a:t>
            </a:r>
            <a:r>
              <a:rPr lang="fr-FR" altLang="fr-FR" sz="1000" err="1">
                <a:latin typeface="Proxima Nova Lt" panose="02000506030000020004" pitchFamily="50" charset="0"/>
              </a:rPr>
              <a:t>ankle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brahcial</a:t>
            </a:r>
            <a:r>
              <a:rPr lang="fr-FR" altLang="fr-FR" sz="1000">
                <a:latin typeface="Proxima Nova Lt" panose="02000506030000020004" pitchFamily="50" charset="0"/>
              </a:rPr>
              <a:t> index </a:t>
            </a:r>
            <a:r>
              <a:rPr lang="fr-FR" altLang="fr-FR" sz="1000" err="1">
                <a:latin typeface="Proxima Nova Lt" panose="02000506030000020004" pitchFamily="50" charset="0"/>
              </a:rPr>
              <a:t>predicts</a:t>
            </a:r>
            <a:r>
              <a:rPr lang="fr-FR" altLang="fr-FR" sz="1000">
                <a:latin typeface="Proxima Nova Lt" panose="02000506030000020004" pitchFamily="50" charset="0"/>
              </a:rPr>
              <a:t> an adverse 1-year </a:t>
            </a:r>
            <a:r>
              <a:rPr lang="fr-FR" altLang="fr-FR" sz="1000" err="1">
                <a:latin typeface="Proxima Nova Lt" panose="02000506030000020004" pitchFamily="50" charset="0"/>
              </a:rPr>
              <a:t>outcome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after</a:t>
            </a:r>
            <a:r>
              <a:rPr lang="fr-FR" altLang="fr-FR" sz="1000">
                <a:latin typeface="Proxima Nova Lt" panose="02000506030000020004" pitchFamily="50" charset="0"/>
              </a:rPr>
              <a:t> acute </a:t>
            </a:r>
            <a:r>
              <a:rPr lang="fr-FR" altLang="fr-FR" sz="1000" err="1">
                <a:latin typeface="Proxima Nova Lt" panose="02000506030000020004" pitchFamily="50" charset="0"/>
              </a:rPr>
              <a:t>cornory</a:t>
            </a:r>
            <a:r>
              <a:rPr lang="fr-FR" altLang="fr-FR" sz="1000">
                <a:latin typeface="Proxima Nova Lt" panose="02000506030000020004" pitchFamily="50" charset="0"/>
              </a:rPr>
              <a:t> and </a:t>
            </a:r>
            <a:r>
              <a:rPr lang="fr-FR" altLang="fr-FR" sz="1000" err="1">
                <a:latin typeface="Proxima Nova Lt" panose="02000506030000020004" pitchFamily="50" charset="0"/>
              </a:rPr>
              <a:t>cerebrovascular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events</a:t>
            </a:r>
            <a:r>
              <a:rPr lang="fr-FR" altLang="fr-FR" sz="1000">
                <a:latin typeface="Proxima Nova Lt" panose="02000506030000020004" pitchFamily="50" charset="0"/>
              </a:rPr>
              <a:t>. J </a:t>
            </a:r>
            <a:r>
              <a:rPr lang="fr-FR" altLang="fr-FR" sz="1000" err="1">
                <a:latin typeface="Proxima Nova Lt" panose="02000506030000020004" pitchFamily="50" charset="0"/>
              </a:rPr>
              <a:t>Thromb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Haemost</a:t>
            </a:r>
            <a:r>
              <a:rPr lang="fr-FR" altLang="fr-FR" sz="1000">
                <a:latin typeface="Proxima Nova Lt" panose="02000506030000020004" pitchFamily="50" charset="0"/>
              </a:rPr>
              <a:t> 2006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>
              <a:latin typeface="Proxima Nova Lt" panose="02000506030000020004" pitchFamily="50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err="1">
                <a:latin typeface="Proxima Nova Lt" panose="02000506030000020004" pitchFamily="50" charset="0"/>
              </a:rPr>
              <a:t>Kownator</a:t>
            </a:r>
            <a:r>
              <a:rPr lang="fr-FR" altLang="fr-FR" sz="1000">
                <a:latin typeface="Proxima Nova Lt" panose="02000506030000020004" pitchFamily="50" charset="0"/>
              </a:rPr>
              <a:t> et al. </a:t>
            </a:r>
            <a:r>
              <a:rPr lang="fr-FR" altLang="fr-FR" sz="1000" err="1">
                <a:latin typeface="Proxima Nova Lt" panose="02000506030000020004" pitchFamily="50" charset="0"/>
              </a:rPr>
              <a:t>Prevalence</a:t>
            </a:r>
            <a:r>
              <a:rPr lang="fr-FR" altLang="fr-FR" sz="1000">
                <a:latin typeface="Proxima Nova Lt" panose="02000506030000020004" pitchFamily="50" charset="0"/>
              </a:rPr>
              <a:t> of </a:t>
            </a:r>
            <a:r>
              <a:rPr lang="fr-FR" altLang="fr-FR" sz="1000" err="1">
                <a:latin typeface="Proxima Nova Lt" panose="02000506030000020004" pitchFamily="50" charset="0"/>
              </a:rPr>
              <a:t>unknown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peripheral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arterial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disease</a:t>
            </a:r>
            <a:r>
              <a:rPr lang="fr-FR" altLang="fr-FR" sz="1000">
                <a:latin typeface="Proxima Nova Lt" panose="02000506030000020004" pitchFamily="50" charset="0"/>
              </a:rPr>
              <a:t> in patients </a:t>
            </a:r>
            <a:r>
              <a:rPr lang="fr-FR" altLang="fr-FR" sz="1000" err="1">
                <a:latin typeface="Proxima Nova Lt" panose="02000506030000020004" pitchFamily="50" charset="0"/>
              </a:rPr>
              <a:t>with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coronay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artery</a:t>
            </a:r>
            <a:r>
              <a:rPr lang="fr-FR" altLang="fr-FR" sz="1000">
                <a:latin typeface="Proxima Nova Lt" panose="02000506030000020004" pitchFamily="50" charset="0"/>
              </a:rPr>
              <a:t> </a:t>
            </a:r>
            <a:r>
              <a:rPr lang="fr-FR" altLang="fr-FR" sz="1000" err="1">
                <a:latin typeface="Proxima Nova Lt" panose="02000506030000020004" pitchFamily="50" charset="0"/>
              </a:rPr>
              <a:t>disease</a:t>
            </a:r>
            <a:r>
              <a:rPr lang="fr-FR" altLang="fr-FR" sz="1000">
                <a:latin typeface="Proxima Nova Lt" panose="02000506030000020004" pitchFamily="50" charset="0"/>
              </a:rPr>
              <a:t>: data in </a:t>
            </a:r>
            <a:r>
              <a:rPr lang="fr-FR" altLang="fr-FR" sz="1000" err="1">
                <a:latin typeface="Proxima Nova Lt" panose="02000506030000020004" pitchFamily="50" charset="0"/>
              </a:rPr>
              <a:t>primary</a:t>
            </a:r>
            <a:r>
              <a:rPr lang="fr-FR" altLang="fr-FR" sz="1000">
                <a:latin typeface="Proxima Nova Lt" panose="02000506030000020004" pitchFamily="50" charset="0"/>
              </a:rPr>
              <a:t> care </a:t>
            </a:r>
            <a:r>
              <a:rPr lang="fr-FR" altLang="fr-FR" sz="1000" err="1">
                <a:latin typeface="Proxima Nova Lt" panose="02000506030000020004" pitchFamily="50" charset="0"/>
              </a:rPr>
              <a:t>from</a:t>
            </a:r>
            <a:r>
              <a:rPr lang="fr-FR" altLang="fr-FR" sz="1000">
                <a:latin typeface="Proxima Nova Lt" panose="02000506030000020004" pitchFamily="50" charset="0"/>
              </a:rPr>
              <a:t> the IPSILON </a:t>
            </a:r>
            <a:r>
              <a:rPr lang="fr-FR" altLang="fr-FR" sz="1000" err="1">
                <a:latin typeface="Proxima Nova Lt" panose="02000506030000020004" pitchFamily="50" charset="0"/>
              </a:rPr>
              <a:t>study</a:t>
            </a:r>
            <a:r>
              <a:rPr lang="fr-FR" altLang="fr-FR" sz="1000">
                <a:latin typeface="Proxima Nova Lt" panose="02000506030000020004" pitchFamily="50" charset="0"/>
              </a:rPr>
              <a:t>. Arch </a:t>
            </a:r>
            <a:r>
              <a:rPr lang="fr-FR" altLang="fr-FR" sz="1000" err="1">
                <a:latin typeface="Proxima Nova Lt" panose="02000506030000020004" pitchFamily="50" charset="0"/>
              </a:rPr>
              <a:t>Cardiovas</a:t>
            </a:r>
            <a:r>
              <a:rPr lang="fr-FR" altLang="fr-FR" sz="1000">
                <a:latin typeface="Proxima Nova Lt" panose="02000506030000020004" pitchFamily="50" charset="0"/>
              </a:rPr>
              <a:t> Dis 2009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>
              <a:latin typeface="Proxima Nova Lt" panose="02000506030000020004" pitchFamily="50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C04429F-FB5E-4EF8-9882-4E672BC03560}"/>
              </a:ext>
            </a:extLst>
          </p:cNvPr>
          <p:cNvSpPr txBox="1">
            <a:spLocks/>
          </p:cNvSpPr>
          <p:nvPr/>
        </p:nvSpPr>
        <p:spPr>
          <a:xfrm>
            <a:off x="541777" y="414338"/>
            <a:ext cx="1028041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b="1">
              <a:solidFill>
                <a:srgbClr val="58585B"/>
              </a:solidFill>
              <a:latin typeface="Proxima Nova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3904FC4E-520D-4013-BE8B-BA8A5C7DEE9A}"/>
              </a:ext>
            </a:extLst>
          </p:cNvPr>
          <p:cNvSpPr txBox="1">
            <a:spLocks/>
          </p:cNvSpPr>
          <p:nvPr/>
        </p:nvSpPr>
        <p:spPr>
          <a:xfrm>
            <a:off x="500564" y="138518"/>
            <a:ext cx="11375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>
                <a:solidFill>
                  <a:srgbClr val="58585B"/>
                </a:solidFill>
                <a:latin typeface="Proxima Nova Lt" panose="02000506030000020004" pitchFamily="50" charset="0"/>
              </a:rPr>
              <a:t>Les pathologies vasculaires sont souvent associées à une AOMI</a:t>
            </a:r>
          </a:p>
        </p:txBody>
      </p:sp>
    </p:spTree>
    <p:extLst>
      <p:ext uri="{BB962C8B-B14F-4D97-AF65-F5344CB8AC3E}">
        <p14:creationId xmlns:p14="http://schemas.microsoft.com/office/powerpoint/2010/main" val="149708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-611087" y="181707"/>
            <a:ext cx="8229600" cy="9223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+mn-lt"/>
              </a:rPr>
              <a:t>Conséquences</a:t>
            </a:r>
            <a:endParaRPr lang="fr-FR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775522" y="1673226"/>
            <a:ext cx="3456383" cy="39880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/>
              <a:t>18 à 30 % de décès à 5 ans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altLang="fr-FR" sz="200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/>
              <a:t>Cause de 80% des amputations en France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/>
              <a:t>~ 8000 amputations / 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/>
              <a:t>Après une amputation: 20% auront un infarctus ou un AVC dans l’année (50% à 3ans)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r-FR" altLang="fr-FR" sz="200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FR" altLang="fr-FR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FR" altLang="fr-FR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FR" altLang="fr-FR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1420E1E1-AF50-4AAB-BE6D-DF31F6FA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141" y="5805264"/>
            <a:ext cx="67560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Abola MTB et al. Fate of </a:t>
            </a:r>
            <a:r>
              <a:rPr lang="fr-FR" altLang="fr-FR" sz="1000" err="1">
                <a:latin typeface="Calibri" panose="020F0502020204030204" pitchFamily="34" charset="0"/>
              </a:rPr>
              <a:t>individuals</a:t>
            </a:r>
            <a:r>
              <a:rPr lang="fr-FR" altLang="fr-FR" sz="1000">
                <a:latin typeface="Calibri" panose="020F0502020204030204" pitchFamily="34" charset="0"/>
              </a:rPr>
              <a:t> </a:t>
            </a:r>
            <a:r>
              <a:rPr lang="fr-FR" altLang="fr-FR" sz="1000" err="1">
                <a:latin typeface="Calibri" panose="020F0502020204030204" pitchFamily="34" charset="0"/>
              </a:rPr>
              <a:t>with</a:t>
            </a:r>
            <a:r>
              <a:rPr lang="fr-FR" altLang="fr-FR" sz="1000">
                <a:latin typeface="Calibri" panose="020F0502020204030204" pitchFamily="34" charset="0"/>
              </a:rPr>
              <a:t> </a:t>
            </a:r>
            <a:r>
              <a:rPr lang="fr-FR" altLang="fr-FR" sz="1000" err="1">
                <a:latin typeface="Calibri" panose="020F0502020204030204" pitchFamily="34" charset="0"/>
              </a:rPr>
              <a:t>ischemic</a:t>
            </a:r>
            <a:r>
              <a:rPr lang="fr-FR" altLang="fr-FR" sz="1000">
                <a:latin typeface="Calibri" panose="020F0502020204030204" pitchFamily="34" charset="0"/>
              </a:rPr>
              <a:t> amputations in the REACH </a:t>
            </a:r>
            <a:r>
              <a:rPr lang="fr-FR" altLang="fr-FR" sz="1000" err="1">
                <a:latin typeface="Calibri" panose="020F0502020204030204" pitchFamily="34" charset="0"/>
              </a:rPr>
              <a:t>registry</a:t>
            </a:r>
            <a:r>
              <a:rPr lang="fr-FR" altLang="fr-FR" sz="1000">
                <a:latin typeface="Calibri" panose="020F0502020204030204" pitchFamily="34" charset="0"/>
              </a:rPr>
              <a:t>: 3 </a:t>
            </a:r>
            <a:r>
              <a:rPr lang="fr-FR" altLang="fr-FR" sz="1000" err="1">
                <a:latin typeface="Calibri" panose="020F0502020204030204" pitchFamily="34" charset="0"/>
              </a:rPr>
              <a:t>years</a:t>
            </a:r>
            <a:r>
              <a:rPr lang="fr-FR" altLang="fr-FR" sz="1000">
                <a:latin typeface="Calibri" panose="020F0502020204030204" pitchFamily="34" charset="0"/>
              </a:rPr>
              <a:t> </a:t>
            </a:r>
            <a:r>
              <a:rPr lang="fr-FR" altLang="fr-FR" sz="1000" err="1">
                <a:latin typeface="Calibri" panose="020F0502020204030204" pitchFamily="34" charset="0"/>
              </a:rPr>
              <a:t>cardiovascualr</a:t>
            </a:r>
            <a:r>
              <a:rPr lang="fr-FR" altLang="fr-FR" sz="1000">
                <a:latin typeface="Calibri" panose="020F0502020204030204" pitchFamily="34" charset="0"/>
              </a:rPr>
              <a:t> and </a:t>
            </a:r>
            <a:r>
              <a:rPr lang="fr-FR" altLang="fr-FR" sz="1000" err="1">
                <a:latin typeface="Calibri" panose="020F0502020204030204" pitchFamily="34" charset="0"/>
              </a:rPr>
              <a:t>limb-related</a:t>
            </a:r>
            <a:r>
              <a:rPr lang="fr-FR" altLang="fr-FR" sz="1000">
                <a:latin typeface="Calibri" panose="020F0502020204030204" pitchFamily="34" charset="0"/>
              </a:rPr>
              <a:t> </a:t>
            </a:r>
            <a:r>
              <a:rPr lang="fr-FR" altLang="fr-FR" sz="1000" err="1">
                <a:latin typeface="Calibri" panose="020F0502020204030204" pitchFamily="34" charset="0"/>
              </a:rPr>
              <a:t>outcomes</a:t>
            </a:r>
            <a:r>
              <a:rPr lang="fr-FR" altLang="fr-FR" sz="1000">
                <a:latin typeface="Calibri" panose="020F0502020204030204" pitchFamily="34" charset="0"/>
              </a:rPr>
              <a:t>, </a:t>
            </a:r>
            <a:r>
              <a:rPr lang="fr-FR" altLang="fr-FR" sz="1000" err="1">
                <a:latin typeface="Calibri" panose="020F0502020204030204" pitchFamily="34" charset="0"/>
              </a:rPr>
              <a:t>Atherosclerosis</a:t>
            </a:r>
            <a:r>
              <a:rPr lang="fr-FR" altLang="fr-FR" sz="1000">
                <a:latin typeface="Calibri" panose="020F0502020204030204" pitchFamily="34" charset="0"/>
              </a:rPr>
              <a:t> 2012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HAS 2006, Prise en charge de l’artériopathie chronique oblitérante artérioscléreuse des membres inférieurs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>
              <a:latin typeface="Calibri" panose="020F050202020403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2427703-0FC5-491C-A280-373D1560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216" y="1268668"/>
            <a:ext cx="4768264" cy="432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9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4">
            <a:extLst>
              <a:ext uri="{FF2B5EF4-FFF2-40B4-BE49-F238E27FC236}">
                <a16:creationId xmlns:a16="http://schemas.microsoft.com/office/drawing/2014/main" id="{E4078FD3-E3EA-4FCE-A64C-F99D0D0B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103" y="6476940"/>
            <a:ext cx="4119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err="1">
                <a:latin typeface="Calibri" panose="020F0502020204030204" pitchFamily="34" charset="0"/>
              </a:rPr>
              <a:t>Steg</a:t>
            </a:r>
            <a:r>
              <a:rPr lang="fr-FR" altLang="fr-FR" sz="1000">
                <a:latin typeface="Calibri" panose="020F0502020204030204" pitchFamily="34" charset="0"/>
              </a:rPr>
              <a:t> PG et al. On </a:t>
            </a:r>
            <a:r>
              <a:rPr lang="fr-FR" altLang="fr-FR" sz="1000" err="1">
                <a:latin typeface="Calibri" panose="020F0502020204030204" pitchFamily="34" charset="0"/>
              </a:rPr>
              <a:t>behalf</a:t>
            </a:r>
            <a:r>
              <a:rPr lang="fr-FR" altLang="fr-FR" sz="1000">
                <a:latin typeface="Calibri" panose="020F0502020204030204" pitchFamily="34" charset="0"/>
              </a:rPr>
              <a:t> of the REACH </a:t>
            </a:r>
            <a:r>
              <a:rPr lang="fr-FR" altLang="fr-FR" sz="1000" err="1">
                <a:latin typeface="Calibri" panose="020F0502020204030204" pitchFamily="34" charset="0"/>
              </a:rPr>
              <a:t>registry</a:t>
            </a:r>
            <a:r>
              <a:rPr lang="fr-FR" altLang="fr-FR" sz="1000">
                <a:latin typeface="Calibri" panose="020F0502020204030204" pitchFamily="34" charset="0"/>
              </a:rPr>
              <a:t> </a:t>
            </a:r>
            <a:r>
              <a:rPr lang="fr-FR" altLang="fr-FR" sz="1000" err="1">
                <a:latin typeface="Calibri" panose="020F0502020204030204" pitchFamily="34" charset="0"/>
              </a:rPr>
              <a:t>Investigators</a:t>
            </a:r>
            <a:r>
              <a:rPr lang="fr-FR" altLang="fr-FR" sz="1000">
                <a:latin typeface="Calibri" panose="020F0502020204030204" pitchFamily="34" charset="0"/>
              </a:rPr>
              <a:t>, JAMA 2007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>
              <a:latin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1256AE-E347-4008-9170-2CB719809939}"/>
              </a:ext>
            </a:extLst>
          </p:cNvPr>
          <p:cNvSpPr txBox="1"/>
          <p:nvPr/>
        </p:nvSpPr>
        <p:spPr>
          <a:xfrm>
            <a:off x="1449733" y="2239075"/>
            <a:ext cx="391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patients avec AOMI:  20% - 1 sur 5</a:t>
            </a:r>
          </a:p>
          <a:p>
            <a:r>
              <a:rPr lang="fr-FR" sz="1600">
                <a:solidFill>
                  <a:srgbClr val="4E4E50"/>
                </a:solidFill>
                <a:latin typeface="Proxima Nova Lt" panose="02000506030000020004" pitchFamily="50" charset="0"/>
              </a:rPr>
              <a:t>(tous stades confondus)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BC75337-063F-44FE-93AE-EC61E425168C}"/>
              </a:ext>
            </a:extLst>
          </p:cNvPr>
          <p:cNvSpPr txBox="1"/>
          <p:nvPr/>
        </p:nvSpPr>
        <p:spPr>
          <a:xfrm>
            <a:off x="1449734" y="3718705"/>
            <a:ext cx="393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patients coronariens:  15% - 1 sur 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F55E8FF-F13B-4A3D-970A-2B08C4C1D249}"/>
              </a:ext>
            </a:extLst>
          </p:cNvPr>
          <p:cNvSpPr txBox="1"/>
          <p:nvPr/>
        </p:nvSpPr>
        <p:spPr>
          <a:xfrm>
            <a:off x="1449733" y="5263410"/>
            <a:ext cx="3978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patients après AVC:  14,5% - 1 sur 7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5231955C-9B90-47E6-A1B3-C51B84C96160}"/>
              </a:ext>
            </a:extLst>
          </p:cNvPr>
          <p:cNvSpPr txBox="1">
            <a:spLocks/>
          </p:cNvSpPr>
          <p:nvPr/>
        </p:nvSpPr>
        <p:spPr>
          <a:xfrm>
            <a:off x="506739" y="327521"/>
            <a:ext cx="971171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>
                <a:solidFill>
                  <a:srgbClr val="58585B"/>
                </a:solidFill>
                <a:latin typeface="Proxima Nova Lt" panose="02000506030000020004" pitchFamily="50" charset="0"/>
              </a:rPr>
              <a:t>Registre REACH - Morbi-mortalité à 1 an</a:t>
            </a:r>
          </a:p>
        </p:txBody>
      </p:sp>
      <p:pic>
        <p:nvPicPr>
          <p:cNvPr id="36" name="Slika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25026"/>
            <a:ext cx="5696607" cy="45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EC0E24-4486-4F97-AAC0-EFE557343B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7" y="913787"/>
            <a:ext cx="3635481" cy="45618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BB4735-E27A-4F05-BBA9-41E3787D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71" b="27251"/>
          <a:stretch/>
        </p:blipFill>
        <p:spPr>
          <a:xfrm>
            <a:off x="3989988" y="220565"/>
            <a:ext cx="7160807" cy="23570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3D5544-DFE4-459A-9215-3F3BDB5AC693}"/>
              </a:ext>
            </a:extLst>
          </p:cNvPr>
          <p:cNvSpPr txBox="1"/>
          <p:nvPr/>
        </p:nvSpPr>
        <p:spPr>
          <a:xfrm>
            <a:off x="4589313" y="2648530"/>
            <a:ext cx="7363201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2400" b="1">
                <a:solidFill>
                  <a:srgbClr val="4E4E50"/>
                </a:solidFill>
                <a:latin typeface="Proxima Nova Lt" panose="02000506030000020004" pitchFamily="50" charset="0"/>
              </a:rPr>
              <a:t>Sujets à risque: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Homme de plus de 50 ans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Femme de plus de 60 ans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Fumeur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Hypertendus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Dyslipidémique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Diabétique de plus de 40 ans ou avec un diabète de plus de 20 ans</a:t>
            </a:r>
          </a:p>
          <a:p>
            <a:pPr marL="285750" indent="-285750">
              <a:spcAft>
                <a:spcPts val="8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fr-FR">
                <a:solidFill>
                  <a:srgbClr val="4E4E50"/>
                </a:solidFill>
                <a:latin typeface="Proxima Nova Rg" panose="02000506030000020004" pitchFamily="50" charset="0"/>
              </a:rPr>
              <a:t>Patient avec antécédent d’infarctus du myocarde ou d’AVC ou antécédents familiaux d’accidents CV précoces</a:t>
            </a:r>
          </a:p>
        </p:txBody>
      </p:sp>
    </p:spTree>
    <p:extLst>
      <p:ext uri="{BB962C8B-B14F-4D97-AF65-F5344CB8AC3E}">
        <p14:creationId xmlns:p14="http://schemas.microsoft.com/office/powerpoint/2010/main" val="327816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5318" y="6305524"/>
            <a:ext cx="18717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>
                <a:solidFill>
                  <a:prstClr val="black"/>
                </a:solidFill>
                <a:latin typeface="Myriad Pro Light SemiExt" panose="020B0405030403020204" pitchFamily="34" charset="0"/>
              </a:rPr>
              <a:t>www.mesimedical.com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4041" y="591945"/>
            <a:ext cx="8183918" cy="812800"/>
          </a:xfrm>
        </p:spPr>
        <p:txBody>
          <a:bodyPr>
            <a:noAutofit/>
          </a:bodyPr>
          <a:lstStyle/>
          <a:p>
            <a:pPr algn="ctr"/>
            <a:r>
              <a:rPr lang="en-US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Ulcère</a:t>
            </a:r>
            <a:r>
              <a:rPr lang="en-US" sz="3600">
                <a:solidFill>
                  <a:srgbClr val="787878"/>
                </a:solidFill>
                <a:latin typeface="Proxima Nova Rg" panose="02000506030000020004" pitchFamily="50" charset="-18"/>
              </a:rPr>
              <a:t> </a:t>
            </a:r>
            <a:r>
              <a:rPr lang="en-US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veineux</a:t>
            </a:r>
            <a:r>
              <a:rPr lang="en-US" sz="3600">
                <a:solidFill>
                  <a:srgbClr val="787878"/>
                </a:solidFill>
                <a:latin typeface="Proxima Nova Rg" panose="02000506030000020004" pitchFamily="50" charset="-18"/>
              </a:rPr>
              <a:t>, </a:t>
            </a:r>
            <a:r>
              <a:rPr lang="en-US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artériel</a:t>
            </a:r>
            <a:r>
              <a:rPr lang="en-US" sz="3600">
                <a:solidFill>
                  <a:srgbClr val="787878"/>
                </a:solidFill>
                <a:latin typeface="Proxima Nova Rg" panose="02000506030000020004" pitchFamily="50" charset="-18"/>
              </a:rPr>
              <a:t> </a:t>
            </a:r>
            <a:r>
              <a:rPr lang="en-US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ou</a:t>
            </a:r>
            <a:r>
              <a:rPr lang="en-US" sz="3600">
                <a:solidFill>
                  <a:srgbClr val="787878"/>
                </a:solidFill>
                <a:latin typeface="Proxima Nova Rg" panose="02000506030000020004" pitchFamily="50" charset="-18"/>
              </a:rPr>
              <a:t> </a:t>
            </a:r>
            <a:r>
              <a:rPr lang="en-US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mixte</a:t>
            </a:r>
            <a:r>
              <a:rPr lang="en-US" sz="3600">
                <a:solidFill>
                  <a:srgbClr val="787878"/>
                </a:solidFill>
                <a:latin typeface="Proxima Nova Rg" panose="02000506030000020004" pitchFamily="50" charset="-18"/>
              </a:rPr>
              <a:t> ?</a:t>
            </a:r>
            <a:endParaRPr lang="en-GB" sz="360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pic>
        <p:nvPicPr>
          <p:cNvPr id="1026" name="Picture 2" descr="Punched out ischemic ulcer, possible infection">
            <a:extLst>
              <a:ext uri="{FF2B5EF4-FFF2-40B4-BE49-F238E27FC236}">
                <a16:creationId xmlns:a16="http://schemas.microsoft.com/office/drawing/2014/main" id="{2F8812FD-9A2A-4A70-A787-21193E8A3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042" y="1529757"/>
            <a:ext cx="3221799" cy="23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venous ulcer">
            <a:extLst>
              <a:ext uri="{FF2B5EF4-FFF2-40B4-BE49-F238E27FC236}">
                <a16:creationId xmlns:a16="http://schemas.microsoft.com/office/drawing/2014/main" id="{C3D2E118-003D-4EEE-BF49-F43DF266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25" y="3695908"/>
            <a:ext cx="3504734" cy="23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1645F-A4B6-47D4-A07D-F65113A65D93}"/>
              </a:ext>
            </a:extLst>
          </p:cNvPr>
          <p:cNvSpPr txBox="1"/>
          <p:nvPr/>
        </p:nvSpPr>
        <p:spPr>
          <a:xfrm>
            <a:off x="5376489" y="2372469"/>
            <a:ext cx="13901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sz="16600" b="1">
                <a:solidFill>
                  <a:srgbClr val="787878"/>
                </a:solidFill>
                <a:latin typeface="Proxima Nova Rg" panose="02000506030000020004" pitchFamily="50" charset="-18"/>
                <a:ea typeface="+mj-ea"/>
              </a:rPr>
              <a:t>?</a:t>
            </a:r>
            <a:endParaRPr lang="sl-SI" sz="16600" b="1">
              <a:solidFill>
                <a:srgbClr val="787878"/>
              </a:solidFill>
              <a:latin typeface="Proxima Nova Rg" panose="02000506030000020004" pitchFamily="50" charset="-18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164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23E2FFF-F8C1-4FF7-8F50-8C97B4FA1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6720678" cy="2824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2229D2-DA1A-4EC2-B588-083131929C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9" y="2996231"/>
            <a:ext cx="7327201" cy="38735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591E18-2047-4DA1-BB9E-185689D36238}"/>
              </a:ext>
            </a:extLst>
          </p:cNvPr>
          <p:cNvSpPr txBox="1"/>
          <p:nvPr/>
        </p:nvSpPr>
        <p:spPr>
          <a:xfrm>
            <a:off x="8760296" y="4046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/>
              <a:t>Dec</a:t>
            </a:r>
            <a:r>
              <a:rPr lang="fr-FR"/>
              <a:t> 2010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FD7AD0-9CA0-4C09-8769-E0BABA0787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618" y="589330"/>
            <a:ext cx="6720678" cy="3660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8CFBAE-2043-4460-A54D-925F2F48B5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142" y="1247601"/>
            <a:ext cx="6720678" cy="3460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C5A2B8-2D6F-4AE9-96D2-4B1F1363AF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666" y="2019871"/>
            <a:ext cx="6720678" cy="3179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61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F0CD9C-F1F3-4AF8-8AC6-76324F531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36EC38-96D5-4A37-BD04-0F8FCE35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10000" r="72400">
                        <a14:backgroundMark x1="62200" y1="4438" x2="62200" y2="4438"/>
                        <a14:backgroundMark x1="59200" y1="1775" x2="59200" y2="1775"/>
                        <a14:backgroundMark x1="63800" y1="7101" x2="63800" y2="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7" y="2839692"/>
            <a:ext cx="5962159" cy="40304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493676-B32B-4550-BD43-04EC0246A711}"/>
              </a:ext>
            </a:extLst>
          </p:cNvPr>
          <p:cNvSpPr txBox="1"/>
          <p:nvPr/>
        </p:nvSpPr>
        <p:spPr>
          <a:xfrm>
            <a:off x="2495600" y="184482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+mj-cs"/>
              </a:rPr>
              <a:t>Et comment dépiste –t-on l’artérite ?</a:t>
            </a:r>
          </a:p>
        </p:txBody>
      </p:sp>
    </p:spTree>
    <p:extLst>
      <p:ext uri="{BB962C8B-B14F-4D97-AF65-F5344CB8AC3E}">
        <p14:creationId xmlns:p14="http://schemas.microsoft.com/office/powerpoint/2010/main" val="17432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fr-FR" altLang="fr-FR">
                <a:latin typeface="Calibri" pitchFamily="34" charset="0"/>
              </a:rPr>
            </a:br>
            <a:r>
              <a:rPr lang="fr-FR" altLang="fr-FR">
                <a:latin typeface="Calibri" pitchFamily="34" charset="0"/>
              </a:rPr>
              <a:t>                                  </a:t>
            </a:r>
            <a:br>
              <a:rPr lang="fr-FR" altLang="fr-FR">
                <a:latin typeface="Calibri" pitchFamily="34" charset="0"/>
              </a:rPr>
            </a:br>
            <a:r>
              <a:rPr lang="fr-FR"/>
              <a:t>                      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DA180C-E559-4423-B28D-28ED1B734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23" y="1376624"/>
            <a:ext cx="1492119" cy="370165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7C08E871-1B5A-46B5-BC79-619C24C8C05F}"/>
              </a:ext>
            </a:extLst>
          </p:cNvPr>
          <p:cNvGrpSpPr/>
          <p:nvPr/>
        </p:nvGrpSpPr>
        <p:grpSpPr>
          <a:xfrm>
            <a:off x="2253481" y="2627287"/>
            <a:ext cx="4769079" cy="952890"/>
            <a:chOff x="1652886" y="2224420"/>
            <a:chExt cx="3569062" cy="95289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C51AE54-780F-4A68-9E79-3E3F7DB15FA7}"/>
                </a:ext>
              </a:extLst>
            </p:cNvPr>
            <p:cNvSpPr txBox="1"/>
            <p:nvPr/>
          </p:nvSpPr>
          <p:spPr>
            <a:xfrm>
              <a:off x="1652886" y="2562975"/>
              <a:ext cx="8172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>
                  <a:solidFill>
                    <a:srgbClr val="4E4E50"/>
                  </a:solidFill>
                  <a:latin typeface="Proxima Nova Lt" panose="02000506030000020004" pitchFamily="50" charset="0"/>
                </a:rPr>
                <a:t>IPS</a:t>
              </a:r>
              <a:r>
                <a:rPr lang="fr-FR" sz="2000" b="1">
                  <a:solidFill>
                    <a:srgbClr val="4E4E50"/>
                  </a:solidFill>
                  <a:latin typeface="Proxima Nova Lt" panose="02000506030000020004" pitchFamily="50" charset="0"/>
                </a:rPr>
                <a:t> = 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C671C03-CAB5-40B3-9783-78BEFACBB784}"/>
                </a:ext>
              </a:extLst>
            </p:cNvPr>
            <p:cNvSpPr txBox="1"/>
            <p:nvPr/>
          </p:nvSpPr>
          <p:spPr>
            <a:xfrm>
              <a:off x="2439724" y="2224420"/>
              <a:ext cx="2782224" cy="95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2000" b="1">
                  <a:solidFill>
                    <a:srgbClr val="4E4E50"/>
                  </a:solidFill>
                  <a:latin typeface="Proxima Nova Lt" panose="02000506030000020004" pitchFamily="50" charset="0"/>
                </a:rPr>
                <a:t>Pression systolique cheville</a:t>
              </a:r>
            </a:p>
            <a:p>
              <a:pPr algn="ctr">
                <a:lnSpc>
                  <a:spcPct val="150000"/>
                </a:lnSpc>
              </a:pPr>
              <a:r>
                <a:rPr lang="fr-FR" sz="2000" b="1">
                  <a:solidFill>
                    <a:srgbClr val="4E4E50"/>
                  </a:solidFill>
                  <a:latin typeface="Proxima Nova Lt" panose="02000506030000020004" pitchFamily="50" charset="0"/>
                </a:rPr>
                <a:t>Pression systolique bras</a:t>
              </a: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C0F5632A-DC8C-4711-A332-4F9695B19B9A}"/>
                </a:ext>
              </a:extLst>
            </p:cNvPr>
            <p:cNvCxnSpPr>
              <a:cxnSpLocks/>
            </p:cNvCxnSpPr>
            <p:nvPr/>
          </p:nvCxnSpPr>
          <p:spPr>
            <a:xfrm>
              <a:off x="2491453" y="2847999"/>
              <a:ext cx="26787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5">
            <a:extLst>
              <a:ext uri="{FF2B5EF4-FFF2-40B4-BE49-F238E27FC236}">
                <a16:creationId xmlns:a16="http://schemas.microsoft.com/office/drawing/2014/main" id="{5038E843-071F-4064-ACC7-BDAF6B1E49F2}"/>
              </a:ext>
            </a:extLst>
          </p:cNvPr>
          <p:cNvSpPr txBox="1">
            <a:spLocks/>
          </p:cNvSpPr>
          <p:nvPr/>
        </p:nvSpPr>
        <p:spPr>
          <a:xfrm>
            <a:off x="7515225" y="2082020"/>
            <a:ext cx="4032776" cy="2290867"/>
          </a:xfrm>
          <a:prstGeom prst="rect">
            <a:avLst/>
          </a:prstGeom>
          <a:solidFill>
            <a:srgbClr val="8CC63F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32000" tIns="0" rIns="43200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ctr"/>
            <a:r>
              <a:rPr lang="fr-FR" sz="220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Si la pression aux chevilles est plus basse que la pression au bras, </a:t>
            </a:r>
          </a:p>
          <a:p>
            <a:pPr algn="ctr"/>
            <a:r>
              <a:rPr lang="fr-FR" sz="2200">
                <a:solidFill>
                  <a:schemeClr val="bg1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il y a occlusion</a:t>
            </a:r>
            <a:endParaRPr lang="en-GB" sz="2200">
              <a:solidFill>
                <a:schemeClr val="bg1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1">
            <a:extLst>
              <a:ext uri="{FF2B5EF4-FFF2-40B4-BE49-F238E27FC236}">
                <a16:creationId xmlns:a16="http://schemas.microsoft.com/office/drawing/2014/main" id="{2DC3704A-2375-4301-A131-426C12882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21621"/>
              </p:ext>
            </p:extLst>
          </p:nvPr>
        </p:nvGraphicFramePr>
        <p:xfrm>
          <a:off x="2003951" y="4764219"/>
          <a:ext cx="8305800" cy="142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sl-SI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 </a:t>
                      </a:r>
                      <a:r>
                        <a:rPr lang="fr-FR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plus</a:t>
                      </a:r>
                      <a:endParaRPr lang="sl-SI" b="1">
                        <a:solidFill>
                          <a:srgbClr val="78787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 – 1.00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 – 0.91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 – 0.41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 o</a:t>
                      </a:r>
                      <a:r>
                        <a:rPr lang="fr-FR" b="1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moins</a:t>
                      </a:r>
                      <a:endParaRPr lang="sl-SI" b="1">
                        <a:solidFill>
                          <a:srgbClr val="78787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27"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sl-SI" sz="1600" b="0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compressible</a:t>
                      </a:r>
                    </a:p>
                  </a:txBody>
                  <a:tcPr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</a:t>
                      </a:r>
                      <a:endParaRPr lang="sl-SI" sz="1600" b="0">
                        <a:solidFill>
                          <a:srgbClr val="78787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anormal</a:t>
                      </a:r>
                      <a:endParaRPr lang="sl-SI" sz="1600" b="0">
                        <a:solidFill>
                          <a:srgbClr val="78787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rgbClr val="7878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Sévère</a:t>
                      </a:r>
                      <a:endParaRPr lang="sl-SI" sz="1600" b="0">
                        <a:solidFill>
                          <a:srgbClr val="78787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itre 1">
            <a:extLst>
              <a:ext uri="{FF2B5EF4-FFF2-40B4-BE49-F238E27FC236}">
                <a16:creationId xmlns:a16="http://schemas.microsoft.com/office/drawing/2014/main" id="{5231955C-9B90-47E6-A1B3-C51B84C96160}"/>
              </a:ext>
            </a:extLst>
          </p:cNvPr>
          <p:cNvSpPr txBox="1">
            <a:spLocks/>
          </p:cNvSpPr>
          <p:nvPr/>
        </p:nvSpPr>
        <p:spPr>
          <a:xfrm>
            <a:off x="814767" y="573770"/>
            <a:ext cx="1065631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>
                <a:solidFill>
                  <a:srgbClr val="58585B"/>
                </a:solidFill>
                <a:latin typeface="Proxima Nova Lt" panose="02000506030000020004" pitchFamily="50" charset="0"/>
              </a:rPr>
              <a:t>Indice de Pression Systolique = IPS</a:t>
            </a:r>
          </a:p>
          <a:p>
            <a:pPr>
              <a:defRPr/>
            </a:pPr>
            <a:r>
              <a:rPr lang="fr-FR" sz="4000" b="1">
                <a:solidFill>
                  <a:srgbClr val="58585B"/>
                </a:solidFill>
                <a:latin typeface="Proxima Nova Lt" panose="02000506030000020004" pitchFamily="50" charset="0"/>
              </a:rPr>
              <a:t>Outil de dépistage des AOMI</a:t>
            </a:r>
          </a:p>
        </p:txBody>
      </p:sp>
    </p:spTree>
    <p:extLst>
      <p:ext uri="{BB962C8B-B14F-4D97-AF65-F5344CB8AC3E}">
        <p14:creationId xmlns:p14="http://schemas.microsoft.com/office/powerpoint/2010/main" val="2886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0159E5-EA74-4DE8-A3B1-30861E005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935" y="2736301"/>
            <a:ext cx="8156130" cy="34123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5EDD2B-DF37-4C06-A7BE-1D85138DBFF9}"/>
              </a:ext>
            </a:extLst>
          </p:cNvPr>
          <p:cNvSpPr txBox="1"/>
          <p:nvPr/>
        </p:nvSpPr>
        <p:spPr>
          <a:xfrm>
            <a:off x="515297" y="112193"/>
            <a:ext cx="9942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8CC63F"/>
                </a:solidFill>
              </a:rPr>
              <a:t>EQQM006 = 21,12 € pour 1 jambe</a:t>
            </a:r>
          </a:p>
          <a:p>
            <a:r>
              <a:rPr lang="fr-FR" sz="2400" dirty="0">
                <a:solidFill>
                  <a:srgbClr val="4E4E50"/>
                </a:solidFill>
                <a:latin typeface="Proxima Nova Lt" panose="02000506030000020004" pitchFamily="50" charset="0"/>
              </a:rPr>
              <a:t>Acte cumulable avec tout autre acte d’écho ou autre</a:t>
            </a:r>
          </a:p>
          <a:p>
            <a:endParaRPr lang="fr-FR" sz="2400" dirty="0">
              <a:solidFill>
                <a:srgbClr val="4E4E50"/>
              </a:solidFill>
              <a:latin typeface="Proxima Nova Lt" panose="02000506030000020004" pitchFamily="50" charset="0"/>
            </a:endParaRPr>
          </a:p>
          <a:p>
            <a:r>
              <a:rPr lang="fr-FR" sz="2400" dirty="0">
                <a:solidFill>
                  <a:srgbClr val="4E4E50"/>
                </a:solidFill>
                <a:latin typeface="Proxima Nova Lt" panose="02000506030000020004" pitchFamily="50" charset="0"/>
              </a:rPr>
              <a:t>Participe  l’activité des service: T2A </a:t>
            </a:r>
          </a:p>
          <a:p>
            <a:r>
              <a:rPr lang="fr-FR" sz="2400" dirty="0">
                <a:solidFill>
                  <a:srgbClr val="4E4E50"/>
                </a:solidFill>
                <a:latin typeface="Proxima Nova Lt" panose="02000506030000020004" pitchFamily="50" charset="0"/>
              </a:rPr>
              <a:t>Un plateau technique lors d’une HDJ</a:t>
            </a:r>
          </a:p>
        </p:txBody>
      </p:sp>
    </p:spTree>
    <p:extLst>
      <p:ext uri="{BB962C8B-B14F-4D97-AF65-F5344CB8AC3E}">
        <p14:creationId xmlns:p14="http://schemas.microsoft.com/office/powerpoint/2010/main" val="193465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ZoneTexte 1"/>
          <p:cNvSpPr txBox="1">
            <a:spLocks noChangeArrowheads="1"/>
          </p:cNvSpPr>
          <p:nvPr/>
        </p:nvSpPr>
        <p:spPr bwMode="auto">
          <a:xfrm>
            <a:off x="4656138" y="3500439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 sz="2800" b="1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786205" y="908721"/>
            <a:ext cx="5578623" cy="1944215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 cap="all" baseline="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fr-FR" sz="2800">
                <a:solidFill>
                  <a:srgbClr val="8EC332"/>
                </a:solidFill>
                <a:latin typeface="+mn-lt"/>
              </a:rPr>
              <a:t>Artériopathie Oblitérante des membres inférieurs  = AOMI</a:t>
            </a:r>
          </a:p>
          <a:p>
            <a:endParaRPr lang="fr-FR" sz="2800">
              <a:solidFill>
                <a:srgbClr val="8EC332"/>
              </a:solidFill>
              <a:latin typeface="Proxima Nova Rg" panose="02000506030000020004" pitchFamily="50" charset="-18"/>
            </a:endParaRPr>
          </a:p>
          <a:p>
            <a:r>
              <a:rPr lang="fr-FR" sz="3200" b="0">
                <a:solidFill>
                  <a:srgbClr val="8EC332"/>
                </a:solidFill>
                <a:latin typeface="Proxima Nova Rg" panose="02000506030000020004" pitchFamily="50" charset="-18"/>
              </a:rPr>
              <a:t>Artérites</a:t>
            </a:r>
            <a:endParaRPr lang="en-GB" sz="3200" b="0">
              <a:solidFill>
                <a:srgbClr val="8EC332"/>
              </a:solidFill>
              <a:latin typeface="Proxima Nova Rg" panose="02000506030000020004" pitchFamily="50" charset="-18"/>
            </a:endParaRPr>
          </a:p>
        </p:txBody>
      </p:sp>
      <p:pic>
        <p:nvPicPr>
          <p:cNvPr id="8" name="Slika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378" y="3861048"/>
            <a:ext cx="5760279" cy="2653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D6023B-1AAD-4A7C-AA5B-FCF90E596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290BBA-A7A3-4D8A-AFF5-0300EF07F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704196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624840" y="383515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b="1">
                <a:solidFill>
                  <a:srgbClr val="4E4E50"/>
                </a:solidFill>
                <a:latin typeface="Proxima Nova Lt" panose="02000506030000020004" pitchFamily="50" charset="0"/>
              </a:rPr>
              <a:t>La technique traditionnelle</a:t>
            </a:r>
            <a:endParaRPr lang="fr-FR" sz="3600">
              <a:solidFill>
                <a:srgbClr val="4E4E50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24840" y="1864311"/>
            <a:ext cx="5011602" cy="41725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  <a:defRPr/>
            </a:pPr>
            <a:r>
              <a:rPr lang="fr-FR" altLang="fr-FR" sz="1800">
                <a:solidFill>
                  <a:srgbClr val="4E4E50"/>
                </a:solidFill>
                <a:latin typeface="Proxima Nova"/>
              </a:rPr>
              <a:t>Un brassard manuel + une sonde de </a:t>
            </a:r>
            <a:r>
              <a:rPr lang="fr-FR" altLang="fr-FR" sz="1800" b="1">
                <a:solidFill>
                  <a:srgbClr val="4E4E50"/>
                </a:solidFill>
                <a:latin typeface="Proxima Nova"/>
              </a:rPr>
              <a:t>Doppler continu</a:t>
            </a:r>
          </a:p>
          <a:p>
            <a:pPr marL="0" indent="0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fr-FR" altLang="fr-FR" sz="1800">
                <a:solidFill>
                  <a:srgbClr val="4E4E50"/>
                </a:solidFill>
                <a:latin typeface="Proxima Nova"/>
              </a:rPr>
              <a:t>   Mais nécessite : </a:t>
            </a:r>
          </a:p>
          <a:p>
            <a:pPr>
              <a:lnSpc>
                <a:spcPct val="130000"/>
              </a:lnSpc>
              <a:spcBef>
                <a:spcPts val="800"/>
              </a:spcBef>
              <a:defRPr/>
            </a:pPr>
            <a:r>
              <a:rPr lang="fr-FR" altLang="fr-FR" sz="1800">
                <a:solidFill>
                  <a:srgbClr val="4E4E50"/>
                </a:solidFill>
                <a:latin typeface="Proxima Nova"/>
              </a:rPr>
              <a:t>Du temps: 6 artères à vérifier</a:t>
            </a:r>
          </a:p>
          <a:p>
            <a:pPr>
              <a:lnSpc>
                <a:spcPct val="130000"/>
              </a:lnSpc>
              <a:spcBef>
                <a:spcPts val="800"/>
              </a:spcBef>
              <a:defRPr/>
            </a:pPr>
            <a:r>
              <a:rPr lang="fr-FR" altLang="fr-FR" sz="1800">
                <a:solidFill>
                  <a:srgbClr val="4E4E50"/>
                </a:solidFill>
                <a:latin typeface="Proxima Nova"/>
              </a:rPr>
              <a:t>De l’expérience</a:t>
            </a:r>
          </a:p>
          <a:p>
            <a:pPr>
              <a:lnSpc>
                <a:spcPct val="130000"/>
              </a:lnSpc>
              <a:spcBef>
                <a:spcPts val="800"/>
              </a:spcBef>
              <a:defRPr/>
            </a:pPr>
            <a:r>
              <a:rPr lang="fr-FR" altLang="fr-FR" sz="1800">
                <a:solidFill>
                  <a:srgbClr val="4E4E50"/>
                </a:solidFill>
                <a:latin typeface="Proxima Nova"/>
              </a:rPr>
              <a:t>Un temps de repos du patient avant la mesure</a:t>
            </a:r>
          </a:p>
          <a:p>
            <a:pPr>
              <a:lnSpc>
                <a:spcPct val="130000"/>
              </a:lnSpc>
              <a:spcBef>
                <a:spcPts val="800"/>
              </a:spcBef>
              <a:defRPr/>
            </a:pPr>
            <a:r>
              <a:rPr lang="fr-FR" altLang="fr-FR" sz="1800">
                <a:solidFill>
                  <a:srgbClr val="4E4E50"/>
                </a:solidFill>
                <a:latin typeface="Proxima Nova"/>
              </a:rPr>
              <a:t>Impossibilité de faire un test de marche </a:t>
            </a:r>
          </a:p>
          <a:p>
            <a:pPr indent="0">
              <a:lnSpc>
                <a:spcPct val="130000"/>
              </a:lnSpc>
              <a:spcBef>
                <a:spcPts val="800"/>
              </a:spcBef>
              <a:buNone/>
              <a:defRPr/>
            </a:pPr>
            <a:endParaRPr lang="fr-FR" altLang="fr-FR" sz="1800">
              <a:solidFill>
                <a:srgbClr val="4E4E50"/>
              </a:solidFill>
              <a:latin typeface="Proxima Nov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436" y="1864311"/>
            <a:ext cx="5122911" cy="4281676"/>
          </a:xfrm>
          <a:prstGeom prst="rect">
            <a:avLst/>
          </a:prstGeom>
        </p:spPr>
      </p:pic>
      <p:pic>
        <p:nvPicPr>
          <p:cNvPr id="9" name="Picture 4" descr="http://www.medsupplier.com/product-images/Dopplers/Huntleigh/Huntleigh-Dopplex-Doppler-MD2.jpg">
            <a:extLst>
              <a:ext uri="{FF2B5EF4-FFF2-40B4-BE49-F238E27FC236}">
                <a16:creationId xmlns:a16="http://schemas.microsoft.com/office/drawing/2014/main" id="{02EB04DB-5EE2-4D34-B4D3-CAEB645E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4253" y="268751"/>
            <a:ext cx="2113094" cy="15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74D8B0B-C3FF-4C31-B7A8-C6C1C9ADAD93}"/>
              </a:ext>
            </a:extLst>
          </p:cNvPr>
          <p:cNvSpPr txBox="1"/>
          <p:nvPr/>
        </p:nvSpPr>
        <p:spPr>
          <a:xfrm rot="614749">
            <a:off x="5763595" y="5117968"/>
            <a:ext cx="33850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FF0000"/>
                </a:solidFill>
              </a:rPr>
              <a:t>LONG, FASTIDUEUX</a:t>
            </a:r>
          </a:p>
        </p:txBody>
      </p:sp>
    </p:spTree>
    <p:extLst>
      <p:ext uri="{BB962C8B-B14F-4D97-AF65-F5344CB8AC3E}">
        <p14:creationId xmlns:p14="http://schemas.microsoft.com/office/powerpoint/2010/main" val="8717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43C3E3-8F0E-40A6-B25E-79D38BE81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13" y="116633"/>
            <a:ext cx="1961966" cy="6724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C64ECC-1435-B09F-BD52-D6EEFA5D4180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www.youtube.com/watch?v=mW3W5IdLwb4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DF495E-300A-74AA-D11F-B7DDF0ACDE70}"/>
              </a:ext>
            </a:extLst>
          </p:cNvPr>
          <p:cNvSpPr txBox="1"/>
          <p:nvPr/>
        </p:nvSpPr>
        <p:spPr>
          <a:xfrm>
            <a:off x="3047189" y="2276272"/>
            <a:ext cx="575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Vidéo en </a:t>
            </a:r>
            <a:r>
              <a:rPr lang="fr-FR" dirty="0" err="1"/>
              <a:t>Québèquois</a:t>
            </a:r>
            <a:r>
              <a:rPr lang="fr-FR" dirty="0"/>
              <a:t>: sur la mesure standard par Doppler: </a:t>
            </a:r>
          </a:p>
          <a:p>
            <a:r>
              <a:rPr lang="fr-FR" dirty="0"/>
              <a:t>Regarder de 2:00 à 5:20</a:t>
            </a:r>
          </a:p>
        </p:txBody>
      </p:sp>
    </p:spTree>
    <p:extLst>
      <p:ext uri="{BB962C8B-B14F-4D97-AF65-F5344CB8AC3E}">
        <p14:creationId xmlns:p14="http://schemas.microsoft.com/office/powerpoint/2010/main" val="298170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C5E595-0B17-486C-ABE1-40A66FE3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203" y="4667916"/>
            <a:ext cx="4035168" cy="11380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5400" dirty="0">
                <a:solidFill>
                  <a:srgbClr val="787878"/>
                </a:solidFill>
                <a:latin typeface="Proxima Nova Rg" panose="02000506030000020004" pitchFamily="50" charset="-18"/>
              </a:rPr>
              <a:t>1</a:t>
            </a:r>
            <a:r>
              <a:rPr lang="fr-FR" sz="5400" dirty="0">
                <a:solidFill>
                  <a:srgbClr val="787878"/>
                </a:solidFill>
                <a:latin typeface="Proxima Nova Rg" panose="02000506030000020004" pitchFamily="50" charset="-18"/>
              </a:rPr>
              <a:t> à 2</a:t>
            </a:r>
            <a:r>
              <a:rPr lang="sl-SI" sz="5400" dirty="0">
                <a:solidFill>
                  <a:srgbClr val="787878"/>
                </a:solidFill>
                <a:latin typeface="Proxima Nova Rg" panose="02000506030000020004" pitchFamily="50" charset="-18"/>
              </a:rPr>
              <a:t> minute</a:t>
            </a:r>
            <a:r>
              <a:rPr lang="fr-FR" sz="5400" dirty="0">
                <a:solidFill>
                  <a:srgbClr val="787878"/>
                </a:solidFill>
                <a:latin typeface="Proxima Nova Rg" panose="02000506030000020004" pitchFamily="50" charset="-18"/>
              </a:rPr>
              <a:t>s</a:t>
            </a:r>
            <a:endParaRPr lang="sl-SI" sz="5400" dirty="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307A279-6534-4B0C-9253-F6121BDC06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29203" y="2051658"/>
            <a:ext cx="3749674" cy="1022671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fr-FR" sz="5400">
                <a:solidFill>
                  <a:srgbClr val="787878"/>
                </a:solidFill>
                <a:latin typeface="Proxima Nova Rg" panose="02000506030000020004" pitchFamily="50" charset="-18"/>
              </a:rPr>
              <a:t>15-2</a:t>
            </a:r>
            <a:r>
              <a:rPr lang="sl-SI" sz="5400">
                <a:solidFill>
                  <a:srgbClr val="787878"/>
                </a:solidFill>
                <a:latin typeface="Proxima Nova Rg" panose="02000506030000020004" pitchFamily="50" charset="-18"/>
              </a:rPr>
              <a:t>0 minutes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1320F95C-CC47-46FE-924E-0095B464CE5F}"/>
              </a:ext>
            </a:extLst>
          </p:cNvPr>
          <p:cNvSpPr/>
          <p:nvPr/>
        </p:nvSpPr>
        <p:spPr>
          <a:xfrm rot="5400000">
            <a:off x="4267192" y="3289635"/>
            <a:ext cx="1473694" cy="1162975"/>
          </a:xfrm>
          <a:prstGeom prst="rightArrow">
            <a:avLst/>
          </a:prstGeom>
          <a:solidFill>
            <a:srgbClr val="85CC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icture 4" descr="http://www.medsupplier.com/product-images/Dopplers/Huntleigh/Huntleigh-Dopplex-Doppler-MD2.jpg">
            <a:extLst>
              <a:ext uri="{FF2B5EF4-FFF2-40B4-BE49-F238E27FC236}">
                <a16:creationId xmlns:a16="http://schemas.microsoft.com/office/drawing/2014/main" id="{01B78639-6F9F-464C-A82C-D0A16AFE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991" y="1481592"/>
            <a:ext cx="1586748" cy="15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960350" y="384324"/>
            <a:ext cx="7239000" cy="812800"/>
          </a:xfrm>
        </p:spPr>
        <p:txBody>
          <a:bodyPr>
            <a:noAutofit/>
          </a:bodyPr>
          <a:lstStyle/>
          <a:p>
            <a:r>
              <a:rPr lang="sl-SI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Solution</a:t>
            </a:r>
            <a:endParaRPr lang="en-GB" sz="360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964267" y="953802"/>
            <a:ext cx="8225816" cy="654866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fr-FR" sz="2800" b="0">
                <a:latin typeface="Proxima Nova Rg" panose="02000506030000020004" pitchFamily="50" charset="-18"/>
              </a:rPr>
              <a:t>L’appareil ABPI MD de MESI</a:t>
            </a:r>
            <a:endParaRPr lang="en-GB" sz="2800" b="0">
              <a:solidFill>
                <a:srgbClr val="787878"/>
              </a:solidFill>
              <a:latin typeface="Proxima Nova Rg" panose="02000506030000020004" pitchFamily="50" charset="-18"/>
            </a:endParaRPr>
          </a:p>
          <a:p>
            <a:br>
              <a:rPr lang="sl-SI" sz="2800" b="0">
                <a:solidFill>
                  <a:srgbClr val="787878"/>
                </a:solidFill>
                <a:latin typeface="Proxima Nova Rg" panose="02000506030000020004" pitchFamily="50" charset="-18"/>
              </a:rPr>
            </a:br>
            <a:endParaRPr lang="en-GB" sz="2800" b="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pic>
        <p:nvPicPr>
          <p:cNvPr id="2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2C7E422-42E3-FF59-568B-37707B577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277" y="3871122"/>
            <a:ext cx="3874267" cy="29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62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4FA1FA0-ED2D-8C47-BBE2-EE2D0EF5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" t="6595" r="9146" b="13659"/>
          <a:stretch/>
        </p:blipFill>
        <p:spPr>
          <a:xfrm>
            <a:off x="380502" y="233083"/>
            <a:ext cx="11143871" cy="59167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F29F69-E21C-4483-84DF-34AC7FF13724}"/>
              </a:ext>
            </a:extLst>
          </p:cNvPr>
          <p:cNvSpPr txBox="1"/>
          <p:nvPr/>
        </p:nvSpPr>
        <p:spPr>
          <a:xfrm>
            <a:off x="5393924" y="1322773"/>
            <a:ext cx="1464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</a:rPr>
              <a:t>Mesure </a:t>
            </a:r>
          </a:p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</a:rPr>
              <a:t>simple et rapide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25DA6C-368E-4F21-BADB-2F5760E6BC10}"/>
              </a:ext>
            </a:extLst>
          </p:cNvPr>
          <p:cNvSpPr txBox="1"/>
          <p:nvPr/>
        </p:nvSpPr>
        <p:spPr>
          <a:xfrm>
            <a:off x="5103920" y="2729771"/>
            <a:ext cx="2044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</a:rPr>
              <a:t>3CUFF</a:t>
            </a:r>
            <a:r>
              <a:rPr lang="fr-FR" sz="1200">
                <a:solidFill>
                  <a:srgbClr val="4E4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  <a:p>
            <a:pPr algn="ctr"/>
            <a:r>
              <a:rPr lang="fr-FR" sz="1200">
                <a:solidFill>
                  <a:srgbClr val="4E4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Mesures </a:t>
            </a:r>
          </a:p>
          <a:p>
            <a:pPr algn="ctr"/>
            <a:r>
              <a:rPr lang="fr-FR" sz="1200">
                <a:solidFill>
                  <a:srgbClr val="4E4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simultanées</a:t>
            </a:r>
            <a:endParaRPr lang="fr-FR" sz="1200">
              <a:solidFill>
                <a:srgbClr val="4E4E50"/>
              </a:solidFill>
              <a:latin typeface="Proxima Nov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F3E355-D495-4228-9E6D-A186D9F9464A}"/>
              </a:ext>
            </a:extLst>
          </p:cNvPr>
          <p:cNvSpPr txBox="1"/>
          <p:nvPr/>
        </p:nvSpPr>
        <p:spPr>
          <a:xfrm>
            <a:off x="5103920" y="4418008"/>
            <a:ext cx="20448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</a:rPr>
              <a:t>Algorithme</a:t>
            </a:r>
          </a:p>
          <a:p>
            <a:pPr algn="ctr"/>
            <a:r>
              <a:rPr lang="fr-FR" sz="1200" err="1">
                <a:solidFill>
                  <a:srgbClr val="4E4E50"/>
                </a:solidFill>
                <a:latin typeface="Proxima Nova"/>
              </a:rPr>
              <a:t>PADsense</a:t>
            </a:r>
            <a:r>
              <a:rPr lang="fr-FR" sz="1200">
                <a:solidFill>
                  <a:srgbClr val="4E4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E92852-CB15-43F0-9F86-7B5BBC8A9767}"/>
              </a:ext>
            </a:extLst>
          </p:cNvPr>
          <p:cNvSpPr txBox="1"/>
          <p:nvPr/>
        </p:nvSpPr>
        <p:spPr>
          <a:xfrm>
            <a:off x="5103920" y="5679594"/>
            <a:ext cx="2044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</a:rPr>
              <a:t>Ondes de pouls</a:t>
            </a:r>
          </a:p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  <a:cs typeface="Calibri" panose="020F0502020204030204" pitchFamily="34" charset="0"/>
              </a:rPr>
              <a:t>Avec VOP</a:t>
            </a:r>
          </a:p>
          <a:p>
            <a:pPr algn="ctr"/>
            <a:r>
              <a:rPr lang="fr-FR" sz="1200">
                <a:solidFill>
                  <a:srgbClr val="4E4E50"/>
                </a:solidFill>
                <a:latin typeface="Proxima Nova"/>
                <a:cs typeface="Calibri" panose="020F0502020204030204" pitchFamily="34" charset="0"/>
              </a:rPr>
              <a:t>et Pression Centrale</a:t>
            </a:r>
            <a:endParaRPr lang="fr-FR" sz="1200">
              <a:solidFill>
                <a:srgbClr val="4E4E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C435616-5EBF-C325-C6BB-C14710173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11" y="1278867"/>
            <a:ext cx="5504298" cy="41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EC2913A-FCF6-76C3-7580-76AD805C7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541" y="1850236"/>
            <a:ext cx="5194041" cy="3157527"/>
          </a:xfrm>
          <a:prstGeom prst="rect">
            <a:avLst/>
          </a:prstGeom>
        </p:spPr>
      </p:pic>
      <p:sp>
        <p:nvSpPr>
          <p:cNvPr id="11" name="Content Placeholder 41"/>
          <p:cNvSpPr>
            <a:spLocks noGrp="1"/>
          </p:cNvSpPr>
          <p:nvPr>
            <p:ph idx="1"/>
          </p:nvPr>
        </p:nvSpPr>
        <p:spPr>
          <a:xfrm>
            <a:off x="1955800" y="2914719"/>
            <a:ext cx="5588000" cy="3157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de pression systolique en  1 min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Facile d’utilisation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Portatif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 onéreux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Génération d’un rapport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Conçu pour le dépistage des AOMI</a:t>
            </a:r>
            <a:endParaRPr lang="fr-FR" sz="20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endParaRPr lang="fr-FR" sz="22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964267" y="1380389"/>
            <a:ext cx="7239000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sl-SI" sz="3600">
                <a:solidFill>
                  <a:srgbClr val="787878"/>
                </a:solidFill>
                <a:latin typeface="Proxima Nova Rg" panose="02000506030000020004" pitchFamily="50" charset="-18"/>
              </a:rPr>
              <a:t>MESI ABPI MD</a:t>
            </a:r>
            <a:br>
              <a:rPr lang="sl-SI" sz="3600">
                <a:solidFill>
                  <a:srgbClr val="787878"/>
                </a:solidFill>
                <a:latin typeface="Proxima Nova Rg" panose="02000506030000020004" pitchFamily="50" charset="-18"/>
              </a:rPr>
            </a:br>
            <a:endParaRPr lang="en-GB" sz="360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964267" y="1956124"/>
            <a:ext cx="5369698" cy="6087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sz="2800" b="0" err="1">
                <a:latin typeface="Proxima Nova Rg" panose="02000506030000020004" pitchFamily="50" charset="-18"/>
              </a:rPr>
              <a:t>Permet</a:t>
            </a:r>
            <a:r>
              <a:rPr lang="en-GB" sz="2800" b="0">
                <a:latin typeface="Proxima Nova Rg" panose="02000506030000020004" pitchFamily="50" charset="-18"/>
              </a:rPr>
              <a:t> de </a:t>
            </a:r>
            <a:r>
              <a:rPr lang="en-GB" sz="2800" b="0" err="1">
                <a:latin typeface="Proxima Nova Rg" panose="02000506030000020004" pitchFamily="50" charset="-18"/>
              </a:rPr>
              <a:t>mesurer</a:t>
            </a:r>
            <a:r>
              <a:rPr lang="en-GB" sz="2800" b="0">
                <a:latin typeface="Proxima Nova Rg" panose="02000506030000020004" pitchFamily="50" charset="-18"/>
              </a:rPr>
              <a:t> </a:t>
            </a:r>
            <a:r>
              <a:rPr lang="en-GB" sz="2800" b="0" err="1">
                <a:latin typeface="Proxima Nova Rg" panose="02000506030000020004" pitchFamily="50" charset="-18"/>
              </a:rPr>
              <a:t>l’IPS</a:t>
            </a:r>
            <a:r>
              <a:rPr lang="en-GB" sz="2800" b="0">
                <a:latin typeface="Proxima Nova Rg" panose="02000506030000020004" pitchFamily="50" charset="-18"/>
              </a:rPr>
              <a:t> </a:t>
            </a:r>
            <a:r>
              <a:rPr lang="en-GB" sz="2800" b="0" err="1">
                <a:latin typeface="Proxima Nova Rg" panose="02000506030000020004" pitchFamily="50" charset="-18"/>
              </a:rPr>
              <a:t>rapidement</a:t>
            </a:r>
            <a:r>
              <a:rPr lang="en-GB" sz="2800" b="0">
                <a:latin typeface="Proxima Nova Rg" panose="02000506030000020004" pitchFamily="50" charset="-18"/>
              </a:rPr>
              <a:t> et </a:t>
            </a:r>
            <a:r>
              <a:rPr lang="en-GB" sz="2800" b="0" err="1">
                <a:latin typeface="Proxima Nova Rg" panose="02000506030000020004" pitchFamily="50" charset="-18"/>
              </a:rPr>
              <a:t>simplement</a:t>
            </a:r>
            <a:br>
              <a:rPr lang="en-GB" sz="2800" b="0">
                <a:solidFill>
                  <a:srgbClr val="787878"/>
                </a:solidFill>
                <a:latin typeface="Proxima Nova Rg" panose="02000506030000020004" pitchFamily="50" charset="-18"/>
              </a:rPr>
            </a:br>
            <a:endParaRPr lang="en-GB" sz="2800" b="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F12893-0116-441D-B1AA-5F439B6DCF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question mark&quot;">
            <a:extLst>
              <a:ext uri="{FF2B5EF4-FFF2-40B4-BE49-F238E27FC236}">
                <a16:creationId xmlns:a16="http://schemas.microsoft.com/office/drawing/2014/main" id="{8ACB0A31-416D-4DDC-8591-4B83BCB12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664" y="1723411"/>
            <a:ext cx="46386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9EDBF73-AE5F-4FCC-9757-495ABB2CCDE2}"/>
              </a:ext>
            </a:extLst>
          </p:cNvPr>
          <p:cNvGrpSpPr/>
          <p:nvPr/>
        </p:nvGrpSpPr>
        <p:grpSpPr>
          <a:xfrm>
            <a:off x="2269567" y="1177270"/>
            <a:ext cx="8039735" cy="5348075"/>
            <a:chOff x="833486" y="378890"/>
            <a:chExt cx="8039735" cy="5348075"/>
          </a:xfrm>
        </p:grpSpPr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3A973E24-A8AD-4D0E-9CA7-86D7E300E0B3}"/>
                </a:ext>
              </a:extLst>
            </p:cNvPr>
            <p:cNvSpPr/>
            <p:nvPr/>
          </p:nvSpPr>
          <p:spPr>
            <a:xfrm>
              <a:off x="833486" y="378890"/>
              <a:ext cx="8039735" cy="749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chemeClr val="bg1">
                    <a:lumMod val="75000"/>
                  </a:schemeClr>
                </a:buClr>
              </a:pPr>
              <a:r>
                <a:rPr lang="fr-FR" sz="3200" dirty="0">
                  <a:solidFill>
                    <a:srgbClr val="787878"/>
                  </a:solidFill>
                  <a:latin typeface="Proxima Nova Rg" panose="02000506030000020004" pitchFamily="50" charset="-18"/>
                  <a:ea typeface="+mj-ea"/>
                  <a:cs typeface="Myriad Pro"/>
                </a:rPr>
                <a:t>Mise en place des 4 brassards </a:t>
              </a:r>
              <a:endParaRPr lang="sl-SI" sz="3200" dirty="0">
                <a:solidFill>
                  <a:srgbClr val="3FA9F5"/>
                </a:solidFill>
                <a:latin typeface="Proxima Nova Rg" panose="02000506030000020004" pitchFamily="50" charset="-18"/>
              </a:endParaRPr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2BDAE0D3-C272-4E49-A73D-EF2DF09C536F}"/>
                </a:ext>
              </a:extLst>
            </p:cNvPr>
            <p:cNvGrpSpPr/>
            <p:nvPr/>
          </p:nvGrpSpPr>
          <p:grpSpPr>
            <a:xfrm>
              <a:off x="964923" y="666050"/>
              <a:ext cx="7398110" cy="5060915"/>
              <a:chOff x="683569" y="1248405"/>
              <a:chExt cx="7398110" cy="5060915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464F4811-33FF-43C9-B072-0EFA24279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2320" y="1629744"/>
                <a:ext cx="7019359" cy="4679576"/>
              </a:xfrm>
              <a:prstGeom prst="rect">
                <a:avLst/>
              </a:prstGeom>
            </p:spPr>
          </p:pic>
          <p:grpSp>
            <p:nvGrpSpPr>
              <p:cNvPr id="14" name="Skupina 3">
                <a:extLst>
                  <a:ext uri="{FF2B5EF4-FFF2-40B4-BE49-F238E27FC236}">
                    <a16:creationId xmlns:a16="http://schemas.microsoft.com/office/drawing/2014/main" id="{35AD9B6B-686B-44B1-AEB9-41A5AE309F5E}"/>
                  </a:ext>
                </a:extLst>
              </p:cNvPr>
              <p:cNvGrpSpPr/>
              <p:nvPr/>
            </p:nvGrpSpPr>
            <p:grpSpPr>
              <a:xfrm>
                <a:off x="683569" y="1248405"/>
                <a:ext cx="792000" cy="830997"/>
                <a:chOff x="683569" y="1248405"/>
                <a:chExt cx="792000" cy="830997"/>
              </a:xfrm>
            </p:grpSpPr>
            <p:sp>
              <p:nvSpPr>
                <p:cNvPr id="15" name="Elipsa 1">
                  <a:extLst>
                    <a:ext uri="{FF2B5EF4-FFF2-40B4-BE49-F238E27FC236}">
                      <a16:creationId xmlns:a16="http://schemas.microsoft.com/office/drawing/2014/main" id="{95BDDB48-2712-4167-8E16-8EA448CEA095}"/>
                    </a:ext>
                  </a:extLst>
                </p:cNvPr>
                <p:cNvSpPr/>
                <p:nvPr/>
              </p:nvSpPr>
              <p:spPr>
                <a:xfrm>
                  <a:off x="683569" y="1275523"/>
                  <a:ext cx="792000" cy="792000"/>
                </a:xfrm>
                <a:prstGeom prst="ellipse">
                  <a:avLst/>
                </a:prstGeom>
                <a:solidFill>
                  <a:srgbClr val="85CC32"/>
                </a:solidFill>
                <a:ln>
                  <a:solidFill>
                    <a:srgbClr val="85CC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PoljeZBesedilom 2">
                  <a:extLst>
                    <a:ext uri="{FF2B5EF4-FFF2-40B4-BE49-F238E27FC236}">
                      <a16:creationId xmlns:a16="http://schemas.microsoft.com/office/drawing/2014/main" id="{0DCEA24E-F5C5-40F0-87F1-688DCB71E044}"/>
                    </a:ext>
                  </a:extLst>
                </p:cNvPr>
                <p:cNvSpPr txBox="1"/>
                <p:nvPr/>
              </p:nvSpPr>
              <p:spPr>
                <a:xfrm>
                  <a:off x="842824" y="1248405"/>
                  <a:ext cx="360040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sl-SI" sz="4800" b="1">
                      <a:solidFill>
                        <a:schemeClr val="bg1"/>
                      </a:solidFill>
                      <a:latin typeface="Proxima Nova Lt" pitchFamily="50" charset="-18"/>
                      <a:cs typeface="Helvetica" pitchFamily="34" charset="0"/>
                    </a:rPr>
                    <a:t>1</a:t>
                  </a:r>
                  <a:endParaRPr lang="en-US" sz="4800" b="1">
                    <a:solidFill>
                      <a:schemeClr val="bg1"/>
                    </a:solidFill>
                    <a:latin typeface="Proxima Nova Lt" pitchFamily="50" charset="-18"/>
                    <a:cs typeface="Helvetica" pitchFamily="34" charset="0"/>
                  </a:endParaRPr>
                </a:p>
              </p:txBody>
            </p:sp>
          </p:grpSp>
        </p:grp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15F05FCB-B4CA-4C59-9FA9-A0ED11E3A5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11E703-7302-D0E0-2B80-D9DB381FC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357" y="1439990"/>
            <a:ext cx="6442384" cy="48616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B57512-BADC-786F-B176-1C69E056CB21}"/>
              </a:ext>
            </a:extLst>
          </p:cNvPr>
          <p:cNvSpPr txBox="1"/>
          <p:nvPr/>
        </p:nvSpPr>
        <p:spPr>
          <a:xfrm>
            <a:off x="10038150" y="1723341"/>
            <a:ext cx="20086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Additional information (how to place the cuffs) </a:t>
            </a:r>
            <a:endParaRPr lang="en-US">
              <a:latin typeface="Proxima Nova Lt" panose="02000506030000020004" pitchFamily="50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EE08E-5ADA-740D-BEC6-FEDB5AA628EE}"/>
              </a:ext>
            </a:extLst>
          </p:cNvPr>
          <p:cNvSpPr txBox="1"/>
          <p:nvPr/>
        </p:nvSpPr>
        <p:spPr>
          <a:xfrm>
            <a:off x="454179" y="1206382"/>
            <a:ext cx="1790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Choose type of measurement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5100D-B58C-9997-23C8-AB7BE0FC1001}"/>
              </a:ext>
            </a:extLst>
          </p:cNvPr>
          <p:cNvSpPr txBox="1"/>
          <p:nvPr/>
        </p:nvSpPr>
        <p:spPr>
          <a:xfrm>
            <a:off x="990600" y="3686174"/>
            <a:ext cx="1847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HOME screen </a:t>
            </a:r>
            <a:endParaRPr lang="en-US">
              <a:latin typeface="Proxima Nova Lt" panose="02000506030000020004" pitchFamily="50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F3F56-8C95-3080-1A23-A48676606B71}"/>
              </a:ext>
            </a:extLst>
          </p:cNvPr>
          <p:cNvSpPr txBox="1"/>
          <p:nvPr/>
        </p:nvSpPr>
        <p:spPr>
          <a:xfrm>
            <a:off x="4503397" y="6390810"/>
            <a:ext cx="1466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Archive</a:t>
            </a:r>
            <a:r>
              <a:rPr lang="en-US"/>
              <a:t>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676D1-F42B-E242-3CA2-67F79239F9AA}"/>
              </a:ext>
            </a:extLst>
          </p:cNvPr>
          <p:cNvSpPr txBox="1"/>
          <p:nvPr/>
        </p:nvSpPr>
        <p:spPr>
          <a:xfrm>
            <a:off x="10124388" y="5892875"/>
            <a:ext cx="1466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Settings</a:t>
            </a:r>
            <a:endParaRPr lang="en-US">
              <a:latin typeface="Proxima Nova Lt" panose="02000506030000020004" pitchFamily="50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85CAB-F5B3-059F-6828-1EC3CEFF1D0A}"/>
              </a:ext>
            </a:extLst>
          </p:cNvPr>
          <p:cNvSpPr txBox="1"/>
          <p:nvPr/>
        </p:nvSpPr>
        <p:spPr>
          <a:xfrm>
            <a:off x="10209229" y="4651590"/>
            <a:ext cx="16097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Start the measurement</a:t>
            </a:r>
            <a:endParaRPr lang="en-US">
              <a:latin typeface="Proxima Nova Lt" panose="02000506030000020004" pitchFamily="50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4A552-6295-4B7B-A88B-F15234A273E5}"/>
              </a:ext>
            </a:extLst>
          </p:cNvPr>
          <p:cNvSpPr txBox="1"/>
          <p:nvPr/>
        </p:nvSpPr>
        <p:spPr>
          <a:xfrm>
            <a:off x="10124388" y="3628630"/>
            <a:ext cx="16097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Amputation mode</a:t>
            </a:r>
            <a:endParaRPr lang="en-US">
              <a:latin typeface="Proxima Nova Lt" panose="02000506030000020004" pitchFamily="50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C4724378-13AF-3FBA-1FCA-A9919BA3DF9B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sl-SI" sz="3600">
                <a:solidFill>
                  <a:srgbClr val="4E4E50"/>
                </a:solidFill>
                <a:latin typeface="Proxima Nova Lt" panose="02000506030000020004" pitchFamily="50" charset="0"/>
                <a:ea typeface="+mn-ea"/>
                <a:cs typeface="+mn-cs"/>
              </a:rPr>
              <a:t>MESI ABPI MD </a:t>
            </a:r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software</a:t>
            </a:r>
            <a:endParaRPr lang="sl-SI" sz="3600">
              <a:solidFill>
                <a:srgbClr val="4E4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1B84EF-163F-4D65-86EC-B450644E2043}"/>
              </a:ext>
            </a:extLst>
          </p:cNvPr>
          <p:cNvCxnSpPr>
            <a:cxnSpLocks/>
          </p:cNvCxnSpPr>
          <p:nvPr/>
        </p:nvCxnSpPr>
        <p:spPr>
          <a:xfrm flipH="1" flipV="1">
            <a:off x="1989552" y="1577111"/>
            <a:ext cx="828862" cy="84180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E2FFA7-E970-48F4-9ED2-55899B07EBA3}"/>
              </a:ext>
            </a:extLst>
          </p:cNvPr>
          <p:cNvCxnSpPr>
            <a:cxnSpLocks/>
          </p:cNvCxnSpPr>
          <p:nvPr/>
        </p:nvCxnSpPr>
        <p:spPr>
          <a:xfrm flipH="1" flipV="1">
            <a:off x="2244879" y="4055506"/>
            <a:ext cx="1931945" cy="178346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644CC9-647D-4072-9DBE-9E57FD629BB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995762" y="2186748"/>
            <a:ext cx="1042388" cy="13675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159EAA-219E-44D4-8577-51DFF44BC812}"/>
              </a:ext>
            </a:extLst>
          </p:cNvPr>
          <p:cNvCxnSpPr>
            <a:cxnSpLocks/>
          </p:cNvCxnSpPr>
          <p:nvPr/>
        </p:nvCxnSpPr>
        <p:spPr>
          <a:xfrm>
            <a:off x="6240544" y="3870839"/>
            <a:ext cx="388384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9C1E91-0240-4B8F-949C-85F4DFE59614}"/>
              </a:ext>
            </a:extLst>
          </p:cNvPr>
          <p:cNvCxnSpPr>
            <a:cxnSpLocks/>
          </p:cNvCxnSpPr>
          <p:nvPr/>
        </p:nvCxnSpPr>
        <p:spPr>
          <a:xfrm>
            <a:off x="8586851" y="4974756"/>
            <a:ext cx="1622378" cy="516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E726E2-A130-4EB4-A284-81533ACAE6A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928271" y="6061501"/>
            <a:ext cx="2196117" cy="160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A07F3A-21F5-4319-AFBB-5A0433830CDA}"/>
              </a:ext>
            </a:extLst>
          </p:cNvPr>
          <p:cNvCxnSpPr>
            <a:cxnSpLocks/>
          </p:cNvCxnSpPr>
          <p:nvPr/>
        </p:nvCxnSpPr>
        <p:spPr>
          <a:xfrm flipH="1">
            <a:off x="5449687" y="6214138"/>
            <a:ext cx="520560" cy="35334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4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DAEAB07-D9C5-42F3-A3B2-3240BF4B7FDB}"/>
              </a:ext>
            </a:extLst>
          </p:cNvPr>
          <p:cNvGrpSpPr/>
          <p:nvPr/>
        </p:nvGrpSpPr>
        <p:grpSpPr>
          <a:xfrm>
            <a:off x="2086705" y="1052737"/>
            <a:ext cx="8039735" cy="5360775"/>
            <a:chOff x="552132" y="415145"/>
            <a:chExt cx="8039735" cy="5360775"/>
          </a:xfrm>
        </p:grpSpPr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89B4332D-685F-4706-87A3-2F6EC90BD63B}"/>
                </a:ext>
              </a:extLst>
            </p:cNvPr>
            <p:cNvSpPr/>
            <p:nvPr/>
          </p:nvSpPr>
          <p:spPr>
            <a:xfrm>
              <a:off x="552132" y="415145"/>
              <a:ext cx="8039735" cy="73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chemeClr val="bg1">
                    <a:lumMod val="75000"/>
                  </a:schemeClr>
                </a:buClr>
              </a:pPr>
              <a:r>
                <a:rPr lang="fr-FR" sz="3200">
                  <a:solidFill>
                    <a:srgbClr val="787878"/>
                  </a:solidFill>
                  <a:latin typeface="Proxima Nova Rg" panose="02000506030000020004" pitchFamily="50" charset="-18"/>
                  <a:ea typeface="+mj-ea"/>
                  <a:cs typeface="Myriad Pro"/>
                </a:rPr>
                <a:t>Bouton « START »</a:t>
              </a:r>
              <a:endParaRPr lang="sl-SI" sz="3200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Myriad Pro"/>
              </a:endParaRP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FC1EFBB8-5039-42FA-8E9F-1D9F3884CA90}"/>
                </a:ext>
              </a:extLst>
            </p:cNvPr>
            <p:cNvGrpSpPr/>
            <p:nvPr/>
          </p:nvGrpSpPr>
          <p:grpSpPr>
            <a:xfrm>
              <a:off x="868202" y="715005"/>
              <a:ext cx="7398110" cy="5060915"/>
              <a:chOff x="683569" y="1248405"/>
              <a:chExt cx="7398110" cy="5060915"/>
            </a:xfrm>
          </p:grpSpPr>
          <p:pic>
            <p:nvPicPr>
              <p:cNvPr id="19" name="Picture 28">
                <a:extLst>
                  <a:ext uri="{FF2B5EF4-FFF2-40B4-BE49-F238E27FC236}">
                    <a16:creationId xmlns:a16="http://schemas.microsoft.com/office/drawing/2014/main" id="{90629D49-A11D-4964-8DC7-CD67859B3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2320" y="1629320"/>
                <a:ext cx="7019359" cy="4680000"/>
              </a:xfrm>
              <a:prstGeom prst="rect">
                <a:avLst/>
              </a:prstGeom>
            </p:spPr>
          </p:pic>
          <p:grpSp>
            <p:nvGrpSpPr>
              <p:cNvPr id="20" name="Skupina 7">
                <a:extLst>
                  <a:ext uri="{FF2B5EF4-FFF2-40B4-BE49-F238E27FC236}">
                    <a16:creationId xmlns:a16="http://schemas.microsoft.com/office/drawing/2014/main" id="{4B5C7AC3-33B9-49BC-BA52-836FED18F3AD}"/>
                  </a:ext>
                </a:extLst>
              </p:cNvPr>
              <p:cNvGrpSpPr/>
              <p:nvPr/>
            </p:nvGrpSpPr>
            <p:grpSpPr>
              <a:xfrm>
                <a:off x="683569" y="1248405"/>
                <a:ext cx="792000" cy="830997"/>
                <a:chOff x="683569" y="1248405"/>
                <a:chExt cx="792000" cy="830997"/>
              </a:xfrm>
            </p:grpSpPr>
            <p:sp>
              <p:nvSpPr>
                <p:cNvPr id="21" name="Elipsa 8">
                  <a:extLst>
                    <a:ext uri="{FF2B5EF4-FFF2-40B4-BE49-F238E27FC236}">
                      <a16:creationId xmlns:a16="http://schemas.microsoft.com/office/drawing/2014/main" id="{8DACDE68-6231-4F64-9EC1-9F1855248A7B}"/>
                    </a:ext>
                  </a:extLst>
                </p:cNvPr>
                <p:cNvSpPr/>
                <p:nvPr/>
              </p:nvSpPr>
              <p:spPr>
                <a:xfrm>
                  <a:off x="683569" y="1275523"/>
                  <a:ext cx="792000" cy="792000"/>
                </a:xfrm>
                <a:prstGeom prst="ellipse">
                  <a:avLst/>
                </a:prstGeom>
                <a:solidFill>
                  <a:srgbClr val="85CC32"/>
                </a:solidFill>
                <a:ln>
                  <a:solidFill>
                    <a:srgbClr val="85CC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PoljeZBesedilom 9">
                  <a:extLst>
                    <a:ext uri="{FF2B5EF4-FFF2-40B4-BE49-F238E27FC236}">
                      <a16:creationId xmlns:a16="http://schemas.microsoft.com/office/drawing/2014/main" id="{B8947C37-AB47-4717-9A48-DBA87BE35976}"/>
                    </a:ext>
                  </a:extLst>
                </p:cNvPr>
                <p:cNvSpPr txBox="1"/>
                <p:nvPr/>
              </p:nvSpPr>
              <p:spPr>
                <a:xfrm>
                  <a:off x="842824" y="1248405"/>
                  <a:ext cx="360040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sl-SI" sz="4800" b="1">
                      <a:solidFill>
                        <a:schemeClr val="bg1"/>
                      </a:solidFill>
                      <a:latin typeface="Proxima Nova Lt" pitchFamily="50" charset="-18"/>
                      <a:cs typeface="Helvetica" pitchFamily="34" charset="0"/>
                    </a:rPr>
                    <a:t>2</a:t>
                  </a:r>
                  <a:endParaRPr lang="en-US" sz="4800" b="1">
                    <a:solidFill>
                      <a:schemeClr val="bg1"/>
                    </a:solidFill>
                    <a:latin typeface="Proxima Nova Lt" pitchFamily="50" charset="-18"/>
                    <a:cs typeface="Helvetica" pitchFamily="34" charset="0"/>
                  </a:endParaRPr>
                </a:p>
              </p:txBody>
            </p:sp>
          </p:grpSp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2D8FCCD8-E792-4D14-A8D3-74CAA646F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EF07BA-224B-B3E0-AD98-5524288E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47" y="1236089"/>
            <a:ext cx="6896100" cy="51720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B8CE1-3C93-25E0-63B1-CAE1A5C9EA11}"/>
              </a:ext>
            </a:extLst>
          </p:cNvPr>
          <p:cNvCxnSpPr>
            <a:cxnSpLocks/>
          </p:cNvCxnSpPr>
          <p:nvPr/>
        </p:nvCxnSpPr>
        <p:spPr>
          <a:xfrm flipH="1">
            <a:off x="1809751" y="3419475"/>
            <a:ext cx="741596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9E1B9D-1735-7EBF-DBE5-C2D84F2D0EB3}"/>
              </a:ext>
            </a:extLst>
          </p:cNvPr>
          <p:cNvSpPr txBox="1"/>
          <p:nvPr/>
        </p:nvSpPr>
        <p:spPr>
          <a:xfrm>
            <a:off x="216816" y="2971800"/>
            <a:ext cx="20025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Set the default type of measurement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1E067E3-0162-1F9A-FABD-EFFDC89F81FA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sl-SI" sz="3600">
                <a:solidFill>
                  <a:srgbClr val="4E4E50"/>
                </a:solidFill>
                <a:latin typeface="Proxima Nova Lt" panose="02000506030000020004" pitchFamily="50" charset="0"/>
                <a:ea typeface="+mn-ea"/>
                <a:cs typeface="+mn-cs"/>
              </a:rPr>
              <a:t>MESI ABPI MD </a:t>
            </a:r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software</a:t>
            </a:r>
            <a:endParaRPr lang="sl-SI" sz="3600">
              <a:solidFill>
                <a:srgbClr val="4E4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22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717176D3-E5F5-60C8-838F-974E5E57837E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measurement process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A91EF44-2862-F858-1EA1-6CF9C581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23" y="1265959"/>
            <a:ext cx="6906321" cy="51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0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4FC4E-520D-4013-BE8B-BA8A5C7D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>
                <a:solidFill>
                  <a:srgbClr val="58585B"/>
                </a:solidFill>
                <a:latin typeface="Proxima Nova Lt" panose="02000506030000020004" pitchFamily="50" charset="0"/>
              </a:rPr>
              <a:t>Définition de l’AOMI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E4C184-AC4A-4AAA-9537-F9CBE4D25B22}"/>
              </a:ext>
            </a:extLst>
          </p:cNvPr>
          <p:cNvSpPr txBox="1"/>
          <p:nvPr/>
        </p:nvSpPr>
        <p:spPr>
          <a:xfrm>
            <a:off x="4593791" y="1819922"/>
            <a:ext cx="66316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A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rtériopathie 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O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blitérante des 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M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embres 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I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nférieurs =</a:t>
            </a:r>
          </a:p>
          <a:p>
            <a:pPr>
              <a:lnSpc>
                <a:spcPct val="130000"/>
              </a:lnSpc>
            </a:pP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Pathologie vasculaire se caractérisant par une atteinte obstructive des membres inférieurs consécutive à des lésions athéromateuses.</a:t>
            </a:r>
          </a:p>
          <a:p>
            <a:pPr>
              <a:lnSpc>
                <a:spcPct val="130000"/>
              </a:lnSpc>
            </a:pPr>
            <a:endParaRPr lang="fr-FR" sz="2000">
              <a:solidFill>
                <a:srgbClr val="4E4E50"/>
              </a:solidFill>
              <a:latin typeface="Proxima Nova Lt" panose="02000506030000020004" pitchFamily="50" charset="0"/>
            </a:endParaRPr>
          </a:p>
          <a:p>
            <a:pPr>
              <a:lnSpc>
                <a:spcPct val="130000"/>
              </a:lnSpc>
            </a:pP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Favorisée par l’ensemble des facteurs de risque de l’athérome dont le 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tabac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, le 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diabète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, l’excès de 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cholestérol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, l’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hypertension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 artérielle, la sédentarité, l’</a:t>
            </a:r>
            <a:r>
              <a:rPr lang="fr-FR" sz="2000" b="1">
                <a:solidFill>
                  <a:srgbClr val="4E4E50"/>
                </a:solidFill>
                <a:latin typeface="Proxima Nova Lt" panose="02000506030000020004" pitchFamily="50" charset="0"/>
              </a:rPr>
              <a:t>obésité</a:t>
            </a:r>
            <a:r>
              <a:rPr lang="fr-FR" sz="2000">
                <a:solidFill>
                  <a:srgbClr val="4E4E50"/>
                </a:solidFill>
                <a:latin typeface="Proxima Nova Lt" panose="02000506030000020004" pitchFamily="50" charset="0"/>
              </a:rPr>
              <a:t> abdominale, une alimentation déséquilibrée et des troubles psycho-sociaux.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F610CF4-A62D-41E3-B96A-281F7DBD2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4832"/>
            <a:ext cx="4145873" cy="43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9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69" y="1231997"/>
            <a:ext cx="2848316" cy="49242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A8B2FE-2A7B-473E-B465-8DC7FE360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717176D3-E5F5-60C8-838F-974E5E57837E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measurement process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9BC8B3-89B9-C152-311D-9A7CFCD2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922" y="1170709"/>
            <a:ext cx="7055426" cy="53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9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131" y="1699600"/>
            <a:ext cx="7022592" cy="4681728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C18E2A32-CE32-42D9-810A-4FD5FB9A9C24}"/>
              </a:ext>
            </a:extLst>
          </p:cNvPr>
          <p:cNvGrpSpPr/>
          <p:nvPr/>
        </p:nvGrpSpPr>
        <p:grpSpPr>
          <a:xfrm>
            <a:off x="2409785" y="1000379"/>
            <a:ext cx="7442070" cy="1135741"/>
            <a:chOff x="683569" y="397561"/>
            <a:chExt cx="7442070" cy="1135741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FDFBC076-B54A-4B1E-89C5-99DBBDDA6E8D}"/>
                </a:ext>
              </a:extLst>
            </p:cNvPr>
            <p:cNvSpPr/>
            <p:nvPr/>
          </p:nvSpPr>
          <p:spPr>
            <a:xfrm>
              <a:off x="886784" y="397561"/>
              <a:ext cx="7238855" cy="73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chemeClr val="bg1">
                    <a:lumMod val="75000"/>
                  </a:schemeClr>
                </a:buClr>
              </a:pPr>
              <a:r>
                <a:rPr lang="fr-FR" sz="3200">
                  <a:solidFill>
                    <a:srgbClr val="787878"/>
                  </a:solidFill>
                  <a:latin typeface="Proxima Nova Rg" panose="02000506030000020004" pitchFamily="50" charset="-18"/>
                  <a:ea typeface="+mj-ea"/>
                  <a:cs typeface="Myriad Pro"/>
                </a:rPr>
                <a:t>Lecture IPS droit et gauche</a:t>
              </a:r>
              <a:endParaRPr lang="sl-SI" sz="3200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Myriad Pro"/>
              </a:endParaRPr>
            </a:p>
          </p:txBody>
        </p:sp>
        <p:grpSp>
          <p:nvGrpSpPr>
            <p:cNvPr id="16" name="Skupina 6">
              <a:extLst>
                <a:ext uri="{FF2B5EF4-FFF2-40B4-BE49-F238E27FC236}">
                  <a16:creationId xmlns:a16="http://schemas.microsoft.com/office/drawing/2014/main" id="{930EDE7A-6D6C-428F-8566-673CF1B6D960}"/>
                </a:ext>
              </a:extLst>
            </p:cNvPr>
            <p:cNvGrpSpPr/>
            <p:nvPr/>
          </p:nvGrpSpPr>
          <p:grpSpPr>
            <a:xfrm>
              <a:off x="683569" y="702305"/>
              <a:ext cx="792000" cy="830997"/>
              <a:chOff x="683569" y="1248405"/>
              <a:chExt cx="792000" cy="830997"/>
            </a:xfrm>
          </p:grpSpPr>
          <p:sp>
            <p:nvSpPr>
              <p:cNvPr id="25" name="Elipsa 8">
                <a:extLst>
                  <a:ext uri="{FF2B5EF4-FFF2-40B4-BE49-F238E27FC236}">
                    <a16:creationId xmlns:a16="http://schemas.microsoft.com/office/drawing/2014/main" id="{211E1B86-0363-46BC-847F-D9319B43772B}"/>
                  </a:ext>
                </a:extLst>
              </p:cNvPr>
              <p:cNvSpPr/>
              <p:nvPr/>
            </p:nvSpPr>
            <p:spPr>
              <a:xfrm>
                <a:off x="683569" y="1275523"/>
                <a:ext cx="792000" cy="792000"/>
              </a:xfrm>
              <a:prstGeom prst="ellipse">
                <a:avLst/>
              </a:prstGeom>
              <a:solidFill>
                <a:srgbClr val="85CC32"/>
              </a:solidFill>
              <a:ln>
                <a:solidFill>
                  <a:srgbClr val="85C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oljeZBesedilom 9">
                <a:extLst>
                  <a:ext uri="{FF2B5EF4-FFF2-40B4-BE49-F238E27FC236}">
                    <a16:creationId xmlns:a16="http://schemas.microsoft.com/office/drawing/2014/main" id="{5965352A-7F3A-4557-8452-7693BAF2FCCF}"/>
                  </a:ext>
                </a:extLst>
              </p:cNvPr>
              <p:cNvSpPr txBox="1"/>
              <p:nvPr/>
            </p:nvSpPr>
            <p:spPr>
              <a:xfrm>
                <a:off x="842824" y="1248405"/>
                <a:ext cx="360040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l-SI" sz="4800" b="1">
                    <a:solidFill>
                      <a:schemeClr val="bg1"/>
                    </a:solidFill>
                    <a:latin typeface="Proxima Nova Lt" pitchFamily="50" charset="-18"/>
                    <a:cs typeface="Helvetica" pitchFamily="34" charset="0"/>
                  </a:rPr>
                  <a:t>3</a:t>
                </a:r>
                <a:endParaRPr lang="en-US" sz="4800" b="1">
                  <a:solidFill>
                    <a:schemeClr val="bg1"/>
                  </a:solidFill>
                  <a:latin typeface="Proxima Nova Lt" pitchFamily="50" charset="-18"/>
                  <a:cs typeface="Helvetica" pitchFamily="34" charset="0"/>
                </a:endParaRPr>
              </a:p>
            </p:txBody>
          </p:sp>
        </p:grp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2792A43E-1D12-499D-AECA-EDB3DF363C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C112FA-D1B6-7FBE-56AD-FACA7BFD69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237" y="1152525"/>
            <a:ext cx="7038975" cy="5276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EF98FDD-843F-0A7E-4E48-E4FF0FBBB158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result interpretation and pulse waveforms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71FA17-D14C-67FB-83DE-19599A7B44F5}"/>
              </a:ext>
            </a:extLst>
          </p:cNvPr>
          <p:cNvCxnSpPr/>
          <p:nvPr/>
        </p:nvCxnSpPr>
        <p:spPr>
          <a:xfrm>
            <a:off x="7905749" y="6143587"/>
            <a:ext cx="1847850" cy="952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629E25-A90D-7AAC-7A7D-FBD97C899F80}"/>
              </a:ext>
            </a:extLst>
          </p:cNvPr>
          <p:cNvSpPr txBox="1"/>
          <p:nvPr/>
        </p:nvSpPr>
        <p:spPr>
          <a:xfrm>
            <a:off x="9829800" y="5762625"/>
            <a:ext cx="2305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/>
              </a:rPr>
              <a:t>Repeat the measurement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831C1A-D3EF-6B34-32D0-FE7A75F79B09}"/>
              </a:ext>
            </a:extLst>
          </p:cNvPr>
          <p:cNvCxnSpPr/>
          <p:nvPr/>
        </p:nvCxnSpPr>
        <p:spPr>
          <a:xfrm flipH="1">
            <a:off x="1743075" y="6181725"/>
            <a:ext cx="197167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0CA7BD-F582-2453-750F-7C5EECD20120}"/>
              </a:ext>
            </a:extLst>
          </p:cNvPr>
          <p:cNvSpPr txBox="1"/>
          <p:nvPr/>
        </p:nvSpPr>
        <p:spPr>
          <a:xfrm>
            <a:off x="866775" y="59912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Proxima Nova Lt" panose="02000506030000020004" pitchFamily="50" charset="0"/>
              </a:rPr>
              <a:t>Archive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932FE-258B-0FB1-7F77-531BA5082BA7}"/>
              </a:ext>
            </a:extLst>
          </p:cNvPr>
          <p:cNvSpPr txBox="1"/>
          <p:nvPr/>
        </p:nvSpPr>
        <p:spPr>
          <a:xfrm>
            <a:off x="4752975" y="6486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Back to Home screen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67D2AB-A203-ABA5-1913-3BE877700740}"/>
              </a:ext>
            </a:extLst>
          </p:cNvPr>
          <p:cNvCxnSpPr/>
          <p:nvPr/>
        </p:nvCxnSpPr>
        <p:spPr>
          <a:xfrm>
            <a:off x="5794538" y="6315075"/>
            <a:ext cx="0" cy="2286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CACD6F-F97F-2C93-E3FD-D612E3791D6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9134474" y="5019675"/>
            <a:ext cx="1085851" cy="139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91C75C-D555-65A0-65C5-5CA3C0AAC37A}"/>
              </a:ext>
            </a:extLst>
          </p:cNvPr>
          <p:cNvCxnSpPr>
            <a:cxnSpLocks/>
          </p:cNvCxnSpPr>
          <p:nvPr/>
        </p:nvCxnSpPr>
        <p:spPr>
          <a:xfrm>
            <a:off x="9134474" y="3762374"/>
            <a:ext cx="113347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AD36E7-5622-66D7-9AF5-134A49CBFCD2}"/>
              </a:ext>
            </a:extLst>
          </p:cNvPr>
          <p:cNvCxnSpPr>
            <a:cxnSpLocks/>
          </p:cNvCxnSpPr>
          <p:nvPr/>
        </p:nvCxnSpPr>
        <p:spPr>
          <a:xfrm>
            <a:off x="9210674" y="2676524"/>
            <a:ext cx="108585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C04346-DA4E-1077-1351-58AB9AD2D62D}"/>
              </a:ext>
            </a:extLst>
          </p:cNvPr>
          <p:cNvSpPr txBox="1"/>
          <p:nvPr/>
        </p:nvSpPr>
        <p:spPr>
          <a:xfrm>
            <a:off x="10267950" y="3505200"/>
            <a:ext cx="19716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/>
              </a:rPr>
              <a:t>Blood pressure in the selected 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A3692E-30DA-A4C3-ED53-70C2B1888002}"/>
              </a:ext>
            </a:extLst>
          </p:cNvPr>
          <p:cNvSpPr txBox="1"/>
          <p:nvPr/>
        </p:nvSpPr>
        <p:spPr>
          <a:xfrm>
            <a:off x="10220325" y="4572000"/>
            <a:ext cx="19716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Reference scale and information about guidelines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DD3C96-F6C5-74A3-B06F-1421D2AF8FB2}"/>
              </a:ext>
            </a:extLst>
          </p:cNvPr>
          <p:cNvSpPr txBox="1"/>
          <p:nvPr/>
        </p:nvSpPr>
        <p:spPr>
          <a:xfrm>
            <a:off x="10296524" y="2305050"/>
            <a:ext cx="1790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Proxima Nova Lt"/>
              </a:rPr>
              <a:t>Colour</a:t>
            </a:r>
            <a:r>
              <a:rPr lang="en-US">
                <a:latin typeface="Proxima Nova Lt"/>
              </a:rPr>
              <a:t>-coded ABI result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ACF353-6AED-675E-1224-214CC79EC9EC}"/>
              </a:ext>
            </a:extLst>
          </p:cNvPr>
          <p:cNvCxnSpPr/>
          <p:nvPr/>
        </p:nvCxnSpPr>
        <p:spPr>
          <a:xfrm flipH="1">
            <a:off x="1781175" y="1733550"/>
            <a:ext cx="5429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578717-37CE-3FC7-B62F-CA949F6356C2}"/>
              </a:ext>
            </a:extLst>
          </p:cNvPr>
          <p:cNvSpPr txBox="1"/>
          <p:nvPr/>
        </p:nvSpPr>
        <p:spPr>
          <a:xfrm>
            <a:off x="161925" y="1181100"/>
            <a:ext cx="161925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/>
              </a:rPr>
              <a:t>5 different sections related to the measurement result</a:t>
            </a:r>
          </a:p>
        </p:txBody>
      </p:sp>
    </p:spTree>
    <p:extLst>
      <p:ext uri="{BB962C8B-B14F-4D97-AF65-F5344CB8AC3E}">
        <p14:creationId xmlns:p14="http://schemas.microsoft.com/office/powerpoint/2010/main" val="352252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3F8F77C-0F3D-8D1E-EB7F-A542D1DE8C0D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result interpretation and pulse waveforms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D2822478-9D1B-E5BF-77A2-C490714E41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534" y="1269757"/>
            <a:ext cx="6943725" cy="52101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D68C06-CD33-229A-E602-C6AE49B77A2F}"/>
              </a:ext>
            </a:extLst>
          </p:cNvPr>
          <p:cNvCxnSpPr/>
          <p:nvPr/>
        </p:nvCxnSpPr>
        <p:spPr>
          <a:xfrm>
            <a:off x="9401175" y="2600325"/>
            <a:ext cx="4191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491FBA-83EA-B7DC-B29D-DABDBB88F3E8}"/>
              </a:ext>
            </a:extLst>
          </p:cNvPr>
          <p:cNvSpPr txBox="1"/>
          <p:nvPr/>
        </p:nvSpPr>
        <p:spPr>
          <a:xfrm>
            <a:off x="9820275" y="1609725"/>
            <a:ext cx="23050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/>
              </a:rPr>
              <a:t>Detailed information about the pulse rate, systolic blood pressure, diastolic blood pressure and mean arterial blood pressure (mmHg) on the arms and legs. </a:t>
            </a:r>
          </a:p>
        </p:txBody>
      </p:sp>
    </p:spTree>
    <p:extLst>
      <p:ext uri="{BB962C8B-B14F-4D97-AF65-F5344CB8AC3E}">
        <p14:creationId xmlns:p14="http://schemas.microsoft.com/office/powerpoint/2010/main" val="2933410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D1D62BF-43C2-10B8-06D7-1DEE10EE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247775"/>
            <a:ext cx="7038975" cy="527685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13552E6-71F1-983B-69D3-6AE6570E72A4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result interpretation and pulse waveforms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5C0173-26FC-366A-AEBD-AF3A41E707D8}"/>
              </a:ext>
            </a:extLst>
          </p:cNvPr>
          <p:cNvCxnSpPr/>
          <p:nvPr/>
        </p:nvCxnSpPr>
        <p:spPr>
          <a:xfrm>
            <a:off x="9039225" y="3733800"/>
            <a:ext cx="108585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2F11A1-42C0-BFE8-8FD7-E8654F5EDB1C}"/>
              </a:ext>
            </a:extLst>
          </p:cNvPr>
          <p:cNvCxnSpPr/>
          <p:nvPr/>
        </p:nvCxnSpPr>
        <p:spPr>
          <a:xfrm flipH="1">
            <a:off x="1962150" y="5486203"/>
            <a:ext cx="74295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8FD94F-8BD1-E727-CC2B-3FEF5D5946DB}"/>
              </a:ext>
            </a:extLst>
          </p:cNvPr>
          <p:cNvSpPr txBox="1"/>
          <p:nvPr/>
        </p:nvSpPr>
        <p:spPr>
          <a:xfrm>
            <a:off x="10172700" y="3133725"/>
            <a:ext cx="17716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/>
              </a:rPr>
              <a:t>Choose between oscillation and pulse waveform graph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ABA79-00A4-2BE7-A505-A027C53A9156}"/>
              </a:ext>
            </a:extLst>
          </p:cNvPr>
          <p:cNvSpPr txBox="1"/>
          <p:nvPr/>
        </p:nvSpPr>
        <p:spPr>
          <a:xfrm>
            <a:off x="219075" y="4981575"/>
            <a:ext cx="17716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/>
              </a:rPr>
              <a:t>Choose different extremities</a:t>
            </a:r>
          </a:p>
        </p:txBody>
      </p:sp>
    </p:spTree>
    <p:extLst>
      <p:ext uri="{BB962C8B-B14F-4D97-AF65-F5344CB8AC3E}">
        <p14:creationId xmlns:p14="http://schemas.microsoft.com/office/powerpoint/2010/main" val="2984410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5B5A89B8-A790-6BE1-61D8-851B8BA823C8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result interpretation and pulse waveforms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96E433-30AF-0444-CC5D-7B9CF03C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09" y="1275859"/>
            <a:ext cx="7115175" cy="53530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C95E87-BA43-3E72-0AE8-40DBE0DABEC1}"/>
              </a:ext>
            </a:extLst>
          </p:cNvPr>
          <p:cNvCxnSpPr/>
          <p:nvPr/>
        </p:nvCxnSpPr>
        <p:spPr>
          <a:xfrm flipV="1">
            <a:off x="9080734" y="4885343"/>
            <a:ext cx="952500" cy="952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7DE8C6-084A-DA6B-4D8E-98B63A529896}"/>
              </a:ext>
            </a:extLst>
          </p:cNvPr>
          <p:cNvSpPr txBox="1"/>
          <p:nvPr/>
        </p:nvSpPr>
        <p:spPr>
          <a:xfrm>
            <a:off x="9953625" y="4524375"/>
            <a:ext cx="2047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Click (not scroll) to move the graph</a:t>
            </a:r>
            <a:endParaRPr lang="en-US">
              <a:latin typeface="Proxima Nova Lt" panose="02000506030000020004" pitchFamily="50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704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38DEB02C-9113-704B-A7BF-F9F70988A0EF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ABI result interpretation and pulse waveforms</a:t>
            </a: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444DEC-DECA-7111-8D7C-048A21E6AB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25" y="1238250"/>
            <a:ext cx="69723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9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A6D5A5-6726-48E3-C7BA-32FEFEB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914400"/>
            <a:ext cx="7048500" cy="52863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3F968D-4860-453E-1E70-A5F0A809BC8E}"/>
              </a:ext>
            </a:extLst>
          </p:cNvPr>
          <p:cNvCxnSpPr/>
          <p:nvPr/>
        </p:nvCxnSpPr>
        <p:spPr>
          <a:xfrm flipH="1">
            <a:off x="1781175" y="3171825"/>
            <a:ext cx="5429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86CCAA-B8E5-151C-96DB-D4AD3754738B}"/>
              </a:ext>
            </a:extLst>
          </p:cNvPr>
          <p:cNvSpPr txBox="1"/>
          <p:nvPr/>
        </p:nvSpPr>
        <p:spPr>
          <a:xfrm>
            <a:off x="276225" y="2714625"/>
            <a:ext cx="16097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Information about the measurement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94084C-F1FD-BD9B-0A1F-6B5B4A65A82A}"/>
              </a:ext>
            </a:extLst>
          </p:cNvPr>
          <p:cNvCxnSpPr/>
          <p:nvPr/>
        </p:nvCxnSpPr>
        <p:spPr>
          <a:xfrm>
            <a:off x="9267825" y="3333750"/>
            <a:ext cx="6096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A22736-A513-5FAF-4B38-CB95C2376CAF}"/>
              </a:ext>
            </a:extLst>
          </p:cNvPr>
          <p:cNvSpPr txBox="1"/>
          <p:nvPr/>
        </p:nvSpPr>
        <p:spPr>
          <a:xfrm>
            <a:off x="9906000" y="3009900"/>
            <a:ext cx="22574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Delete the measurement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3D580F-967F-24D3-083B-6FDB712F1D22}"/>
              </a:ext>
            </a:extLst>
          </p:cNvPr>
          <p:cNvCxnSpPr/>
          <p:nvPr/>
        </p:nvCxnSpPr>
        <p:spPr>
          <a:xfrm>
            <a:off x="6467475" y="1504950"/>
            <a:ext cx="36290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382113-CC70-BB0F-9ED4-D717AFE187F1}"/>
              </a:ext>
            </a:extLst>
          </p:cNvPr>
          <p:cNvSpPr txBox="1"/>
          <p:nvPr/>
        </p:nvSpPr>
        <p:spPr>
          <a:xfrm>
            <a:off x="10096500" y="1181100"/>
            <a:ext cx="18954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History of 100 measurements 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E738051-1E42-64BB-82FD-F745FD63E87D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sl-SI" sz="3600">
                <a:solidFill>
                  <a:srgbClr val="4E4E50"/>
                </a:solidFill>
                <a:latin typeface="Proxima Nova Lt" panose="02000506030000020004" pitchFamily="50" charset="0"/>
                <a:ea typeface="+mn-ea"/>
                <a:cs typeface="+mn-cs"/>
              </a:rPr>
              <a:t>MESI ABPI MD </a:t>
            </a:r>
            <a:r>
              <a:rPr lang="en-US" sz="3600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software</a:t>
            </a:r>
            <a:endParaRPr lang="sl-SI" sz="3600">
              <a:solidFill>
                <a:srgbClr val="4E4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4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216F028-452C-4D04-C88F-65412B9C9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541" y="1850236"/>
            <a:ext cx="5194041" cy="3157527"/>
          </a:xfrm>
          <a:prstGeom prst="rect">
            <a:avLst/>
          </a:prstGeom>
        </p:spPr>
      </p:pic>
      <p:sp>
        <p:nvSpPr>
          <p:cNvPr id="11" name="Content Placeholder 41"/>
          <p:cNvSpPr>
            <a:spLocks noGrp="1"/>
          </p:cNvSpPr>
          <p:nvPr>
            <p:ph idx="1"/>
          </p:nvPr>
        </p:nvSpPr>
        <p:spPr>
          <a:xfrm>
            <a:off x="1955800" y="2914719"/>
            <a:ext cx="5588000" cy="3157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de pression systolique en  1 min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Facile d’utilisation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Portatif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 onéreux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Génération d’un rapport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fr-FR" sz="2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Conçu pour le dépistage des AOMI</a:t>
            </a:r>
            <a:endParaRPr lang="fr-FR" sz="20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‒"/>
            </a:pPr>
            <a:endParaRPr lang="fr-FR" sz="22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964267" y="1380389"/>
            <a:ext cx="7239000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sl-SI" sz="3600">
                <a:solidFill>
                  <a:srgbClr val="787878"/>
                </a:solidFill>
                <a:latin typeface="Proxima Nova Rg" panose="02000506030000020004" pitchFamily="50" charset="-18"/>
              </a:rPr>
              <a:t>MESI ABPI MD</a:t>
            </a:r>
            <a:br>
              <a:rPr lang="sl-SI" sz="3600">
                <a:solidFill>
                  <a:srgbClr val="787878"/>
                </a:solidFill>
                <a:latin typeface="Proxima Nova Rg" panose="02000506030000020004" pitchFamily="50" charset="-18"/>
              </a:rPr>
            </a:br>
            <a:endParaRPr lang="en-GB" sz="360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964267" y="1956124"/>
            <a:ext cx="5369698" cy="6087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sz="2800" b="0" err="1">
                <a:latin typeface="Proxima Nova Rg" panose="02000506030000020004" pitchFamily="50" charset="-18"/>
              </a:rPr>
              <a:t>Permet</a:t>
            </a:r>
            <a:r>
              <a:rPr lang="en-GB" sz="2800" b="0">
                <a:latin typeface="Proxima Nova Rg" panose="02000506030000020004" pitchFamily="50" charset="-18"/>
              </a:rPr>
              <a:t> de </a:t>
            </a:r>
            <a:r>
              <a:rPr lang="en-GB" sz="2800" b="0" err="1">
                <a:latin typeface="Proxima Nova Rg" panose="02000506030000020004" pitchFamily="50" charset="-18"/>
              </a:rPr>
              <a:t>mesurer</a:t>
            </a:r>
            <a:r>
              <a:rPr lang="en-GB" sz="2800" b="0">
                <a:latin typeface="Proxima Nova Rg" panose="02000506030000020004" pitchFamily="50" charset="-18"/>
              </a:rPr>
              <a:t> </a:t>
            </a:r>
            <a:r>
              <a:rPr lang="en-GB" sz="2800" b="0" err="1">
                <a:latin typeface="Proxima Nova Rg" panose="02000506030000020004" pitchFamily="50" charset="-18"/>
              </a:rPr>
              <a:t>l’IPS</a:t>
            </a:r>
            <a:r>
              <a:rPr lang="en-GB" sz="2800" b="0">
                <a:latin typeface="Proxima Nova Rg" panose="02000506030000020004" pitchFamily="50" charset="-18"/>
              </a:rPr>
              <a:t> </a:t>
            </a:r>
            <a:r>
              <a:rPr lang="en-GB" sz="2800" b="0" err="1">
                <a:latin typeface="Proxima Nova Rg" panose="02000506030000020004" pitchFamily="50" charset="-18"/>
              </a:rPr>
              <a:t>rapidement</a:t>
            </a:r>
            <a:r>
              <a:rPr lang="en-GB" sz="2800" b="0">
                <a:latin typeface="Proxima Nova Rg" panose="02000506030000020004" pitchFamily="50" charset="-18"/>
              </a:rPr>
              <a:t> et </a:t>
            </a:r>
            <a:r>
              <a:rPr lang="en-GB" sz="2800" b="0" err="1">
                <a:latin typeface="Proxima Nova Rg" panose="02000506030000020004" pitchFamily="50" charset="-18"/>
              </a:rPr>
              <a:t>simplement</a:t>
            </a:r>
            <a:br>
              <a:rPr lang="en-GB" sz="2800" b="0">
                <a:solidFill>
                  <a:srgbClr val="787878"/>
                </a:solidFill>
                <a:latin typeface="Proxima Nova Rg" panose="02000506030000020004" pitchFamily="50" charset="-18"/>
              </a:rPr>
            </a:br>
            <a:endParaRPr lang="en-GB" sz="2800" b="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F12893-0116-441D-B1AA-5F439B6DCF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4FC4E-520D-4013-BE8B-BA8A5C7D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>
                <a:solidFill>
                  <a:srgbClr val="58585B"/>
                </a:solidFill>
                <a:latin typeface="Proxima Nova Lt" panose="02000506030000020004" pitchFamily="50" charset="0"/>
              </a:rPr>
              <a:t>Quelques chiffres sur l’AOMI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8CC9EA-3E66-4B65-9390-E83C7D190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80"/>
          <a:stretch/>
        </p:blipFill>
        <p:spPr>
          <a:xfrm>
            <a:off x="962028" y="1998882"/>
            <a:ext cx="10667439" cy="37078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7DCCCF-E319-4CC8-9CD9-579F5B5001CF}"/>
              </a:ext>
            </a:extLst>
          </p:cNvPr>
          <p:cNvSpPr txBox="1"/>
          <p:nvPr/>
        </p:nvSpPr>
        <p:spPr>
          <a:xfrm>
            <a:off x="7884112" y="2175511"/>
            <a:ext cx="357696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8CC63F"/>
                </a:solidFill>
              </a:rPr>
              <a:t>70 %</a:t>
            </a:r>
          </a:p>
          <a:p>
            <a:r>
              <a:rPr lang="fr-FR">
                <a:latin typeface="Proxima Nova Lt" panose="02000506030000020004" pitchFamily="50" charset="0"/>
              </a:rPr>
              <a:t>patients atteints d’AOMI sont sans symptômes typiques et sont non diagnostiqués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279002-B870-4A17-BC72-1DF97BBF4245}"/>
              </a:ext>
            </a:extLst>
          </p:cNvPr>
          <p:cNvSpPr txBox="1"/>
          <p:nvPr/>
        </p:nvSpPr>
        <p:spPr>
          <a:xfrm>
            <a:off x="4706645" y="2221776"/>
            <a:ext cx="2653684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8CC63F"/>
                </a:solidFill>
              </a:rPr>
              <a:t>800 000</a:t>
            </a:r>
          </a:p>
          <a:p>
            <a:r>
              <a:rPr lang="fr-FR" sz="2000">
                <a:latin typeface="Proxima Nova Lt" panose="02000506030000020004" pitchFamily="50" charset="0"/>
              </a:rPr>
              <a:t>patients en France suivi pour une AOMI</a:t>
            </a:r>
          </a:p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FFF17C-F7A9-4221-B71E-8856DCBD888E}"/>
              </a:ext>
            </a:extLst>
          </p:cNvPr>
          <p:cNvSpPr txBox="1"/>
          <p:nvPr/>
        </p:nvSpPr>
        <p:spPr>
          <a:xfrm>
            <a:off x="4706645" y="3983552"/>
            <a:ext cx="29513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8CC63F"/>
                </a:solidFill>
              </a:rPr>
              <a:t>5000 / an</a:t>
            </a:r>
          </a:p>
          <a:p>
            <a:r>
              <a:rPr lang="fr-FR" sz="2000">
                <a:latin typeface="Proxima Nova Lt" panose="02000506030000020004" pitchFamily="50" charset="0"/>
              </a:rPr>
              <a:t>Nombre des amputations par an </a:t>
            </a:r>
            <a:r>
              <a:rPr lang="fr-FR" sz="2000" err="1">
                <a:latin typeface="Proxima Nova Lt" panose="02000506030000020004" pitchFamily="50" charset="0"/>
              </a:rPr>
              <a:t>dûes</a:t>
            </a:r>
            <a:r>
              <a:rPr lang="fr-FR" sz="2000">
                <a:latin typeface="Proxima Nova Lt" panose="02000506030000020004" pitchFamily="50" charset="0"/>
              </a:rPr>
              <a:t> à l’AOMI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02A64C-05E8-4978-83CE-8CDB4B48ABCD}"/>
              </a:ext>
            </a:extLst>
          </p:cNvPr>
          <p:cNvSpPr txBox="1"/>
          <p:nvPr/>
        </p:nvSpPr>
        <p:spPr>
          <a:xfrm>
            <a:off x="7884112" y="4014329"/>
            <a:ext cx="334586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8CC63F"/>
                </a:solidFill>
              </a:rPr>
              <a:t>~2,5 Millions</a:t>
            </a:r>
          </a:p>
          <a:p>
            <a:r>
              <a:rPr lang="fr-FR" sz="2000">
                <a:latin typeface="Proxima Nova Lt" panose="02000506030000020004" pitchFamily="50" charset="0"/>
              </a:rPr>
              <a:t>de patients atteints d’AOMI en France</a:t>
            </a:r>
          </a:p>
        </p:txBody>
      </p:sp>
    </p:spTree>
    <p:extLst>
      <p:ext uri="{BB962C8B-B14F-4D97-AF65-F5344CB8AC3E}">
        <p14:creationId xmlns:p14="http://schemas.microsoft.com/office/powerpoint/2010/main" val="1802681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B26807A-0121-9EA9-4D0B-6AB286D6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074743"/>
            <a:ext cx="4972051" cy="3113634"/>
          </a:xfrm>
          <a:prstGeom prst="rect">
            <a:avLst/>
          </a:prstGeom>
        </p:spPr>
      </p:pic>
      <p:pic>
        <p:nvPicPr>
          <p:cNvPr id="3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83315FA-25CB-F6BC-30AB-74F3E3F7E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525" y="2045623"/>
            <a:ext cx="4973903" cy="3126453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F9AA97FD-E695-49EE-6515-E200B61CDBB7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err="1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MESIresults</a:t>
            </a:r>
            <a:endParaRPr lang="en-US"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BC2713-6D29-4B6E-92CC-CE590746C72F}"/>
              </a:ext>
            </a:extLst>
          </p:cNvPr>
          <p:cNvCxnSpPr>
            <a:cxnSpLocks/>
          </p:cNvCxnSpPr>
          <p:nvPr/>
        </p:nvCxnSpPr>
        <p:spPr>
          <a:xfrm>
            <a:off x="5410986" y="3752850"/>
            <a:ext cx="145653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56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7C74548-03AD-ACDC-9F63-6D0CFDB1E2E1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err="1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MESIresults</a:t>
            </a:r>
            <a:endParaRPr lang="en-US" err="1">
              <a:ea typeface="+mn-ea"/>
              <a:cs typeface="+mn-cs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6040F3E3-9005-AAEA-1B21-BEEF6A1479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060" y="2649177"/>
            <a:ext cx="7018344" cy="394958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5512E45-22D0-FEE8-D498-36D1ABC43C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09" y="1032021"/>
            <a:ext cx="4725800" cy="2396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BEC78-325A-7875-9BC1-4144A2A4D908}"/>
              </a:ext>
            </a:extLst>
          </p:cNvPr>
          <p:cNvSpPr txBox="1"/>
          <p:nvPr/>
        </p:nvSpPr>
        <p:spPr>
          <a:xfrm>
            <a:off x="5475888" y="2057829"/>
            <a:ext cx="21773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Not </a:t>
            </a:r>
            <a:r>
              <a:rPr lang="en-US" err="1">
                <a:latin typeface="Proxima Nova Lt" panose="02000506030000020004" pitchFamily="50" charset="0"/>
              </a:rPr>
              <a:t>synchronised</a:t>
            </a:r>
            <a:endParaRPr lang="en-US">
              <a:latin typeface="Proxima Nova Lt" panose="02000506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DEA3E-4F12-8BD4-EE7B-B165DB9109C0}"/>
              </a:ext>
            </a:extLst>
          </p:cNvPr>
          <p:cNvSpPr txBox="1"/>
          <p:nvPr/>
        </p:nvSpPr>
        <p:spPr>
          <a:xfrm>
            <a:off x="10392641" y="1058572"/>
            <a:ext cx="17993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Export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ED164-A8E8-D3D2-8CCE-BFA07C9E62E6}"/>
              </a:ext>
            </a:extLst>
          </p:cNvPr>
          <p:cNvSpPr txBox="1"/>
          <p:nvPr/>
        </p:nvSpPr>
        <p:spPr>
          <a:xfrm>
            <a:off x="9598361" y="1884717"/>
            <a:ext cx="17993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Delete all measurements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AD60B2-1EE9-B806-81CF-D14CEAA37E65}"/>
              </a:ext>
            </a:extLst>
          </p:cNvPr>
          <p:cNvCxnSpPr/>
          <p:nvPr/>
        </p:nvCxnSpPr>
        <p:spPr>
          <a:xfrm flipV="1">
            <a:off x="6230341" y="2421081"/>
            <a:ext cx="5195" cy="100791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7ED24A-5322-747E-EA05-ABB7616DBC68}"/>
              </a:ext>
            </a:extLst>
          </p:cNvPr>
          <p:cNvCxnSpPr>
            <a:cxnSpLocks/>
          </p:cNvCxnSpPr>
          <p:nvPr/>
        </p:nvCxnSpPr>
        <p:spPr>
          <a:xfrm flipV="1">
            <a:off x="11248212" y="1767318"/>
            <a:ext cx="5195" cy="100791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E238D6-FF0D-BF53-5029-24AF9F486E21}"/>
              </a:ext>
            </a:extLst>
          </p:cNvPr>
          <p:cNvCxnSpPr>
            <a:cxnSpLocks/>
          </p:cNvCxnSpPr>
          <p:nvPr/>
        </p:nvCxnSpPr>
        <p:spPr>
          <a:xfrm flipV="1">
            <a:off x="11096482" y="2517736"/>
            <a:ext cx="5195" cy="22860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42589A5-7F16-4A6F-9795-A7809D8012AA}"/>
              </a:ext>
            </a:extLst>
          </p:cNvPr>
          <p:cNvCxnSpPr>
            <a:cxnSpLocks/>
          </p:cNvCxnSpPr>
          <p:nvPr/>
        </p:nvCxnSpPr>
        <p:spPr>
          <a:xfrm>
            <a:off x="2069465" y="3384192"/>
            <a:ext cx="2743200" cy="1397524"/>
          </a:xfrm>
          <a:prstGeom prst="bent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8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7C74548-03AD-ACDC-9F63-6D0CFDB1E2E1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err="1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MESIresults</a:t>
            </a:r>
            <a:endParaRPr lang="en-US" err="1"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D598ED-40A2-2465-5AD1-AD8E2C19E5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447" y="2829335"/>
            <a:ext cx="6840450" cy="3846823"/>
          </a:xfrm>
          <a:prstGeom prst="rect">
            <a:avLst/>
          </a:prstGeom>
        </p:spPr>
      </p:pic>
      <p:pic>
        <p:nvPicPr>
          <p:cNvPr id="3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C28DCEB9-DA87-6CEC-5545-E4AC3F3D2A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3" y="1190669"/>
            <a:ext cx="4675237" cy="2485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547BE-4368-7F81-7626-C4FC06B1A262}"/>
              </a:ext>
            </a:extLst>
          </p:cNvPr>
          <p:cNvSpPr txBox="1"/>
          <p:nvPr/>
        </p:nvSpPr>
        <p:spPr>
          <a:xfrm>
            <a:off x="5538829" y="1985846"/>
            <a:ext cx="1916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PDF download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569FF-15B0-B4F6-A0CA-483338DC4099}"/>
              </a:ext>
            </a:extLst>
          </p:cNvPr>
          <p:cNvSpPr txBox="1"/>
          <p:nvPr/>
        </p:nvSpPr>
        <p:spPr>
          <a:xfrm>
            <a:off x="7915242" y="1985846"/>
            <a:ext cx="8122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Print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0C431-D2CA-2EAD-9D45-953A9B71C1F8}"/>
              </a:ext>
            </a:extLst>
          </p:cNvPr>
          <p:cNvSpPr txBox="1"/>
          <p:nvPr/>
        </p:nvSpPr>
        <p:spPr>
          <a:xfrm>
            <a:off x="6954949" y="5746621"/>
            <a:ext cx="19205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Lt" panose="02000506030000020004" pitchFamily="50" charset="0"/>
              </a:rPr>
              <a:t>Open the report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40E520-1662-A29A-8AD0-F9AFCE35DB88}"/>
              </a:ext>
            </a:extLst>
          </p:cNvPr>
          <p:cNvCxnSpPr>
            <a:cxnSpLocks/>
          </p:cNvCxnSpPr>
          <p:nvPr/>
        </p:nvCxnSpPr>
        <p:spPr>
          <a:xfrm>
            <a:off x="7901388" y="3349007"/>
            <a:ext cx="13854" cy="232789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42BBD4-B8F2-F620-34C0-F346A5A0D2CC}"/>
              </a:ext>
            </a:extLst>
          </p:cNvPr>
          <p:cNvCxnSpPr/>
          <p:nvPr/>
        </p:nvCxnSpPr>
        <p:spPr>
          <a:xfrm flipH="1" flipV="1">
            <a:off x="6497158" y="2360011"/>
            <a:ext cx="107373" cy="93864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A7A390-A97B-02A1-E105-0BD87DC77B4F}"/>
              </a:ext>
            </a:extLst>
          </p:cNvPr>
          <p:cNvCxnSpPr>
            <a:cxnSpLocks/>
          </p:cNvCxnSpPr>
          <p:nvPr/>
        </p:nvCxnSpPr>
        <p:spPr>
          <a:xfrm flipV="1">
            <a:off x="6873597" y="2433561"/>
            <a:ext cx="1299442" cy="86654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E43B61E-AFD2-4816-B99E-00B619DFDB98}"/>
              </a:ext>
            </a:extLst>
          </p:cNvPr>
          <p:cNvCxnSpPr>
            <a:cxnSpLocks/>
          </p:cNvCxnSpPr>
          <p:nvPr/>
        </p:nvCxnSpPr>
        <p:spPr>
          <a:xfrm>
            <a:off x="2360824" y="3676454"/>
            <a:ext cx="2743200" cy="1397524"/>
          </a:xfrm>
          <a:prstGeom prst="bent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40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7C74548-03AD-ACDC-9F63-6D0CFDB1E2E1}"/>
              </a:ext>
            </a:extLst>
          </p:cNvPr>
          <p:cNvSpPr txBox="1">
            <a:spLocks/>
          </p:cNvSpPr>
          <p:nvPr/>
        </p:nvSpPr>
        <p:spPr>
          <a:xfrm>
            <a:off x="544117" y="378068"/>
            <a:ext cx="10910561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3600" err="1">
                <a:solidFill>
                  <a:srgbClr val="4E4E50"/>
                </a:solidFill>
                <a:latin typeface="Proxima Nova Lt"/>
                <a:ea typeface="+mn-ea"/>
                <a:cs typeface="+mn-cs"/>
              </a:rPr>
              <a:t>MESIresults</a:t>
            </a:r>
            <a:endParaRPr lang="en-US" err="1">
              <a:ea typeface="+mn-ea"/>
              <a:cs typeface="+mn-cs"/>
            </a:endParaRP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05555B-DF75-FFB4-1639-836F59DFC5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874" y="2802251"/>
            <a:ext cx="7163239" cy="4028822"/>
          </a:xfrm>
          <a:prstGeom prst="rect">
            <a:avLst/>
          </a:prstGeom>
        </p:spPr>
      </p:pic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51923B-2C7A-3716-8195-555B6C609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00" y="1113555"/>
            <a:ext cx="4721618" cy="2572325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290C5B5-539B-45CD-B2A2-BBC0FF48F700}"/>
              </a:ext>
            </a:extLst>
          </p:cNvPr>
          <p:cNvCxnSpPr>
            <a:cxnSpLocks/>
          </p:cNvCxnSpPr>
          <p:nvPr/>
        </p:nvCxnSpPr>
        <p:spPr>
          <a:xfrm>
            <a:off x="2442674" y="3685880"/>
            <a:ext cx="2743200" cy="1397524"/>
          </a:xfrm>
          <a:prstGeom prst="bent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30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F0CD9C-F1F3-4AF8-8AC6-76324F531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493676-B32B-4550-BD43-04EC0246A711}"/>
              </a:ext>
            </a:extLst>
          </p:cNvPr>
          <p:cNvSpPr txBox="1"/>
          <p:nvPr/>
        </p:nvSpPr>
        <p:spPr>
          <a:xfrm>
            <a:off x="2495600" y="184482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+mj-cs"/>
              </a:rPr>
              <a:t>On l’essaye ?!?!?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6F6338-DAEA-4ECA-9C83-7D62B5300C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36" y="2636913"/>
            <a:ext cx="3080275" cy="40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8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223792" y="458251"/>
            <a:ext cx="5976298" cy="10094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 dirty="0">
                <a:solidFill>
                  <a:srgbClr val="88C25A"/>
                </a:solidFill>
                <a:latin typeface="Proxima Nova Lt" panose="02000506030000020004" charset="0"/>
              </a:rPr>
              <a:t>Le bon positionnement des brassards de bras</a:t>
            </a:r>
            <a:endParaRPr lang="fr-FR" dirty="0">
              <a:latin typeface="Proxima Nova Lt" panose="02000506030000020004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6096000" y="1699847"/>
            <a:ext cx="4712034" cy="402057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fr-FR" altLang="fr-FR" sz="1900" dirty="0"/>
              <a:t>Sur bras nu (ou vêtement très fin) 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900" dirty="0"/>
              <a:t>Pas de vêtement qui font garrot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900" dirty="0"/>
              <a:t>Tubulure sur l’intérieur du bras (sur l’artère humérale)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900" dirty="0"/>
              <a:t>Tubulure vers la main (pas vers l’épaule)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900" dirty="0"/>
              <a:t>Brassard à 2-3 cm au dessus de la pliure du coude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900" dirty="0"/>
              <a:t>Brassard correctement serré. On doit a peine pouvoir y passer 1-2 doigts.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1900" b="1" dirty="0">
                <a:solidFill>
                  <a:srgbClr val="92D050"/>
                </a:solidFill>
              </a:rPr>
              <a:t>Vérifier la taille avec la zone OK</a:t>
            </a:r>
          </a:p>
          <a:p>
            <a:pPr>
              <a:spcBef>
                <a:spcPts val="800"/>
              </a:spcBef>
              <a:defRPr/>
            </a:pPr>
            <a:endParaRPr lang="fr-FR" altLang="fr-FR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AC4DBE-AEB0-414D-B894-4F7F296107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135" y="2132856"/>
            <a:ext cx="2917926" cy="28803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1E367C-9EBC-467C-BE65-A691DCEC6F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21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791744" y="559053"/>
            <a:ext cx="7088466" cy="10094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Proxima Nova Lt" panose="02000506030000020004" charset="0"/>
              </a:rPr>
              <a:t>Le bon positionnement des brassards sur les chevilles</a:t>
            </a:r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5159896" y="2009425"/>
            <a:ext cx="5247492" cy="3732545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Sur cheville nue (ou chaussettes très fines) 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Pas de bas de compression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Pas pantalon roulé qui font garrot au niveau du mollet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Tubulure vers le haut (vers le genou, pas vers le pied)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Marqueur « </a:t>
            </a:r>
            <a:r>
              <a:rPr lang="fr-FR" altLang="fr-FR" sz="1800" dirty="0" err="1"/>
              <a:t>medial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artery</a:t>
            </a:r>
            <a:r>
              <a:rPr lang="fr-FR" altLang="fr-FR" sz="1800" dirty="0"/>
              <a:t> » en face de la malléole interne c’est-à-dire sur l’artère tibiale postérieure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Brassard à 2-3 cm au dessus de la malléole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dirty="0"/>
              <a:t>Brassard correctement serré. On doit a peine pouvoir y passer 1-2 doigts.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1800" b="1" dirty="0">
                <a:solidFill>
                  <a:srgbClr val="92D050"/>
                </a:solidFill>
              </a:rPr>
              <a:t>Vérifier la taille avec la zone OK</a:t>
            </a:r>
          </a:p>
          <a:p>
            <a:pPr>
              <a:spcBef>
                <a:spcPts val="800"/>
              </a:spcBef>
              <a:defRPr/>
            </a:pPr>
            <a:endParaRPr lang="fr-FR" alt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95771F-BB77-40A2-849E-205B26852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348880"/>
            <a:ext cx="2962672" cy="31797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A105F3-676C-4606-B2FF-967B021AC4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023797"/>
            <a:ext cx="621514" cy="5486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39776A-A6FA-4ECB-ABEA-F1C8264FCF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412972" y="220403"/>
            <a:ext cx="7088466" cy="1009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Proxima Nova Lt" panose="02000506030000020004" charset="0"/>
              </a:rPr>
              <a:t>Position du patient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AEB254-6D23-4418-B0D1-C2C0A98951CE}"/>
              </a:ext>
            </a:extLst>
          </p:cNvPr>
          <p:cNvSpPr txBox="1"/>
          <p:nvPr/>
        </p:nvSpPr>
        <p:spPr>
          <a:xfrm>
            <a:off x="2207568" y="1570086"/>
            <a:ext cx="6686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92D050"/>
                </a:solidFill>
              </a:rPr>
              <a:t>ALONGE</a:t>
            </a:r>
          </a:p>
          <a:p>
            <a:r>
              <a:rPr lang="fr-FR" sz="2000"/>
              <a:t>Les brassards doivent être à la même hauteur (même altitude)</a:t>
            </a:r>
            <a:endParaRPr lang="fr-FR"/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B128A55F-8F74-45C7-A375-5830699C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1584" y="2524212"/>
            <a:ext cx="644420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35D6AA0-72B3-4328-BE4C-526F973B2E0C}"/>
              </a:ext>
            </a:extLst>
          </p:cNvPr>
          <p:cNvSpPr txBox="1"/>
          <p:nvPr/>
        </p:nvSpPr>
        <p:spPr>
          <a:xfrm>
            <a:off x="2207568" y="5445223"/>
            <a:ext cx="743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Sinon la différence d’altitude ajoutera de la pression aux chevilles et donnera un IPS plus élevé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1F10097-0C54-45E2-AC6A-E330EE43DD8F}"/>
              </a:ext>
            </a:extLst>
          </p:cNvPr>
          <p:cNvCxnSpPr/>
          <p:nvPr/>
        </p:nvCxnSpPr>
        <p:spPr>
          <a:xfrm>
            <a:off x="3576368" y="4016912"/>
            <a:ext cx="654102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2F5D15F-E795-4D39-97AA-C45326895CCC}"/>
              </a:ext>
            </a:extLst>
          </p:cNvPr>
          <p:cNvCxnSpPr>
            <a:cxnSpLocks/>
          </p:cNvCxnSpPr>
          <p:nvPr/>
        </p:nvCxnSpPr>
        <p:spPr>
          <a:xfrm>
            <a:off x="7359380" y="4304944"/>
            <a:ext cx="2758008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7777F56-EE9B-4ED5-8908-4278D1FCE0EC}"/>
              </a:ext>
            </a:extLst>
          </p:cNvPr>
          <p:cNvCxnSpPr/>
          <p:nvPr/>
        </p:nvCxnSpPr>
        <p:spPr>
          <a:xfrm>
            <a:off x="9685340" y="4016912"/>
            <a:ext cx="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36D7114-237C-4BB8-AA32-A26535AB60E4}"/>
              </a:ext>
            </a:extLst>
          </p:cNvPr>
          <p:cNvSpPr txBox="1"/>
          <p:nvPr/>
        </p:nvSpPr>
        <p:spPr>
          <a:xfrm>
            <a:off x="9685340" y="3976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h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788056-D6C1-427D-8B7C-C4BF9C532E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8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895600" y="544513"/>
            <a:ext cx="7088466" cy="1009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Proxima Nova Lt" panose="02000506030000020004" charset="0"/>
              </a:rPr>
              <a:t>Le gonflage - dégonflage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B033B4F-B1B0-4E04-B914-EEF59EBD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923" y="1916832"/>
            <a:ext cx="7182010" cy="460851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fr-FR" sz="1800"/>
              <a:t>La pression maximale de gonflage est détectée automatiquement (20-30mmHg au dessus de la systole)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fr-FR" sz="180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fr-FR" sz="1800"/>
              <a:t>Les brassards ne gonfleront jamais au-dessus de 300mmHg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fr-FR" sz="180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fr-FR" sz="1800"/>
              <a:t>Le gonflage continu peut être anxiogène par rapport à un gonflage par pallier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sz="180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fr-FR" altLang="fr-FR" sz="1800"/>
              <a:t>On a rarement l’habitude d’avoir les chevilles comprimés par un brassard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fr-FR" altLang="fr-FR" sz="180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fr-FR" altLang="fr-FR" sz="1800"/>
              <a:t>L’appareil MESI gonfle autant que la méthode standard par crayon Doppler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fr-FR" altLang="fr-FR" sz="180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fr-FR" altLang="fr-FR" sz="1800"/>
              <a:t>Durée gonflage + dégonflage ~ 1min  (en fonction de la tension du patient et de sa fréquence cardiaque)</a:t>
            </a:r>
          </a:p>
          <a:p>
            <a:pPr marL="285750" indent="-285750"/>
            <a:endParaRPr lang="fr-FR" altLang="fr-FR" sz="1800"/>
          </a:p>
          <a:p>
            <a:pPr marL="285750" indent="-285750"/>
            <a:endParaRPr lang="fr-FR" alt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235E81-0DF0-4D8C-BBDE-684FA8498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39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895600" y="544513"/>
            <a:ext cx="7088466" cy="1009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Proxima Nova Lt" panose="02000506030000020004" charset="0"/>
              </a:rPr>
              <a:t>La mesure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B033B4F-B1B0-4E04-B914-EEF59EBD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564272"/>
            <a:ext cx="6879995" cy="2851970"/>
          </a:xfrm>
        </p:spPr>
        <p:txBody>
          <a:bodyPr>
            <a:normAutofit/>
          </a:bodyPr>
          <a:lstStyle/>
          <a:p>
            <a:pPr marL="285750" indent="-285750"/>
            <a:r>
              <a:rPr lang="fr-FR" sz="1800" dirty="0"/>
              <a:t>Il y a vérification constante: la pression dans les 3 brassards est la même</a:t>
            </a:r>
          </a:p>
          <a:p>
            <a:pPr marL="285750" indent="-285750"/>
            <a:endParaRPr lang="fr-FR" sz="1800" dirty="0"/>
          </a:p>
          <a:p>
            <a:pPr marL="285750" indent="-285750"/>
            <a:r>
              <a:rPr lang="fr-FR" sz="1800" dirty="0"/>
              <a:t>L’appareil s’adapte même si l’un des brassards est plus grand que l’autre</a:t>
            </a:r>
          </a:p>
          <a:p>
            <a:pPr marL="285750" indent="-285750"/>
            <a:endParaRPr lang="fr-FR" sz="1800" dirty="0"/>
          </a:p>
          <a:p>
            <a:pPr marL="285750" indent="-285750"/>
            <a:r>
              <a:rPr lang="fr-FR" sz="1800" dirty="0"/>
              <a:t>Les ondes de pouls sont affichés:</a:t>
            </a:r>
          </a:p>
          <a:p>
            <a:pPr marL="560387" lvl="1" indent="-285750"/>
            <a:r>
              <a:rPr lang="fr-FR" sz="1400" dirty="0"/>
              <a:t>On peut vérifier les arythmies</a:t>
            </a:r>
          </a:p>
          <a:p>
            <a:pPr marL="560387" lvl="1" indent="-285750"/>
            <a:r>
              <a:rPr lang="fr-FR" sz="1400" dirty="0"/>
              <a:t>L’absence de pouls</a:t>
            </a:r>
          </a:p>
          <a:p>
            <a:pPr marL="274637" lvl="1" indent="0">
              <a:buNone/>
            </a:pPr>
            <a:endParaRPr lang="fr-FR" sz="1400" dirty="0"/>
          </a:p>
          <a:p>
            <a:pPr marL="285750" indent="-285750"/>
            <a:endParaRPr lang="fr-FR" alt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341739-22DA-4941-B963-0FFCA80E3A2C}"/>
              </a:ext>
            </a:extLst>
          </p:cNvPr>
          <p:cNvSpPr txBox="1"/>
          <p:nvPr/>
        </p:nvSpPr>
        <p:spPr>
          <a:xfrm>
            <a:off x="1982823" y="4621419"/>
            <a:ext cx="816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patient ne doit pas bouger pendant la mesure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Beaucoup de gens bougent quand ils parlent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Mesure pas réalisable sur un patient avec des mouvements incontrôlés (Parkinson)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801B91-1BCF-4EB9-9501-703840DD05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435227" y="159320"/>
            <a:ext cx="7786687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b="1" cap="all">
                <a:solidFill>
                  <a:srgbClr val="8EC332"/>
                </a:solidFill>
                <a:latin typeface="+mn-lt"/>
              </a:rPr>
              <a:t>Epidémiologie: artérite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560" y="1844825"/>
            <a:ext cx="8229600" cy="3456731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fr-FR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/>
              <a:t>L’AOMI touche:	</a:t>
            </a:r>
            <a:r>
              <a:rPr lang="fr-FR" sz="1400">
                <a:sym typeface="Wingdings"/>
              </a:rPr>
              <a:t></a:t>
            </a:r>
            <a:r>
              <a:rPr lang="fr-FR" sz="2000">
                <a:sym typeface="Wingdings"/>
              </a:rPr>
              <a:t> </a:t>
            </a:r>
            <a:r>
              <a:rPr lang="fr-FR" sz="2000"/>
              <a:t>12% de la population générale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/>
              <a:t>			</a:t>
            </a:r>
            <a:r>
              <a:rPr lang="fr-FR" sz="1400">
                <a:sym typeface="Wingdings"/>
              </a:rPr>
              <a:t></a:t>
            </a:r>
            <a:r>
              <a:rPr lang="fr-FR" sz="2000"/>
              <a:t> 15-20% des plus de 70 ans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/>
              <a:t>			</a:t>
            </a:r>
            <a:r>
              <a:rPr lang="fr-FR" sz="1400">
                <a:sym typeface="Wingdings"/>
              </a:rPr>
              <a:t></a:t>
            </a:r>
            <a:r>
              <a:rPr lang="fr-FR" sz="2000">
                <a:sym typeface="Wingdings"/>
              </a:rPr>
              <a:t> </a:t>
            </a:r>
            <a:r>
              <a:rPr lang="fr-FR" sz="2000"/>
              <a:t>41% des personnes ayant au moins un facteur de 				risque cardiovasculaire (diabète, </a:t>
            </a:r>
            <a:r>
              <a:rPr lang="fr-FR" sz="2000" err="1"/>
              <a:t>hta</a:t>
            </a:r>
            <a:r>
              <a:rPr lang="fr-FR" sz="2000"/>
              <a:t>, </a:t>
            </a:r>
            <a:r>
              <a:rPr lang="fr-FR" sz="2000" err="1"/>
              <a:t>chol</a:t>
            </a:r>
            <a:r>
              <a:rPr lang="fr-FR" sz="2000"/>
              <a:t>, tabac)</a:t>
            </a:r>
          </a:p>
          <a:p>
            <a:pPr marL="182880" indent="-182880">
              <a:spcBef>
                <a:spcPts val="0"/>
              </a:spcBef>
              <a:defRPr/>
            </a:pPr>
            <a:endParaRPr lang="fr-FR" sz="200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/>
              <a:t>En France environ 800 000 patients déjà pris en charge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/>
              <a:t>Mais 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fr-FR" sz="2000"/>
              <a:t> 2 Millions de personnes potentiellement atteintes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sz="200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/>
              <a:t>	≈ 10% de la population rencontrée en médecine de soins 	    primaires </a:t>
            </a:r>
          </a:p>
          <a:p>
            <a:pPr lvl="1" indent="-182880">
              <a:spcBef>
                <a:spcPts val="0"/>
              </a:spcBef>
              <a:defRPr/>
            </a:pPr>
            <a:endParaRPr lang="fr-FR"/>
          </a:p>
          <a:p>
            <a:pPr marL="0" indent="0">
              <a:buNone/>
              <a:defRPr/>
            </a:pPr>
            <a:endParaRPr lang="fr-FR"/>
          </a:p>
        </p:txBody>
      </p:sp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2927350" y="5920013"/>
            <a:ext cx="77406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err="1">
                <a:latin typeface="Calibri" panose="020F0502020204030204" pitchFamily="34" charset="0"/>
              </a:rPr>
              <a:t>Priollet</a:t>
            </a:r>
            <a:r>
              <a:rPr lang="fr-FR" altLang="fr-FR" sz="1000">
                <a:latin typeface="Calibri" panose="020F0502020204030204" pitchFamily="34" charset="0"/>
              </a:rPr>
              <a:t> P et al.. Dépistage de l’artériopathie des membres inférieurs chez les patients diabétiques hospitalisés, enseignements de l’étude ELLIPSE.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 La Revue de Médecine Interne 2008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Frank M . Artériopathie oblitérantes de l’aorte et des membres inférieurs. La revue du praticien 2010 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err="1">
                <a:latin typeface="Calibri" panose="020F0502020204030204" pitchFamily="34" charset="0"/>
              </a:rPr>
              <a:t>Mouhnier-Vehier</a:t>
            </a:r>
            <a:r>
              <a:rPr lang="fr-FR" altLang="fr-FR" sz="1000">
                <a:latin typeface="Calibri" panose="020F0502020204030204" pitchFamily="34" charset="0"/>
              </a:rPr>
              <a:t> C ; et al.. Diagnostic et évaluation non invasive d’un patient ayant une artériopathie oblitérante des membres inférieurs.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La revue du Praticien. 2005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874420-4212-43D6-8861-0AAD9FDEF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33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866158" y="336099"/>
            <a:ext cx="6300192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88C25A"/>
                </a:solidFill>
                <a:latin typeface="Proxima Nova Lt" panose="02000506030000020004" charset="0"/>
              </a:rPr>
              <a:t>Les avantages de MESI</a:t>
            </a:r>
            <a:endParaRPr lang="fr-FR" sz="3600">
              <a:latin typeface="Proxima Nova Lt" panose="02000506030000020004" charset="0"/>
            </a:endParaRPr>
          </a:p>
        </p:txBody>
      </p:sp>
      <p:sp>
        <p:nvSpPr>
          <p:cNvPr id="7" name="Content Placeholder 41"/>
          <p:cNvSpPr>
            <a:spLocks noGrp="1"/>
          </p:cNvSpPr>
          <p:nvPr>
            <p:ph idx="4294967295"/>
          </p:nvPr>
        </p:nvSpPr>
        <p:spPr>
          <a:xfrm>
            <a:off x="1553323" y="1453356"/>
            <a:ext cx="9353489" cy="3951288"/>
          </a:xfrm>
        </p:spPr>
        <p:txBody>
          <a:bodyPr>
            <a:noAutofit/>
          </a:bodyPr>
          <a:lstStyle/>
          <a:p>
            <a:pPr marL="266700" indent="-266700">
              <a:spcBef>
                <a:spcPts val="1600"/>
              </a:spcBef>
              <a:defRPr/>
            </a:pPr>
            <a:r>
              <a:rPr lang="fr-FR" sz="2400" dirty="0">
                <a:solidFill>
                  <a:srgbClr val="8EC332"/>
                </a:solidFill>
                <a:cs typeface="Arial" panose="020B0604020202020204" pitchFamily="34" charset="0"/>
              </a:rPr>
              <a:t>Méthode oscillométrique améliorée </a:t>
            </a:r>
            <a:r>
              <a:rPr lang="fr-FR" sz="2400" dirty="0">
                <a:solidFill>
                  <a:srgbClr val="787878"/>
                </a:solidFill>
                <a:cs typeface="Arial" panose="020B0604020202020204" pitchFamily="34" charset="0"/>
              </a:rPr>
              <a:t>– conçu pour une mesure fiable des artères de la cheville .</a:t>
            </a:r>
          </a:p>
          <a:p>
            <a:pPr marL="266700" indent="-266700">
              <a:spcBef>
                <a:spcPts val="1600"/>
              </a:spcBef>
              <a:defRPr/>
            </a:pPr>
            <a:r>
              <a:rPr lang="fr-FR" sz="2400" dirty="0">
                <a:solidFill>
                  <a:srgbClr val="8EC332"/>
                </a:solidFill>
                <a:cs typeface="Arial" panose="020B0604020202020204" pitchFamily="34" charset="0"/>
              </a:rPr>
              <a:t>Brassards coniques </a:t>
            </a:r>
            <a:r>
              <a:rPr lang="fr-FR" sz="2400" dirty="0">
                <a:solidFill>
                  <a:srgbClr val="787878"/>
                </a:solidFill>
                <a:cs typeface="Arial" panose="020B0604020202020204" pitchFamily="34" charset="0"/>
              </a:rPr>
              <a:t>– mesure adaptée à la pression de la cheville.</a:t>
            </a:r>
          </a:p>
          <a:p>
            <a:pPr marL="266700" indent="-266700">
              <a:spcBef>
                <a:spcPts val="1600"/>
              </a:spcBef>
              <a:defRPr/>
            </a:pPr>
            <a:r>
              <a:rPr lang="fr-FR" sz="2400" dirty="0">
                <a:solidFill>
                  <a:srgbClr val="8EC332"/>
                </a:solidFill>
                <a:cs typeface="Arial" panose="020B0604020202020204" pitchFamily="34" charset="0"/>
              </a:rPr>
              <a:t>Mesure  instantanée et simultanée </a:t>
            </a:r>
            <a:r>
              <a:rPr lang="fr-FR" sz="2400" dirty="0">
                <a:solidFill>
                  <a:srgbClr val="787878"/>
                </a:solidFill>
                <a:cs typeface="Arial" panose="020B0604020202020204" pitchFamily="34" charset="0"/>
              </a:rPr>
              <a:t>– Prise en charge immédiate du patient.</a:t>
            </a:r>
          </a:p>
          <a:p>
            <a:pPr marL="266700" indent="-266700">
              <a:spcBef>
                <a:spcPts val="1600"/>
              </a:spcBef>
              <a:defRPr/>
            </a:pPr>
            <a:r>
              <a:rPr lang="fr-FR" sz="2400" dirty="0">
                <a:solidFill>
                  <a:srgbClr val="8EC332"/>
                </a:solidFill>
                <a:cs typeface="Arial" panose="020B0604020202020204" pitchFamily="34" charset="0"/>
              </a:rPr>
              <a:t>Fiable même en cas d’AOMI sévère </a:t>
            </a:r>
            <a:r>
              <a:rPr lang="fr-FR" sz="2400" dirty="0">
                <a:solidFill>
                  <a:srgbClr val="787878"/>
                </a:solidFill>
                <a:cs typeface="Arial" panose="020B0604020202020204" pitchFamily="34" charset="0"/>
              </a:rPr>
              <a:t>– L’appareil indique une absence de pouls sans donner de valeur erronée d’IPS.</a:t>
            </a:r>
            <a:endParaRPr lang="fr-FR" sz="2400" dirty="0">
              <a:solidFill>
                <a:srgbClr val="8EC332"/>
              </a:solidFill>
              <a:cs typeface="Arial" panose="020B0604020202020204" pitchFamily="34" charset="0"/>
            </a:endParaRPr>
          </a:p>
          <a:p>
            <a:pPr marL="266700" indent="-266700">
              <a:spcBef>
                <a:spcPts val="1600"/>
              </a:spcBef>
              <a:defRPr/>
            </a:pPr>
            <a:r>
              <a:rPr lang="fr-FR" sz="2400" dirty="0">
                <a:solidFill>
                  <a:srgbClr val="8EC332"/>
                </a:solidFill>
                <a:cs typeface="Arial" panose="020B0604020202020204" pitchFamily="34" charset="0"/>
              </a:rPr>
              <a:t>Système de détection d’erreur</a:t>
            </a:r>
            <a:r>
              <a:rPr lang="fr-FR" sz="2400" dirty="0">
                <a:solidFill>
                  <a:srgbClr val="787878"/>
                </a:solidFill>
                <a:cs typeface="Arial" panose="020B0604020202020204" pitchFamily="34" charset="0"/>
              </a:rPr>
              <a:t>– informe l’opérateur en cas de situation pouvant générer une erreur de mesure (artefact de mouvements, arythmie)</a:t>
            </a:r>
          </a:p>
          <a:p>
            <a:pPr indent="0">
              <a:spcBef>
                <a:spcPts val="1600"/>
              </a:spcBef>
              <a:buNone/>
              <a:defRPr/>
            </a:pPr>
            <a:endParaRPr lang="fr-FR" sz="2400" dirty="0">
              <a:solidFill>
                <a:srgbClr val="787878"/>
              </a:solidFill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217022-D499-4070-A2F3-CD4969391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68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F0CD9C-F1F3-4AF8-8AC6-76324F531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36EC38-96D5-4A37-BD04-0F8FCE35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10000" r="72400">
                        <a14:backgroundMark x1="62200" y1="4438" x2="62200" y2="4438"/>
                        <a14:backgroundMark x1="59200" y1="1775" x2="59200" y2="1775"/>
                        <a14:backgroundMark x1="63800" y1="7101" x2="63800" y2="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7" y="2839692"/>
            <a:ext cx="5962159" cy="40304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493676-B32B-4550-BD43-04EC0246A711}"/>
              </a:ext>
            </a:extLst>
          </p:cNvPr>
          <p:cNvSpPr txBox="1"/>
          <p:nvPr/>
        </p:nvSpPr>
        <p:spPr>
          <a:xfrm>
            <a:off x="2495600" y="184482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+mj-cs"/>
              </a:rPr>
              <a:t>Qui devrait utiliser le MESI ?</a:t>
            </a:r>
          </a:p>
        </p:txBody>
      </p:sp>
    </p:spTree>
    <p:extLst>
      <p:ext uri="{BB962C8B-B14F-4D97-AF65-F5344CB8AC3E}">
        <p14:creationId xmlns:p14="http://schemas.microsoft.com/office/powerpoint/2010/main" val="1567611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EC0E24-4486-4F97-AAC0-EFE55734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764704"/>
            <a:ext cx="4189092" cy="52565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BB4735-E27A-4F05-BBA9-41E3787DC8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000" y="692697"/>
            <a:ext cx="5040000" cy="2609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824F01-856D-46E5-8333-03339731C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000" y="4077073"/>
            <a:ext cx="5040000" cy="23978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FE561B-C626-42C1-9180-B11E412E987C}"/>
              </a:ext>
            </a:extLst>
          </p:cNvPr>
          <p:cNvSpPr txBox="1"/>
          <p:nvPr/>
        </p:nvSpPr>
        <p:spPr>
          <a:xfrm>
            <a:off x="5951984" y="6321031"/>
            <a:ext cx="130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+ Hypertension</a:t>
            </a:r>
          </a:p>
        </p:txBody>
      </p:sp>
    </p:spTree>
    <p:extLst>
      <p:ext uri="{BB962C8B-B14F-4D97-AF65-F5344CB8AC3E}">
        <p14:creationId xmlns:p14="http://schemas.microsoft.com/office/powerpoint/2010/main" val="3947920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23E2FFF-F8C1-4FF7-8F50-8C97B4FA13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6720678" cy="2824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2229D2-DA1A-4EC2-B588-083131929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9" y="2996231"/>
            <a:ext cx="7327201" cy="38735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591E18-2047-4DA1-BB9E-185689D36238}"/>
              </a:ext>
            </a:extLst>
          </p:cNvPr>
          <p:cNvSpPr txBox="1"/>
          <p:nvPr/>
        </p:nvSpPr>
        <p:spPr>
          <a:xfrm>
            <a:off x="8760296" y="4046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/>
              <a:t>Dec</a:t>
            </a:r>
            <a:r>
              <a:rPr lang="fr-FR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722800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1"/>
          <p:cNvSpPr>
            <a:spLocks noGrp="1"/>
          </p:cNvSpPr>
          <p:nvPr>
            <p:ph idx="13"/>
          </p:nvPr>
        </p:nvSpPr>
        <p:spPr>
          <a:xfrm>
            <a:off x="1955800" y="1008484"/>
            <a:ext cx="8355839" cy="4841032"/>
          </a:xfrm>
        </p:spPr>
        <p:txBody>
          <a:bodyPr>
            <a:noAutofit/>
          </a:bodyPr>
          <a:lstStyle/>
          <a:p>
            <a:pPr marL="266700" indent="-266700">
              <a:spcBef>
                <a:spcPts val="1200"/>
              </a:spcBef>
            </a:pPr>
            <a:r>
              <a:rPr lang="fr-FR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générale, </a:t>
            </a:r>
            <a:r>
              <a:rPr lang="fr-FR" sz="1800" b="1" u="sng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 du travail, médecine d’aptitude</a:t>
            </a:r>
            <a:endParaRPr lang="fr-FR" sz="1800" u="sng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0" lvl="2" indent="-266700">
              <a:spcBef>
                <a:spcPts val="1200"/>
              </a:spcBef>
            </a:pP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dépistage des patients symptomatique et asymptomatiques</a:t>
            </a:r>
          </a:p>
          <a:p>
            <a:pPr marL="952500" lvl="2" indent="-266700">
              <a:spcBef>
                <a:spcPts val="1200"/>
              </a:spcBef>
            </a:pP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toute prescription de contention</a:t>
            </a:r>
          </a:p>
          <a:p>
            <a:pPr marL="266700" indent="-266700">
              <a:spcBef>
                <a:spcPts val="1200"/>
              </a:spcBef>
            </a:pPr>
            <a:r>
              <a:rPr lang="sl-SI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Cardiolog</a:t>
            </a:r>
            <a:r>
              <a:rPr lang="fr-FR" sz="1800" b="1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sl-SI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b="1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0" lvl="2" indent="-266700">
              <a:spcBef>
                <a:spcPts val="1200"/>
              </a:spcBef>
            </a:pP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Dépistage des patients à risque</a:t>
            </a:r>
          </a:p>
          <a:p>
            <a:pPr marL="266700" indent="-266700">
              <a:spcBef>
                <a:spcPts val="1200"/>
              </a:spcBef>
            </a:pPr>
            <a:r>
              <a:rPr lang="en-GB" sz="1800" b="1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Gériatrie</a:t>
            </a:r>
            <a:r>
              <a:rPr lang="en-GB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EHPAD</a:t>
            </a:r>
          </a:p>
          <a:p>
            <a:pPr marL="952500" lvl="2" indent="-266700">
              <a:spcBef>
                <a:spcPts val="1200"/>
              </a:spcBef>
            </a:pP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éviter le déplacement des patients</a:t>
            </a:r>
          </a:p>
          <a:p>
            <a:pPr marL="952500" lvl="2" indent="-266700">
              <a:spcBef>
                <a:spcPts val="1200"/>
              </a:spcBef>
            </a:pP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toute prescription de contention</a:t>
            </a:r>
          </a:p>
          <a:p>
            <a:pPr marL="952500" lvl="2" indent="-266700">
              <a:spcBef>
                <a:spcPts val="1200"/>
              </a:spcBef>
            </a:pPr>
            <a:r>
              <a:rPr lang="en-GB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</a:t>
            </a:r>
            <a:r>
              <a:rPr lang="en-GB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 des </a:t>
            </a:r>
            <a:r>
              <a:rPr lang="en-GB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plaies</a:t>
            </a:r>
            <a:r>
              <a:rPr lang="en-GB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ulcères</a:t>
            </a:r>
            <a:r>
              <a:rPr lang="en-GB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escares</a:t>
            </a:r>
            <a:endParaRPr lang="sl-SI" sz="12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spcBef>
                <a:spcPts val="1200"/>
              </a:spcBef>
            </a:pPr>
            <a:r>
              <a:rPr lang="fr-FR" sz="1800" b="1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Hopitaux</a:t>
            </a:r>
            <a:r>
              <a:rPr lang="sl-SI" sz="18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Explorations fonctionnelles, vasculaire, gériatrie, etc…</a:t>
            </a:r>
          </a:p>
          <a:p>
            <a:pPr marL="266700" indent="-266700">
              <a:spcBef>
                <a:spcPts val="1200"/>
              </a:spcBef>
            </a:pPr>
            <a:r>
              <a:rPr lang="fr-FR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spécialités avec patients ayant un risque cardiovasculaire</a:t>
            </a:r>
            <a:r>
              <a:rPr lang="sl-SI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b="1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0" lvl="2" indent="-266700">
              <a:spcBef>
                <a:spcPts val="1200"/>
              </a:spcBef>
            </a:pPr>
            <a:r>
              <a:rPr lang="fr-FR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Diabeto</a:t>
            </a: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Néphro</a:t>
            </a: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</a:t>
            </a: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etc…</a:t>
            </a:r>
          </a:p>
          <a:p>
            <a:pPr marL="266700" indent="-266700">
              <a:spcBef>
                <a:spcPts val="1200"/>
              </a:spcBef>
            </a:pPr>
            <a:r>
              <a:rPr lang="fr-FR" sz="1800" b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Spécialités impliquées dans le soin des plaies</a:t>
            </a:r>
          </a:p>
          <a:p>
            <a:pPr marL="952500" lvl="2" indent="-266700">
              <a:spcBef>
                <a:spcPts val="1200"/>
              </a:spcBef>
            </a:pPr>
            <a:r>
              <a:rPr lang="fr-FR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</a:t>
            </a:r>
            <a:r>
              <a:rPr lang="fr-FR" sz="12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Dermato, </a:t>
            </a:r>
            <a:r>
              <a:rPr lang="fr-FR" sz="12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Geriatrie</a:t>
            </a:r>
            <a:endParaRPr lang="fr-FR" sz="12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0" lvl="2" indent="-266700">
              <a:spcBef>
                <a:spcPts val="1200"/>
              </a:spcBef>
            </a:pPr>
            <a:endParaRPr lang="fr-FR" sz="12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0" lvl="2" indent="-266700">
              <a:spcBef>
                <a:spcPts val="1200"/>
              </a:spcBef>
            </a:pPr>
            <a:endParaRPr lang="fr-FR" sz="12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spcBef>
                <a:spcPts val="1200"/>
              </a:spcBef>
            </a:pPr>
            <a:endParaRPr lang="fr-FR" sz="18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955800" y="368300"/>
            <a:ext cx="8550835" cy="81280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fr-FR" sz="3200">
                <a:solidFill>
                  <a:srgbClr val="92D050"/>
                </a:solidFill>
                <a:latin typeface="Proxima Nova Rg" panose="02000506030000020004" pitchFamily="50" charset="-18"/>
              </a:rPr>
              <a:t>Qui devrait utiliser l’appareil ABPI MD ?</a:t>
            </a:r>
            <a:endParaRPr lang="en-GB" sz="3200">
              <a:solidFill>
                <a:srgbClr val="92D050"/>
              </a:solidFill>
              <a:latin typeface="Proxima Nova Rg" panose="0200050603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3809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0159E5-EA74-4DE8-A3B1-30861E005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15" r="17500" b="29061"/>
          <a:stretch/>
        </p:blipFill>
        <p:spPr>
          <a:xfrm>
            <a:off x="1630532" y="2317072"/>
            <a:ext cx="8930936" cy="36732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5EDD2B-DF37-4C06-A7BE-1D85138DBFF9}"/>
              </a:ext>
            </a:extLst>
          </p:cNvPr>
          <p:cNvSpPr txBox="1"/>
          <p:nvPr/>
        </p:nvSpPr>
        <p:spPr>
          <a:xfrm>
            <a:off x="1096727" y="384336"/>
            <a:ext cx="6919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9DC44D"/>
                </a:solidFill>
              </a:rPr>
              <a:t>EQQM006</a:t>
            </a:r>
          </a:p>
          <a:p>
            <a:r>
              <a:rPr lang="fr-FR"/>
              <a:t>Acte cumulable avec tout autre acte d’écho ou autre</a:t>
            </a:r>
          </a:p>
          <a:p>
            <a:endParaRPr lang="fr-FR"/>
          </a:p>
          <a:p>
            <a:r>
              <a:rPr lang="fr-FR"/>
              <a:t>Participe  l’activité des service: T2A </a:t>
            </a:r>
          </a:p>
          <a:p>
            <a:r>
              <a:rPr lang="fr-FR"/>
              <a:t>Un plateau technique lors d’une HDJ</a:t>
            </a:r>
          </a:p>
        </p:txBody>
      </p:sp>
    </p:spTree>
    <p:extLst>
      <p:ext uri="{BB962C8B-B14F-4D97-AF65-F5344CB8AC3E}">
        <p14:creationId xmlns:p14="http://schemas.microsoft.com/office/powerpoint/2010/main" val="4098138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F0CD9C-F1F3-4AF8-8AC6-76324F531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36EC38-96D5-4A37-BD04-0F8FCE35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10000" r="72400">
                        <a14:backgroundMark x1="62200" y1="4438" x2="62200" y2="4438"/>
                        <a14:backgroundMark x1="59200" y1="1775" x2="59200" y2="1775"/>
                        <a14:backgroundMark x1="63800" y1="7101" x2="63800" y2="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7" y="2839692"/>
            <a:ext cx="5962159" cy="40304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493676-B32B-4550-BD43-04EC0246A711}"/>
              </a:ext>
            </a:extLst>
          </p:cNvPr>
          <p:cNvSpPr txBox="1"/>
          <p:nvPr/>
        </p:nvSpPr>
        <p:spPr>
          <a:xfrm>
            <a:off x="2495600" y="184482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+mj-cs"/>
              </a:rPr>
              <a:t>La concurrence</a:t>
            </a:r>
          </a:p>
        </p:txBody>
      </p:sp>
    </p:spTree>
    <p:extLst>
      <p:ext uri="{BB962C8B-B14F-4D97-AF65-F5344CB8AC3E}">
        <p14:creationId xmlns:p14="http://schemas.microsoft.com/office/powerpoint/2010/main" val="3556466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480" y="1864116"/>
            <a:ext cx="1669433" cy="3317346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1955800" y="395002"/>
            <a:ext cx="7239000" cy="73548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CAC34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sl-SI" sz="3600" err="1">
                <a:solidFill>
                  <a:srgbClr val="787878"/>
                </a:solidFill>
                <a:latin typeface="Proxima Nova Rg" panose="02000506030000020004" pitchFamily="50" charset="-18"/>
              </a:rPr>
              <a:t>Competition</a:t>
            </a:r>
            <a:br>
              <a:rPr lang="sl-SI" sz="3600" b="0">
                <a:solidFill>
                  <a:srgbClr val="787878"/>
                </a:solidFill>
                <a:latin typeface="Proxima Nova Rg" panose="02000506030000020004" pitchFamily="50" charset="-18"/>
              </a:rPr>
            </a:br>
            <a:endParaRPr lang="en-GB" sz="3600" b="0">
              <a:solidFill>
                <a:srgbClr val="787878"/>
              </a:solidFill>
              <a:latin typeface="Proxima Nova Rg" panose="02000506030000020004" pitchFamily="50" charset="-18"/>
            </a:endParaRPr>
          </a:p>
        </p:txBody>
      </p:sp>
      <p:sp>
        <p:nvSpPr>
          <p:cNvPr id="4" name="Dvosmerna vodoravna puščica 3"/>
          <p:cNvSpPr/>
          <p:nvPr/>
        </p:nvSpPr>
        <p:spPr>
          <a:xfrm>
            <a:off x="1955800" y="5266268"/>
            <a:ext cx="8353425" cy="448733"/>
          </a:xfrm>
          <a:prstGeom prst="leftRightArrow">
            <a:avLst/>
          </a:prstGeom>
          <a:solidFill>
            <a:srgbClr val="8EC3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243666" y="53059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EUR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729566" y="53059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EUR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271102" y="53059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EUR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812638" y="53075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EUR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8504685" y="530596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 EUR</a:t>
            </a:r>
          </a:p>
        </p:txBody>
      </p:sp>
      <p:pic>
        <p:nvPicPr>
          <p:cNvPr id="1028" name="Picture 4" descr="http://www.wms.co.uk/sharedimages/Zoom/W9548SLASH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1998" y="1402456"/>
            <a:ext cx="1687920" cy="30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ccdn.de/doccheckshop.com/out/pictures/generated/product/1/665_665_75/293788-super_boso-abi-100_19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186" y="2508794"/>
            <a:ext cx="2120636" cy="8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erimed-instruments.com/upl/images/385998_464_333_2_0_thumb/pf-6000-system-cart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3905" y="488678"/>
            <a:ext cx="21336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hite-medical.co.uk/WebRoot/BT/Shops/18455/4FE9/E140/0F8B/EAEF/D3A7/0A0C/05E7/0774/watchbp_office_abi_80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0995" y="3429000"/>
            <a:ext cx="2216417" cy="13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1cascade.com/Content/Images/uploaded/1_huntleigh%20d900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8238" y="1647493"/>
            <a:ext cx="925467" cy="1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jeZBesedilom 16"/>
          <p:cNvSpPr txBox="1"/>
          <p:nvPr/>
        </p:nvSpPr>
        <p:spPr>
          <a:xfrm>
            <a:off x="4569756" y="4598652"/>
            <a:ext cx="140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 ABPI MD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226346" y="2270100"/>
            <a:ext cx="190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 ABI-system 100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133984" y="4358629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Huntleigh Dopplex </a:t>
            </a:r>
          </a:p>
          <a:p>
            <a:r>
              <a:rPr lang="sl-SI" sz="14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endParaRPr lang="sl-SI" sz="140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8471718" y="3531398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Perimed</a:t>
            </a:r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PeriFlux</a:t>
            </a:r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6000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1668020" y="4638351"/>
            <a:ext cx="1689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Microlife</a:t>
            </a:r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err="1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WatchBP</a:t>
            </a:r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ABI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1630994" y="1281187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probe</a:t>
            </a:r>
          </a:p>
        </p:txBody>
      </p:sp>
    </p:spTree>
    <p:extLst>
      <p:ext uri="{BB962C8B-B14F-4D97-AF65-F5344CB8AC3E}">
        <p14:creationId xmlns:p14="http://schemas.microsoft.com/office/powerpoint/2010/main" val="1074166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895600" y="544513"/>
            <a:ext cx="8229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err="1">
                <a:solidFill>
                  <a:srgbClr val="88C25A"/>
                </a:solidFill>
                <a:latin typeface="Proxima Nova Lt" panose="02000506030000020004" charset="0"/>
              </a:rPr>
              <a:t>Huntleigh</a:t>
            </a:r>
            <a:r>
              <a:rPr lang="fr-FR" b="1">
                <a:solidFill>
                  <a:srgbClr val="88C25A"/>
                </a:solidFill>
                <a:latin typeface="Proxima Nova Lt" panose="02000506030000020004" charset="0"/>
              </a:rPr>
              <a:t> </a:t>
            </a:r>
            <a:r>
              <a:rPr lang="fr-FR" b="1" err="1">
                <a:solidFill>
                  <a:srgbClr val="88C25A"/>
                </a:solidFill>
                <a:latin typeface="Proxima Nova Lt" panose="02000506030000020004" charset="0"/>
              </a:rPr>
              <a:t>ABIlity</a:t>
            </a:r>
            <a:endParaRPr lang="fr-FR">
              <a:latin typeface="Proxima Nova Lt" panose="0200050603000002000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D9D904-BAF5-4C24-ADD2-A4CB658D7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3" t="20805" r="1261" b="4301"/>
          <a:stretch/>
        </p:blipFill>
        <p:spPr>
          <a:xfrm>
            <a:off x="2341865" y="1535114"/>
            <a:ext cx="7426544" cy="4774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19A5B4-10F6-4ABF-82C5-8173F99DDB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7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895600" y="544513"/>
            <a:ext cx="8229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err="1">
                <a:solidFill>
                  <a:srgbClr val="88C25A"/>
                </a:solidFill>
                <a:latin typeface="Proxima Nova Lt" panose="02000506030000020004" charset="0"/>
              </a:rPr>
              <a:t>Huntleigh</a:t>
            </a:r>
            <a:r>
              <a:rPr lang="fr-FR" b="1">
                <a:solidFill>
                  <a:srgbClr val="88C25A"/>
                </a:solidFill>
                <a:latin typeface="Proxima Nova Lt" panose="02000506030000020004" charset="0"/>
              </a:rPr>
              <a:t> </a:t>
            </a:r>
            <a:r>
              <a:rPr lang="fr-FR" b="1" err="1">
                <a:solidFill>
                  <a:srgbClr val="88C25A"/>
                </a:solidFill>
                <a:latin typeface="Proxima Nova Lt" panose="02000506030000020004" charset="0"/>
              </a:rPr>
              <a:t>ABIlity</a:t>
            </a:r>
            <a:endParaRPr lang="fr-FR">
              <a:latin typeface="Proxima Nova Lt" panose="02000506030000020004" charset="0"/>
            </a:endParaRPr>
          </a:p>
        </p:txBody>
      </p:sp>
      <p:pic>
        <p:nvPicPr>
          <p:cNvPr id="7" name="Picture 4" descr="http://www.wms.co.uk/sharedimages/Zoom/W9548SLASH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6160" y="1535114"/>
            <a:ext cx="2728378" cy="49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919288" y="1628776"/>
            <a:ext cx="6048920" cy="511259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fr-FR" altLang="fr-FR" sz="2400"/>
              <a:t>Appareil avec 4 doubles brassards (donc 8 scratchs à mettre)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400"/>
              <a:t>Mesure d’abord à gauche puis à droite. 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400"/>
              <a:t>Prend 5 à 10 min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400"/>
              <a:t>Donne souvent des mesures fausses ou aberrantes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400"/>
              <a:t>Mauvaise presse  chez certain médecin pour les appareils automatiques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400"/>
              <a:t>Distribué par </a:t>
            </a:r>
            <a:r>
              <a:rPr lang="fr-FR" altLang="fr-FR" sz="2400" err="1"/>
              <a:t>TechMed</a:t>
            </a:r>
            <a:r>
              <a:rPr lang="fr-FR" altLang="fr-FR" sz="2400"/>
              <a:t> en France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400"/>
              <a:t>3500-4000 €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94013F-B0E5-4801-BFB6-AF11C6F692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5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842682" y="142503"/>
            <a:ext cx="9522478" cy="122354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+mn-lt"/>
              </a:rPr>
              <a:t>Dépistage de l’AOMI et des pathologies cardio-vasculaires </a:t>
            </a:r>
            <a:endParaRPr lang="fr-FR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675873" y="1556941"/>
            <a:ext cx="6697439" cy="3744118"/>
          </a:xfrm>
        </p:spPr>
        <p:txBody>
          <a:bodyPr>
            <a:normAutofit/>
          </a:bodyPr>
          <a:lstStyle/>
          <a:p>
            <a:pPr lvl="1" eaLnBrk="1" hangingPunct="1"/>
            <a:endParaRPr lang="fr-FR" altLang="fr-FR" sz="3200"/>
          </a:p>
          <a:p>
            <a:pPr lvl="1" eaLnBrk="1" hangingPunct="1"/>
            <a:r>
              <a:rPr lang="fr-FR" altLang="fr-FR"/>
              <a:t>70% sont asymptomatiques</a:t>
            </a:r>
          </a:p>
          <a:p>
            <a:pPr lvl="1" eaLnBrk="1" hangingPunct="1"/>
            <a:endParaRPr lang="fr-FR" altLang="fr-FR"/>
          </a:p>
          <a:p>
            <a:pPr lvl="1" eaLnBrk="1" hangingPunct="1"/>
            <a:r>
              <a:rPr lang="fr-FR" altLang="fr-FR"/>
              <a:t>Parmi les patients symptomatiques, 1/3 ne consultent pas (faible intensité de la douleur, symptômes intermittents)</a:t>
            </a:r>
          </a:p>
        </p:txBody>
      </p:sp>
      <p:sp>
        <p:nvSpPr>
          <p:cNvPr id="11272" name="Espace réservé du contenu 2"/>
          <p:cNvSpPr txBox="1">
            <a:spLocks/>
          </p:cNvSpPr>
          <p:nvPr/>
        </p:nvSpPr>
        <p:spPr bwMode="auto">
          <a:xfrm>
            <a:off x="1774825" y="4149726"/>
            <a:ext cx="5257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defRPr/>
            </a:pPr>
            <a:r>
              <a:rPr lang="fr-FR" altLang="fr-FR" sz="2400">
                <a:latin typeface="+mn-lt"/>
              </a:rPr>
              <a:t>Lors d’une 1ère consultation 62 % sont à un stade II et 20 % en stade III</a:t>
            </a:r>
          </a:p>
          <a:p>
            <a:pPr marL="274637" lvl="1" indent="0">
              <a:buNone/>
              <a:defRPr/>
            </a:pPr>
            <a:endParaRPr lang="fr-FR" altLang="fr-FR"/>
          </a:p>
          <a:p>
            <a:pPr lvl="1" eaLnBrk="1" hangingPunct="1">
              <a:defRPr/>
            </a:pPr>
            <a:endParaRPr lang="fr-FR" altLang="fr-FR"/>
          </a:p>
        </p:txBody>
      </p:sp>
      <p:pic>
        <p:nvPicPr>
          <p:cNvPr id="10248" name="Picture 11" descr="Afficher l'image d'orig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4581526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08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136EC38-96D5-4A37-BD04-0F8FCE355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10000" r="72400">
                        <a14:backgroundMark x1="62200" y1="4438" x2="62200" y2="4438"/>
                        <a14:backgroundMark x1="59200" y1="1775" x2="59200" y2="1775"/>
                        <a14:backgroundMark x1="63800" y1="7101" x2="63800" y2="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7" y="2839692"/>
            <a:ext cx="5962159" cy="40304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493676-B32B-4550-BD43-04EC0246A711}"/>
              </a:ext>
            </a:extLst>
          </p:cNvPr>
          <p:cNvSpPr txBox="1"/>
          <p:nvPr/>
        </p:nvSpPr>
        <p:spPr>
          <a:xfrm>
            <a:off x="2495600" y="184482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rgbClr val="787878"/>
                </a:solidFill>
                <a:latin typeface="Proxima Nova Rg" panose="02000506030000020004" pitchFamily="50" charset="-18"/>
                <a:ea typeface="+mj-ea"/>
                <a:cs typeface="+mj-cs"/>
              </a:rPr>
              <a:t>Questions Fréquentes</a:t>
            </a:r>
          </a:p>
        </p:txBody>
      </p:sp>
    </p:spTree>
    <p:extLst>
      <p:ext uri="{BB962C8B-B14F-4D97-AF65-F5344CB8AC3E}">
        <p14:creationId xmlns:p14="http://schemas.microsoft.com/office/powerpoint/2010/main" val="2909567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895600" y="544513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</a:rPr>
              <a:t>Quelle pression est mesurée aux chevilles ?</a:t>
            </a:r>
            <a:endParaRPr lang="fr-FR"/>
          </a:p>
        </p:txBody>
      </p:sp>
      <p:sp>
        <p:nvSpPr>
          <p:cNvPr id="26628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42" y="1039814"/>
            <a:ext cx="4045878" cy="58181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05292" y="2061447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Tibiale postérieure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31950" y="1772817"/>
            <a:ext cx="10270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err="1"/>
              <a:t>Péronée</a:t>
            </a:r>
            <a:endParaRPr lang="fr-FR" sz="1400"/>
          </a:p>
        </p:txBody>
      </p:sp>
      <p:sp>
        <p:nvSpPr>
          <p:cNvPr id="13" name="ZoneTexte 12"/>
          <p:cNvSpPr txBox="1"/>
          <p:nvPr/>
        </p:nvSpPr>
        <p:spPr>
          <a:xfrm>
            <a:off x="1395398" y="2186238"/>
            <a:ext cx="12636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Tibiale antérieure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57648" y="2872056"/>
            <a:ext cx="1542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  </a:t>
            </a:r>
          </a:p>
          <a:p>
            <a:pPr algn="r"/>
            <a:r>
              <a:rPr lang="fr-FR"/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42840" y="3846345"/>
            <a:ext cx="1542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  </a:t>
            </a:r>
          </a:p>
          <a:p>
            <a:pPr algn="r"/>
            <a:r>
              <a:rPr lang="fr-FR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380963" y="4054718"/>
            <a:ext cx="1542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  </a:t>
            </a:r>
          </a:p>
          <a:p>
            <a:pPr algn="r"/>
            <a:r>
              <a:rPr lang="fr-FR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404099" y="5600032"/>
            <a:ext cx="1542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  </a:t>
            </a:r>
          </a:p>
          <a:p>
            <a:pPr algn="r"/>
            <a:r>
              <a:rPr lang="fr-FR"/>
              <a:t>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05292" y="5276866"/>
            <a:ext cx="1542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  </a:t>
            </a:r>
          </a:p>
          <a:p>
            <a:pPr algn="r"/>
            <a:r>
              <a:rPr lang="fr-FR"/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26730" y="4331291"/>
            <a:ext cx="1542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  </a:t>
            </a:r>
          </a:p>
          <a:p>
            <a:pPr algn="r"/>
            <a:r>
              <a:rPr lang="fr-FR"/>
              <a:t>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05796" y="2639774"/>
            <a:ext cx="1542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631504" y="4787860"/>
            <a:ext cx="11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/>
              <a:t>Pédieuse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659049" y="1957482"/>
            <a:ext cx="875433" cy="0"/>
          </a:xfrm>
          <a:prstGeom prst="straightConnector1">
            <a:avLst/>
          </a:prstGeom>
          <a:ln w="44450">
            <a:solidFill>
              <a:srgbClr val="0BB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</p:cNvCxnSpPr>
          <p:nvPr/>
        </p:nvCxnSpPr>
        <p:spPr>
          <a:xfrm>
            <a:off x="2659048" y="2348880"/>
            <a:ext cx="778324" cy="0"/>
          </a:xfrm>
          <a:prstGeom prst="straightConnector1">
            <a:avLst/>
          </a:prstGeom>
          <a:ln w="44450">
            <a:solidFill>
              <a:srgbClr val="0BB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cxnSpLocks/>
          </p:cNvCxnSpPr>
          <p:nvPr/>
        </p:nvCxnSpPr>
        <p:spPr>
          <a:xfrm flipH="1">
            <a:off x="3716634" y="2246113"/>
            <a:ext cx="778324" cy="0"/>
          </a:xfrm>
          <a:prstGeom prst="straightConnector1">
            <a:avLst/>
          </a:prstGeom>
          <a:ln w="44450">
            <a:solidFill>
              <a:srgbClr val="0BB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  <a:stCxn id="21" idx="3"/>
          </p:cNvCxnSpPr>
          <p:nvPr/>
        </p:nvCxnSpPr>
        <p:spPr>
          <a:xfrm>
            <a:off x="2751584" y="4972527"/>
            <a:ext cx="1112168" cy="5095"/>
          </a:xfrm>
          <a:prstGeom prst="straightConnector1">
            <a:avLst/>
          </a:prstGeom>
          <a:ln w="44450">
            <a:solidFill>
              <a:srgbClr val="0BB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5272032" y="2730023"/>
            <a:ext cx="4712034" cy="3193173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2000" b="1">
                <a:solidFill>
                  <a:srgbClr val="92D050"/>
                </a:solidFill>
              </a:rPr>
              <a:t>Le brassard détecte la systolique la plus haute des artères qu’il encercle. 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1600"/>
              <a:t>C’est-à-dire la plus haute entre la tibiale antérieure (pédieuse) et la tibiale postérieure.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1600"/>
              <a:t>La </a:t>
            </a:r>
            <a:r>
              <a:rPr lang="fr-FR" altLang="fr-FR" sz="1600" err="1"/>
              <a:t>péronée</a:t>
            </a:r>
            <a:r>
              <a:rPr lang="fr-FR" altLang="fr-FR" sz="1600"/>
              <a:t> étant profonde et relativement petite, elle a très peu d’influence. De plus elle n’entre pas dans la définition standard de la mesure de l’IPS.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1600"/>
              <a:t>Certains angiologues ont appris à prendre la plus haute, d’autres la plus basse et d’autres la moyenne. </a:t>
            </a:r>
            <a:r>
              <a:rPr lang="fr-FR" altLang="fr-FR" sz="1600" b="1">
                <a:solidFill>
                  <a:srgbClr val="92D050"/>
                </a:solidFill>
              </a:rPr>
              <a:t>Les recommandations pour le diagnostic est de prendre la plus haute</a:t>
            </a:r>
            <a:r>
              <a:rPr lang="fr-FR" altLang="fr-FR" sz="1600"/>
              <a:t>.</a:t>
            </a:r>
            <a:endParaRPr lang="fr-FR" altLang="fr-FR" sz="1100"/>
          </a:p>
          <a:p>
            <a:pPr marL="0" indent="0">
              <a:spcBef>
                <a:spcPts val="800"/>
              </a:spcBef>
              <a:buNone/>
              <a:defRPr/>
            </a:pPr>
            <a:endParaRPr lang="fr-FR" altLang="fr-FR" sz="1400"/>
          </a:p>
        </p:txBody>
      </p:sp>
    </p:spTree>
    <p:extLst>
      <p:ext uri="{BB962C8B-B14F-4D97-AF65-F5344CB8AC3E}">
        <p14:creationId xmlns:p14="http://schemas.microsoft.com/office/powerpoint/2010/main" val="3685049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178767" y="432545"/>
            <a:ext cx="9607421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</a:rPr>
              <a:t>Pourquoi on ne gonfle que 3 brassards en même temps ?</a:t>
            </a:r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434857" y="2188613"/>
            <a:ext cx="8507412" cy="2615499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/>
              <a:t>Pour éviter tout risque de surcharge  cardiaque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La réglementation interdit la mise sur le marché d’appareil gonflant 4 brassards simultanément.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Certains appareils de la compétition ont 4 brassards mais les gonflent 2 à 2 et ils mettent donc 2 x plus de temps à faire la mesure. 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Il y a symétrie de la tension au bras chez 80% des patients et elle est souvent connue. 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Il faut mettre le brassard rouge sur le bras ayant la pression la plus haute.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Si la symétrie n’est pas connue, il suffit de faire une mesure avec le brassard rouge à droite, puis à gauche et prendre le plus bas de résultats.</a:t>
            </a:r>
          </a:p>
        </p:txBody>
      </p:sp>
    </p:spTree>
    <p:extLst>
      <p:ext uri="{BB962C8B-B14F-4D97-AF65-F5344CB8AC3E}">
        <p14:creationId xmlns:p14="http://schemas.microsoft.com/office/powerpoint/2010/main" val="646989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97633" y="469868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</a:rPr>
              <a:t>Le MESI fonctionne-t-il en cas d’artères incompressibles ?</a:t>
            </a:r>
            <a:endParaRPr lang="fr-FR"/>
          </a:p>
        </p:txBody>
      </p:sp>
      <p:sp>
        <p:nvSpPr>
          <p:cNvPr id="26628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015074" y="2040768"/>
            <a:ext cx="9715129" cy="3240359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/>
              <a:t>En cas de </a:t>
            </a:r>
            <a:r>
              <a:rPr lang="fr-FR" altLang="fr-FR" err="1"/>
              <a:t>médiacalcose</a:t>
            </a:r>
            <a:r>
              <a:rPr lang="fr-FR" altLang="fr-FR"/>
              <a:t> sévère, l’appareil ne peut comprimé l’artère et ne détecte pas de pouls. 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/>
              <a:t> message « PAD » : pouls faible détecté</a:t>
            </a:r>
            <a:r>
              <a:rPr lang="fr-FR">
                <a:solidFill>
                  <a:srgbClr val="92D050"/>
                </a:solidFill>
              </a:rPr>
              <a:t> </a:t>
            </a:r>
            <a:endParaRPr lang="fr-FR" altLang="fr-FR"/>
          </a:p>
          <a:p>
            <a:pPr>
              <a:spcBef>
                <a:spcPts val="800"/>
              </a:spcBef>
              <a:defRPr/>
            </a:pPr>
            <a:endParaRPr lang="fr-FR" altLang="fr-FR" sz="1600"/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La </a:t>
            </a:r>
            <a:r>
              <a:rPr lang="fr-FR" altLang="fr-FR" sz="1600" err="1"/>
              <a:t>médiacalcose</a:t>
            </a:r>
            <a:r>
              <a:rPr lang="fr-FR" altLang="fr-FR" sz="1600"/>
              <a:t> ou calcification des artères du patient devenant de ce fait incompressibles.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Très fréquent chez les diabétiques et les dialysés.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En cas de </a:t>
            </a:r>
            <a:r>
              <a:rPr lang="fr-FR" altLang="fr-FR" sz="1600" err="1"/>
              <a:t>médiacalcose</a:t>
            </a:r>
            <a:r>
              <a:rPr lang="fr-FR" altLang="fr-FR" sz="1600"/>
              <a:t>, les valeurs d’IPS sont &gt; 1,4. Le brassard ne peut pas compresser l’artère. 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Des investigations plus poussées sont alors nécessaires, comme c’est le cas actuellement avec le Doppler.</a:t>
            </a:r>
          </a:p>
          <a:p>
            <a:pPr>
              <a:spcBef>
                <a:spcPts val="800"/>
              </a:spcBef>
              <a:defRPr/>
            </a:pPr>
            <a:endParaRPr lang="fr-FR" altLang="fr-FR" sz="1600"/>
          </a:p>
        </p:txBody>
      </p:sp>
    </p:spTree>
    <p:extLst>
      <p:ext uri="{BB962C8B-B14F-4D97-AF65-F5344CB8AC3E}">
        <p14:creationId xmlns:p14="http://schemas.microsoft.com/office/powerpoint/2010/main" val="3314081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665583" y="581836"/>
            <a:ext cx="1005529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</a:rPr>
              <a:t>Le MESI fonctionne-t-il en cas d’artérite sévère ?</a:t>
            </a:r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957467" y="1844824"/>
            <a:ext cx="7793023" cy="2941779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3200"/>
              <a:t>Si l’IPS &lt; 0,6   l’appareil indique: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fr-FR" sz="2400">
                <a:solidFill>
                  <a:srgbClr val="92D050"/>
                </a:solidFill>
              </a:rPr>
              <a:t>PAD : Pouls faible détecté.</a:t>
            </a:r>
            <a:r>
              <a:rPr lang="fr-FR" sz="3200"/>
              <a:t>	</a:t>
            </a:r>
          </a:p>
          <a:p>
            <a:pPr>
              <a:spcBef>
                <a:spcPts val="800"/>
              </a:spcBef>
              <a:defRPr/>
            </a:pPr>
            <a:endParaRPr lang="fr-FR" altLang="fr-FR" sz="1800"/>
          </a:p>
          <a:p>
            <a:pPr>
              <a:spcBef>
                <a:spcPts val="800"/>
              </a:spcBef>
              <a:defRPr/>
            </a:pPr>
            <a:r>
              <a:rPr lang="fr-FR" altLang="fr-FR" sz="1800"/>
              <a:t>Si les brassards sont correctement installés, cela veut dire que l’IPS &lt; 0,6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 b="1"/>
              <a:t>C’est un diagnostic </a:t>
            </a:r>
            <a:r>
              <a:rPr lang="fr-FR" altLang="fr-FR" sz="1800"/>
              <a:t>qui demande un examen plus poussé avec une </a:t>
            </a:r>
            <a:r>
              <a:rPr lang="fr-FR" sz="1800"/>
              <a:t>échographie</a:t>
            </a:r>
            <a:r>
              <a:rPr lang="fr-FR" altLang="fr-FR" sz="1800"/>
              <a:t> vasculaire .</a:t>
            </a:r>
          </a:p>
        </p:txBody>
      </p:sp>
    </p:spTree>
    <p:extLst>
      <p:ext uri="{BB962C8B-B14F-4D97-AF65-F5344CB8AC3E}">
        <p14:creationId xmlns:p14="http://schemas.microsoft.com/office/powerpoint/2010/main" val="2938168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838200" y="507191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</a:rPr>
              <a:t>Le MESI fonctionne-t-il en cas d’arythmie ?</a:t>
            </a:r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957467" y="1844825"/>
            <a:ext cx="8507412" cy="26154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/>
              <a:t>En cas d’arythmie sévère, comme tout appareil automatique mesurant la tension, l’appareil MESI n’est pas capable de mesurer la tension.</a:t>
            </a:r>
          </a:p>
          <a:p>
            <a:pPr>
              <a:spcBef>
                <a:spcPts val="800"/>
              </a:spcBef>
              <a:defRPr/>
            </a:pPr>
            <a:endParaRPr lang="fr-FR" altLang="fr-FR" sz="1600"/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L’appareil indiquera E2:  ou E4: erreur de calcul de la Fréquence cardiaque.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Le </a:t>
            </a:r>
            <a:r>
              <a:rPr lang="fr-FR" altLang="fr-FR" sz="1600" err="1"/>
              <a:t>Mesi</a:t>
            </a:r>
            <a:r>
              <a:rPr lang="fr-FR" altLang="fr-FR" sz="1600"/>
              <a:t> ne donnera pas de valeur erronée d’IPS ou de pression artérielle.</a:t>
            </a:r>
          </a:p>
          <a:p>
            <a:pPr>
              <a:spcBef>
                <a:spcPts val="800"/>
              </a:spcBef>
              <a:defRPr/>
            </a:pPr>
            <a:endParaRPr lang="fr-FR" altLang="fr-FR" sz="1600"/>
          </a:p>
          <a:p>
            <a:pPr>
              <a:spcBef>
                <a:spcPts val="800"/>
              </a:spcBef>
              <a:defRPr/>
            </a:pPr>
            <a:r>
              <a:rPr lang="fr-FR" altLang="fr-FR" sz="1600"/>
              <a:t>De même en cas d’artéfact de mouvement, l’appareil indiquera une erreur de mesure.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F574044-5CFF-467A-BEC2-AB92B3589ECC}"/>
              </a:ext>
            </a:extLst>
          </p:cNvPr>
          <p:cNvSpPr txBox="1">
            <a:spLocks/>
          </p:cNvSpPr>
          <p:nvPr/>
        </p:nvSpPr>
        <p:spPr>
          <a:xfrm>
            <a:off x="188166" y="4998326"/>
            <a:ext cx="1071931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3200" b="1" dirty="0">
                <a:solidFill>
                  <a:srgbClr val="88C25A"/>
                </a:solidFill>
              </a:rPr>
              <a:t>Idem en cas de tremblements </a:t>
            </a:r>
            <a:r>
              <a:rPr lang="fr-FR" sz="3200" b="1" dirty="0" err="1">
                <a:solidFill>
                  <a:srgbClr val="88C25A"/>
                </a:solidFill>
              </a:rPr>
              <a:t>incontrollés</a:t>
            </a:r>
            <a:r>
              <a:rPr lang="fr-FR" sz="3200" b="1" dirty="0">
                <a:solidFill>
                  <a:srgbClr val="88C25A"/>
                </a:solidFill>
              </a:rPr>
              <a:t> (Parkinson par ex)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765867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232053" y="591344"/>
            <a:ext cx="7232848" cy="10842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b="1">
                <a:solidFill>
                  <a:srgbClr val="88C25A"/>
                </a:solidFill>
              </a:rPr>
              <a:t>Comment faire si l’on ne peux pas mettre un brassard sur l’une des jambes ?</a:t>
            </a:r>
            <a:endParaRPr lang="fr-FR" sz="3600"/>
          </a:p>
        </p:txBody>
      </p:sp>
      <p:pic>
        <p:nvPicPr>
          <p:cNvPr id="26630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441325"/>
            <a:ext cx="15954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954851" y="2276873"/>
            <a:ext cx="8507412" cy="2615499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3600"/>
              <a:t>Il existe un mode « amputation »</a:t>
            </a:r>
          </a:p>
          <a:p>
            <a:pPr marL="0" indent="0">
              <a:spcBef>
                <a:spcPts val="800"/>
              </a:spcBef>
              <a:buNone/>
              <a:defRPr/>
            </a:pPr>
            <a:endParaRPr lang="fr-FR" altLang="fr-FR" sz="3600"/>
          </a:p>
          <a:p>
            <a:pPr>
              <a:spcBef>
                <a:spcPts val="800"/>
              </a:spcBef>
              <a:defRPr/>
            </a:pPr>
            <a:r>
              <a:rPr lang="fr-FR" altLang="fr-FR" sz="2000"/>
              <a:t>Utilisable en cas d’amputation d’un des membres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2000"/>
              <a:t>Ou lorsqu’une plaie trop importante empêche la mesure sur l’un des membres</a:t>
            </a:r>
          </a:p>
        </p:txBody>
      </p:sp>
    </p:spTree>
    <p:extLst>
      <p:ext uri="{BB962C8B-B14F-4D97-AF65-F5344CB8AC3E}">
        <p14:creationId xmlns:p14="http://schemas.microsoft.com/office/powerpoint/2010/main" val="1767002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289661" y="582613"/>
            <a:ext cx="7232848" cy="10842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88C25A"/>
                </a:solidFill>
              </a:rPr>
              <a:t>Y-a-t-il des brassards larges?</a:t>
            </a:r>
            <a:endParaRPr lang="fr-FR" sz="360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58416" y="2282825"/>
            <a:ext cx="9237306" cy="3907631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fr-FR" altLang="fr-FR" sz="3200"/>
              <a:t>OUI</a:t>
            </a:r>
          </a:p>
          <a:p>
            <a:pPr marL="0" indent="0">
              <a:spcBef>
                <a:spcPts val="800"/>
              </a:spcBef>
              <a:buNone/>
              <a:defRPr/>
            </a:pPr>
            <a:endParaRPr lang="fr-FR" altLang="fr-FR" sz="3200"/>
          </a:p>
          <a:p>
            <a:pPr>
              <a:spcBef>
                <a:spcPts val="800"/>
              </a:spcBef>
              <a:defRPr/>
            </a:pPr>
            <a:r>
              <a:rPr lang="fr-FR" altLang="fr-FR" sz="1800"/>
              <a:t>Les brassards de taille M sont pour des membres de 22 à 32 cm de circonférence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/>
              <a:t>Les brassards de taille L pour 32 à 42 cm.</a:t>
            </a:r>
          </a:p>
          <a:p>
            <a:pPr>
              <a:spcBef>
                <a:spcPts val="800"/>
              </a:spcBef>
              <a:defRPr/>
            </a:pPr>
            <a:r>
              <a:rPr lang="fr-FR" altLang="fr-FR" sz="1800"/>
              <a:t>Il est possible de mettre un brassard M au bras et des brassards L aux chevilles (ou inversement). L’appareil s’adapte et gonfle  puis dégonfle les brassards à la même vitesse.</a:t>
            </a:r>
          </a:p>
        </p:txBody>
      </p:sp>
    </p:spTree>
    <p:extLst>
      <p:ext uri="{BB962C8B-B14F-4D97-AF65-F5344CB8AC3E}">
        <p14:creationId xmlns:p14="http://schemas.microsoft.com/office/powerpoint/2010/main" val="131064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115245" y="188640"/>
            <a:ext cx="8229600" cy="9223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>
                <a:solidFill>
                  <a:srgbClr val="88C25A"/>
                </a:solidFill>
                <a:latin typeface="+mn-lt"/>
              </a:rPr>
              <a:t>Les 4 stades de l’AOMI</a:t>
            </a:r>
            <a:endParaRPr lang="fr-FR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775522" y="1673225"/>
            <a:ext cx="6552727" cy="506814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b="1"/>
              <a:t>Classification de Leriche et Fontaine):</a:t>
            </a:r>
            <a:r>
              <a:rPr lang="fr-FR" sz="200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000"/>
              <a:t>Stade 1 : IPS &lt; 0,9 (pas de douleurs)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000"/>
              <a:t>Stade 2 : douleur à la marche (claudication)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fr-FR" sz="1600"/>
              <a:t>Stade 2 faible : </a:t>
            </a:r>
            <a:r>
              <a:rPr lang="fr-FR" sz="1600" err="1"/>
              <a:t>péripmètre</a:t>
            </a:r>
            <a:r>
              <a:rPr lang="fr-FR" sz="1600"/>
              <a:t> de marche &gt; 200m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fr-FR" sz="1600"/>
              <a:t>Stade 2 sévère: périmètre de marche &lt; 200m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000"/>
              <a:t>Stade 3 : douleur au repos dans la journée ou le plus souvent la nuit, voire en permanence.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000"/>
              <a:t>Stade 4 : gangrène, nécrose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r-FR" sz="180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FR" altLang="fr-FR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FR" altLang="fr-FR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D7326A-AAC8-4ABC-AC81-5E2E0DF5B2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872" y="116633"/>
            <a:ext cx="2115872" cy="714767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BA06DCF-BE0A-4F7A-A262-CF41AD03F12F}"/>
              </a:ext>
            </a:extLst>
          </p:cNvPr>
          <p:cNvCxnSpPr/>
          <p:nvPr/>
        </p:nvCxnSpPr>
        <p:spPr>
          <a:xfrm>
            <a:off x="5932782" y="2276872"/>
            <a:ext cx="1728192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E715DA4-6B83-4D6D-9BDD-47E59A0FD778}"/>
              </a:ext>
            </a:extLst>
          </p:cNvPr>
          <p:cNvCxnSpPr/>
          <p:nvPr/>
        </p:nvCxnSpPr>
        <p:spPr>
          <a:xfrm>
            <a:off x="5932782" y="4653136"/>
            <a:ext cx="1728192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F87DB0E-2266-4C53-B551-D349C34A7EEC}"/>
              </a:ext>
            </a:extLst>
          </p:cNvPr>
          <p:cNvSpPr txBox="1">
            <a:spLocks/>
          </p:cNvSpPr>
          <p:nvPr/>
        </p:nvSpPr>
        <p:spPr>
          <a:xfrm>
            <a:off x="7779163" y="2059421"/>
            <a:ext cx="2421294" cy="45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b="1">
                <a:solidFill>
                  <a:srgbClr val="92D050"/>
                </a:solidFill>
              </a:rPr>
              <a:t>ASYMPTOMATIQUE</a:t>
            </a:r>
            <a:endParaRPr lang="fr-FR" altLang="fr-FR" b="1">
              <a:solidFill>
                <a:srgbClr val="92D05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DB5E06-1EBE-4EF4-BC55-422DEA5CAAB7}"/>
              </a:ext>
            </a:extLst>
          </p:cNvPr>
          <p:cNvSpPr txBox="1"/>
          <p:nvPr/>
        </p:nvSpPr>
        <p:spPr>
          <a:xfrm>
            <a:off x="7824802" y="4437112"/>
            <a:ext cx="2232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92D050"/>
                </a:solidFill>
              </a:rPr>
              <a:t>AMPUTATION</a:t>
            </a:r>
          </a:p>
          <a:p>
            <a:endParaRPr lang="fr-FR" b="1">
              <a:solidFill>
                <a:srgbClr val="92D050"/>
              </a:solidFill>
            </a:endParaRPr>
          </a:p>
          <a:p>
            <a:r>
              <a:rPr lang="fr-FR">
                <a:solidFill>
                  <a:srgbClr val="92D050"/>
                </a:solidFill>
              </a:rPr>
              <a:t>18-30% de risque de mourir dans les 5 ans</a:t>
            </a:r>
          </a:p>
        </p:txBody>
      </p:sp>
    </p:spTree>
    <p:extLst>
      <p:ext uri="{BB962C8B-B14F-4D97-AF65-F5344CB8AC3E}">
        <p14:creationId xmlns:p14="http://schemas.microsoft.com/office/powerpoint/2010/main" val="83436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D255BC-B004-4558-A78E-A3721557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7" y="1997440"/>
            <a:ext cx="10815815" cy="39080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C19295-25DC-4422-866A-9D8EF76F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43" y="231474"/>
            <a:ext cx="4522570" cy="17659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0E161-6A0E-4B2D-AA2F-E344B48F8F40}"/>
              </a:ext>
            </a:extLst>
          </p:cNvPr>
          <p:cNvSpPr/>
          <p:nvPr/>
        </p:nvSpPr>
        <p:spPr>
          <a:xfrm>
            <a:off x="1013069" y="3303880"/>
            <a:ext cx="9969255" cy="321815"/>
          </a:xfrm>
          <a:prstGeom prst="rect">
            <a:avLst/>
          </a:prstGeom>
          <a:noFill/>
          <a:ln w="5715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CC63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306B9D-1A47-453C-90D8-CF2E6D6829B5}"/>
              </a:ext>
            </a:extLst>
          </p:cNvPr>
          <p:cNvSpPr txBox="1"/>
          <p:nvPr/>
        </p:nvSpPr>
        <p:spPr>
          <a:xfrm>
            <a:off x="8053175" y="936600"/>
            <a:ext cx="393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8CC63F"/>
                </a:solidFill>
                <a:latin typeface="Proxima Nova"/>
              </a:rPr>
              <a:t>AOMI masquée</a:t>
            </a:r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0E93CEFE-E912-494B-BAD1-1809AE9DB24F}"/>
              </a:ext>
            </a:extLst>
          </p:cNvPr>
          <p:cNvSpPr/>
          <p:nvPr/>
        </p:nvSpPr>
        <p:spPr>
          <a:xfrm rot="5400000">
            <a:off x="9425617" y="2372124"/>
            <a:ext cx="1943413" cy="241916"/>
          </a:xfrm>
          <a:prstGeom prst="leftArrow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2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5F6C383-4F53-410C-8259-545240DDF0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36" y="2966009"/>
            <a:ext cx="2070325" cy="21611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17C7A5-20D4-4146-8BFC-C017FBC10A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74" y="3735291"/>
            <a:ext cx="2672429" cy="17719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0D9CBC-67B1-4F56-95E8-C8EE6C239F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677" y="256580"/>
            <a:ext cx="1725344" cy="23856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C2C2640-D40B-49A4-A44A-E47BBF1C34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393" y="321260"/>
            <a:ext cx="2131563" cy="15986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600E08-D1D0-41D2-B894-914F7BFDA9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445" y="3429000"/>
            <a:ext cx="2426576" cy="23530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E83369-5FCC-46FE-BB96-82845B42A41E}"/>
              </a:ext>
            </a:extLst>
          </p:cNvPr>
          <p:cNvSpPr txBox="1"/>
          <p:nvPr/>
        </p:nvSpPr>
        <p:spPr>
          <a:xfrm>
            <a:off x="813717" y="1859340"/>
            <a:ext cx="541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4E4E50"/>
                </a:solidFill>
                <a:latin typeface="Proxima Nova Lt" panose="02000506030000020004" pitchFamily="50" charset="0"/>
              </a:rPr>
              <a:t>Patients dont les symptômes sont « masqués » par d’autres pathologies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CA9078-11F5-44B4-9E06-1E7A11ACF950}"/>
              </a:ext>
            </a:extLst>
          </p:cNvPr>
          <p:cNvSpPr txBox="1"/>
          <p:nvPr/>
        </p:nvSpPr>
        <p:spPr>
          <a:xfrm>
            <a:off x="6683642" y="19889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8CC63F"/>
                </a:solidFill>
                <a:latin typeface="Proxima Nova Rg" panose="02000506030000020004" pitchFamily="50" charset="0"/>
              </a:rPr>
              <a:t>DIABÈTIQUE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66BC4E-B3CF-4F3D-A047-2A5284F15540}"/>
              </a:ext>
            </a:extLst>
          </p:cNvPr>
          <p:cNvSpPr txBox="1"/>
          <p:nvPr/>
        </p:nvSpPr>
        <p:spPr>
          <a:xfrm>
            <a:off x="9690877" y="270331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8CC63F"/>
                </a:solidFill>
                <a:latin typeface="Proxima Nova Rg" panose="02000506030000020004" pitchFamily="50" charset="0"/>
              </a:rPr>
              <a:t>BPCO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FEC555-068A-4F84-96DF-780618B7064C}"/>
              </a:ext>
            </a:extLst>
          </p:cNvPr>
          <p:cNvSpPr txBox="1"/>
          <p:nvPr/>
        </p:nvSpPr>
        <p:spPr>
          <a:xfrm>
            <a:off x="2309674" y="5597377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8CC63F"/>
                </a:solidFill>
                <a:latin typeface="Proxima Nova Rg" panose="02000506030000020004" pitchFamily="50" charset="0"/>
              </a:rPr>
              <a:t>PERSONNE PEU MOBILE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C116AF-50A1-4A8E-9E44-885ACC549539}"/>
              </a:ext>
            </a:extLst>
          </p:cNvPr>
          <p:cNvSpPr txBox="1"/>
          <p:nvPr/>
        </p:nvSpPr>
        <p:spPr>
          <a:xfrm>
            <a:off x="6556764" y="522804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8CC63F"/>
                </a:solidFill>
                <a:latin typeface="Proxima Nova Rg" panose="02000506030000020004" pitchFamily="50" charset="0"/>
              </a:rPr>
              <a:t>ANGOR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4DDC1CE-3A92-463C-A317-B89B7257CCAD}"/>
              </a:ext>
            </a:extLst>
          </p:cNvPr>
          <p:cNvSpPr txBox="1"/>
          <p:nvPr/>
        </p:nvSpPr>
        <p:spPr>
          <a:xfrm>
            <a:off x="8364956" y="5837224"/>
            <a:ext cx="31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8CC63F"/>
                </a:solidFill>
                <a:latin typeface="Proxima Nova Rg" panose="02000506030000020004" pitchFamily="50" charset="0"/>
              </a:rPr>
              <a:t>INSUFFISANCE CARDIAQUE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904FC4E-520D-4013-BE8B-BA8A5C7DEE9A}"/>
              </a:ext>
            </a:extLst>
          </p:cNvPr>
          <p:cNvSpPr txBox="1">
            <a:spLocks/>
          </p:cNvSpPr>
          <p:nvPr/>
        </p:nvSpPr>
        <p:spPr>
          <a:xfrm>
            <a:off x="838200" y="562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solidFill>
                  <a:srgbClr val="58585B"/>
                </a:solidFill>
                <a:latin typeface="Proxima Nova Lt" panose="02000506030000020004" pitchFamily="50" charset="0"/>
              </a:rPr>
              <a:t>AOMI masquée</a:t>
            </a:r>
          </a:p>
        </p:txBody>
      </p:sp>
    </p:spTree>
    <p:extLst>
      <p:ext uri="{BB962C8B-B14F-4D97-AF65-F5344CB8AC3E}">
        <p14:creationId xmlns:p14="http://schemas.microsoft.com/office/powerpoint/2010/main" val="1411491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874b97-4071-45d7-aa08-fbbdd283ad1f" xsi:nil="true"/>
    <lcf76f155ced4ddcb4097134ff3c332f xmlns="c15ce55a-45ee-420e-b968-bc9d0769a7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242D20707374AA8D680D17758AB62" ma:contentTypeVersion="16" ma:contentTypeDescription="Crée un document." ma:contentTypeScope="" ma:versionID="782890410a3d3dafb72bc57519320cc5">
  <xsd:schema xmlns:xsd="http://www.w3.org/2001/XMLSchema" xmlns:xs="http://www.w3.org/2001/XMLSchema" xmlns:p="http://schemas.microsoft.com/office/2006/metadata/properties" xmlns:ns2="c15ce55a-45ee-420e-b968-bc9d0769a717" xmlns:ns3="5d874b97-4071-45d7-aa08-fbbdd283ad1f" targetNamespace="http://schemas.microsoft.com/office/2006/metadata/properties" ma:root="true" ma:fieldsID="1ca59d7fe54aeedd1185fdb3e4c9abf1" ns2:_="" ns3:_="">
    <xsd:import namespace="c15ce55a-45ee-420e-b968-bc9d0769a717"/>
    <xsd:import namespace="5d874b97-4071-45d7-aa08-fbbdd283ad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ce55a-45ee-420e-b968-bc9d0769a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a068b7e-a0ec-4c05-a325-5937ae2b45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74b97-4071-45d7-aa08-fbbdd283ad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b05a39-24b6-4fbd-be76-d31a2ee23c47}" ma:internalName="TaxCatchAll" ma:showField="CatchAllData" ma:web="5d874b97-4071-45d7-aa08-fbbdd283ad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0A113-F5E5-4C22-B5E6-6F21D44FEF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298E4-9DCA-481D-97B7-4773BB169392}">
  <ds:schemaRefs>
    <ds:schemaRef ds:uri="http://schemas.microsoft.com/office/2006/metadata/properties"/>
    <ds:schemaRef ds:uri="http://schemas.microsoft.com/office/infopath/2007/PartnerControls"/>
    <ds:schemaRef ds:uri="5d874b97-4071-45d7-aa08-fbbdd283ad1f"/>
    <ds:schemaRef ds:uri="c15ce55a-45ee-420e-b968-bc9d0769a717"/>
  </ds:schemaRefs>
</ds:datastoreItem>
</file>

<file path=customXml/itemProps3.xml><?xml version="1.0" encoding="utf-8"?>
<ds:datastoreItem xmlns:ds="http://schemas.openxmlformats.org/officeDocument/2006/customXml" ds:itemID="{F061088D-34CD-4FB7-B9CD-E17DA5FAF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ce55a-45ee-420e-b968-bc9d0769a717"/>
    <ds:schemaRef ds:uri="5d874b97-4071-45d7-aa08-fbbdd283ad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2471</Words>
  <Application>Microsoft Office PowerPoint</Application>
  <PresentationFormat>Grand écran</PresentationFormat>
  <Paragraphs>403</Paragraphs>
  <Slides>67</Slides>
  <Notes>21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Calibri Light</vt:lpstr>
      <vt:lpstr>Myriad Pro</vt:lpstr>
      <vt:lpstr>Myriad Pro Light SemiExt</vt:lpstr>
      <vt:lpstr>Proxima Nova</vt:lpstr>
      <vt:lpstr>Proxima Nova Lt</vt:lpstr>
      <vt:lpstr>Proxima Nova Rg</vt:lpstr>
      <vt:lpstr>Thème Office</vt:lpstr>
      <vt:lpstr>AOMI et mesure des IPS</vt:lpstr>
      <vt:lpstr>Présentation PowerPoint</vt:lpstr>
      <vt:lpstr>Définition de l’AOMI</vt:lpstr>
      <vt:lpstr>Quelques chiffres sur l’AOMI</vt:lpstr>
      <vt:lpstr>Epidémiologie: artérite</vt:lpstr>
      <vt:lpstr>Dépistage de l’AOMI et des pathologies cardio-vasculaires </vt:lpstr>
      <vt:lpstr>Les 4 stades de l’AOMI</vt:lpstr>
      <vt:lpstr>Présentation PowerPoint</vt:lpstr>
      <vt:lpstr>Présentation PowerPoint</vt:lpstr>
      <vt:lpstr>Présentation PowerPoint</vt:lpstr>
      <vt:lpstr>Présentation PowerPoint</vt:lpstr>
      <vt:lpstr>Conséquences</vt:lpstr>
      <vt:lpstr>Présentation PowerPoint</vt:lpstr>
      <vt:lpstr>Présentation PowerPoint</vt:lpstr>
      <vt:lpstr>Ulcère veineux, artériel ou mixte ?</vt:lpstr>
      <vt:lpstr>Présentation PowerPoint</vt:lpstr>
      <vt:lpstr>Présentation PowerPoint</vt:lpstr>
      <vt:lpstr>                                                          </vt:lpstr>
      <vt:lpstr>Présentation PowerPoint</vt:lpstr>
      <vt:lpstr>La technique traditionnelle</vt:lpstr>
      <vt:lpstr>Présentation PowerPoint</vt:lpstr>
      <vt:lpstr>Solution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bon positionnement des brassards de bras</vt:lpstr>
      <vt:lpstr>Le bon positionnement des brassards sur les chevilles</vt:lpstr>
      <vt:lpstr>Position du patient</vt:lpstr>
      <vt:lpstr>Le gonflage - dégonflage</vt:lpstr>
      <vt:lpstr>La mesure</vt:lpstr>
      <vt:lpstr>Les avantages de MESI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Huntleigh ABIlity</vt:lpstr>
      <vt:lpstr>Huntleigh ABIlity</vt:lpstr>
      <vt:lpstr>Présentation PowerPoint</vt:lpstr>
      <vt:lpstr>Quelle pression est mesurée aux chevilles ?</vt:lpstr>
      <vt:lpstr>Pourquoi on ne gonfle que 3 brassards en même temps ?</vt:lpstr>
      <vt:lpstr>Le MESI fonctionne-t-il en cas d’artères incompressibles ?</vt:lpstr>
      <vt:lpstr>Le MESI fonctionne-t-il en cas d’artérite sévère ?</vt:lpstr>
      <vt:lpstr>Le MESI fonctionne-t-il en cas d’arythmie ?</vt:lpstr>
      <vt:lpstr>Comment faire si l’on ne peux pas mettre un brassard sur l’une des jambes ?</vt:lpstr>
      <vt:lpstr>Y-a-t-il des brassards larges?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millasseau</dc:creator>
  <cp:lastModifiedBy>Sandrine Millasseau</cp:lastModifiedBy>
  <cp:revision>3</cp:revision>
  <dcterms:created xsi:type="dcterms:W3CDTF">2020-03-21T09:31:47Z</dcterms:created>
  <dcterms:modified xsi:type="dcterms:W3CDTF">2022-09-01T13:53:47Z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0x0101007D6242D20707374AA8D680D17758AB62</vt:lpwstr>
  </property>
  <property fmtid="{D5CDD505-2E9C-101B-9397-08002B2CF9AE}" pid="3" name="MediaServiceImageTags">
    <vt:lpwstr/>
  </property>
</Properties>
</file>